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3" r:id="rId2"/>
    <p:sldId id="277" r:id="rId3"/>
    <p:sldId id="278" r:id="rId4"/>
    <p:sldId id="325" r:id="rId5"/>
    <p:sldId id="326" r:id="rId6"/>
    <p:sldId id="324" r:id="rId7"/>
    <p:sldId id="263" r:id="rId8"/>
    <p:sldId id="320" r:id="rId9"/>
    <p:sldId id="306" r:id="rId10"/>
    <p:sldId id="317" r:id="rId1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98F"/>
    <a:srgbClr val="071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>
      <p:cViewPr>
        <p:scale>
          <a:sx n="81" d="100"/>
          <a:sy n="81" d="100"/>
        </p:scale>
        <p:origin x="792" y="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5" d="100"/>
          <a:sy n="125" d="100"/>
        </p:scale>
        <p:origin x="966" y="-14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03A87-A4F0-4D08-9A92-D6C4E3D09C7F}" type="datetimeFigureOut">
              <a:rPr lang="en-GB" smtClean="0"/>
              <a:t>19/11/2019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4B74-65E0-474B-9014-619F9EC2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41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of GN Helen = most senior in Catholic church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DCB3D-B5FD-4EDD-BFA9-2832AF9C34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8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of GN Helen = most senior in Catholic church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DCB3D-B5FD-4EDD-BFA9-2832AF9C34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8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DCB3D-B5FD-4EDD-BFA9-2832AF9C34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9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– job done, go home, nothing changes.</a:t>
            </a:r>
            <a:r>
              <a:rPr lang="en-GB" baseline="0" dirty="0"/>
              <a:t> Continue to consume and contribute to climate change because there’s nothing to be done.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E4B74-65E0-474B-9014-619F9EC2A1C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98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DCB3D-B5FD-4EDD-BFA9-2832AF9C34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0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3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6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5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2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1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5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225FD-4DD2-4626-89FC-7571FF4F0CE0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3E96-CA93-441D-A1FF-022B624B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JKmVy92Lc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ac58qgWxub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185" r="2189"/>
          <a:stretch/>
        </p:blipFill>
        <p:spPr>
          <a:xfrm>
            <a:off x="28285" y="3750889"/>
            <a:ext cx="9061817" cy="292494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CC642D-E854-4BEA-8437-6E7ACC37B613}"/>
              </a:ext>
            </a:extLst>
          </p:cNvPr>
          <p:cNvSpPr txBox="1">
            <a:spLocks/>
          </p:cNvSpPr>
          <p:nvPr/>
        </p:nvSpPr>
        <p:spPr>
          <a:xfrm>
            <a:off x="-108519" y="476672"/>
            <a:ext cx="9198622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C21E1-B8BF-4987-A59D-8517B0FF8D1D}"/>
              </a:ext>
            </a:extLst>
          </p:cNvPr>
          <p:cNvSpPr txBox="1"/>
          <p:nvPr/>
        </p:nvSpPr>
        <p:spPr>
          <a:xfrm>
            <a:off x="323528" y="706454"/>
            <a:ext cx="91006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Godknows Maseko: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new model of voluntourism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GB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Umunthu</a:t>
            </a: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Dialogues </a:t>
            </a:r>
          </a:p>
        </p:txBody>
      </p:sp>
    </p:spTree>
    <p:extLst>
      <p:ext uri="{BB962C8B-B14F-4D97-AF65-F5344CB8AC3E}">
        <p14:creationId xmlns:p14="http://schemas.microsoft.com/office/powerpoint/2010/main" val="246875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20" y="4005064"/>
            <a:ext cx="90524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>
                <a:solidFill>
                  <a:schemeClr val="tx2"/>
                </a:solidFill>
              </a:rPr>
              <a:t>Fights aid framed views of development. Promotes:</a:t>
            </a:r>
          </a:p>
          <a:p>
            <a:endParaRPr lang="en-GB" sz="27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2"/>
                </a:solidFill>
              </a:rPr>
              <a:t>Rights &amp; 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2"/>
                </a:solidFill>
              </a:rPr>
              <a:t>Relationships &amp; solidarity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2"/>
                </a:solidFill>
              </a:rPr>
              <a:t>Learning about resilience &amp; the reality of SDGs for allies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2"/>
                </a:solidFill>
              </a:rPr>
              <a:t>Using skills to fight for change #</a:t>
            </a:r>
            <a:r>
              <a:rPr lang="en-GB" sz="2700" dirty="0" err="1">
                <a:solidFill>
                  <a:schemeClr val="tx2"/>
                </a:solidFill>
              </a:rPr>
              <a:t>STEKAskills</a:t>
            </a:r>
            <a:endParaRPr lang="en-GB" sz="27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7" y="1007823"/>
            <a:ext cx="8821943" cy="2757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18F6CA-2B96-46EB-81AB-129E30EA80DD}"/>
              </a:ext>
            </a:extLst>
          </p:cNvPr>
          <p:cNvSpPr/>
          <p:nvPr/>
        </p:nvSpPr>
        <p:spPr>
          <a:xfrm>
            <a:off x="337838" y="121597"/>
            <a:ext cx="8691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Click here to hear about the impact</a:t>
            </a:r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 https://www.youtube.com/watch?v=SWJKmVy92Lc</a:t>
            </a:r>
            <a:endParaRPr lang="en-GB" dirty="0"/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77977BC5-7B3E-48EA-AA1F-3B511E2C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4504"/>
            <a:ext cx="1109964" cy="14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4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076"/>
            <a:ext cx="6253296" cy="5002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2706190" cy="12926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chemeClr val="tx2"/>
                </a:solidFill>
                <a:hlinkClick r:id="rId4"/>
              </a:rPr>
              <a:t>STEKA</a:t>
            </a:r>
            <a:endParaRPr lang="en-GB" sz="60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4669A-EE3C-4BE7-8913-423E12553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53" r="12246" b="17093"/>
          <a:stretch/>
        </p:blipFill>
        <p:spPr>
          <a:xfrm>
            <a:off x="2830574" y="0"/>
            <a:ext cx="6269179" cy="3207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23A57-DFE8-4E3D-8AAC-F81F20F31525}"/>
              </a:ext>
            </a:extLst>
          </p:cNvPr>
          <p:cNvSpPr txBox="1"/>
          <p:nvPr/>
        </p:nvSpPr>
        <p:spPr>
          <a:xfrm>
            <a:off x="6447800" y="3789040"/>
            <a:ext cx="272542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A </a:t>
            </a:r>
          </a:p>
          <a:p>
            <a:r>
              <a:rPr lang="en-GB" sz="4400" i="1" dirty="0">
                <a:solidFill>
                  <a:srgbClr val="0070C0"/>
                </a:solidFill>
              </a:rPr>
              <a:t>Malawian</a:t>
            </a:r>
            <a:r>
              <a:rPr lang="en-GB" sz="4400" dirty="0">
                <a:solidFill>
                  <a:srgbClr val="0070C0"/>
                </a:solidFill>
              </a:rPr>
              <a:t> </a:t>
            </a:r>
          </a:p>
          <a:p>
            <a:r>
              <a:rPr lang="en-GB" sz="4400" dirty="0">
                <a:solidFill>
                  <a:srgbClr val="0070C0"/>
                </a:solidFill>
              </a:rPr>
              <a:t>Family</a:t>
            </a:r>
          </a:p>
          <a:p>
            <a:r>
              <a:rPr lang="en-GB" sz="4400" dirty="0">
                <a:solidFill>
                  <a:srgbClr val="0070C0"/>
                </a:solidFill>
              </a:rPr>
              <a:t>Home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7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1" y="0"/>
            <a:ext cx="5993927" cy="4000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23703" r="540" b="8072"/>
          <a:stretch/>
        </p:blipFill>
        <p:spPr>
          <a:xfrm>
            <a:off x="4630496" y="0"/>
            <a:ext cx="4513504" cy="2309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5085217" cy="33904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36" y="1123769"/>
            <a:ext cx="2857488" cy="28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935122"/>
            <a:ext cx="4235338" cy="282355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0533" y="2282810"/>
            <a:ext cx="3294901" cy="263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21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E864-7E94-4EC1-8DC1-B3679FA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2"/>
            <a:ext cx="7464886" cy="759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Voluntourism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3272E-EDDF-45E5-9C52-E342808AE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68" y="2216949"/>
            <a:ext cx="6966483" cy="464105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A798-99EB-443D-80B9-314FDA79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10" y="1944288"/>
            <a:ext cx="2482976" cy="46410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endParaRPr lang="en-GB" sz="2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chemeClr val="tx2"/>
                </a:solidFill>
              </a:rPr>
              <a:t>Tourism-oriented NGOs are becoming </a:t>
            </a:r>
            <a:r>
              <a:rPr lang="en-GB" sz="2200" dirty="0">
                <a:solidFill>
                  <a:srgbClr val="FF0000"/>
                </a:solidFill>
              </a:rPr>
              <a:t>increasingly relevant as an alternative and legitimate source of development aid  for  poverty reduction </a:t>
            </a:r>
            <a:r>
              <a:rPr lang="en-GB" sz="2200" dirty="0">
                <a:solidFill>
                  <a:schemeClr val="tx2"/>
                </a:solidFill>
              </a:rPr>
              <a:t>(</a:t>
            </a:r>
            <a:r>
              <a:rPr lang="en-US" sz="2200" dirty="0">
                <a:solidFill>
                  <a:schemeClr val="tx2"/>
                </a:solidFill>
              </a:rPr>
              <a:t>Kennedy &amp; Dornan 2009). 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9C077-588C-46E7-BDE1-87BE499A529F}"/>
              </a:ext>
            </a:extLst>
          </p:cNvPr>
          <p:cNvSpPr txBox="1"/>
          <p:nvPr/>
        </p:nvSpPr>
        <p:spPr>
          <a:xfrm>
            <a:off x="179512" y="1174847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dirty="0">
                <a:solidFill>
                  <a:srgbClr val="1F497D"/>
                </a:solidFill>
              </a:rPr>
              <a:t>Volunteer trips. A growth area within the tourism sector (Wearing  &amp; </a:t>
            </a:r>
            <a:r>
              <a:rPr lang="en-US" sz="2200" dirty="0" err="1">
                <a:solidFill>
                  <a:srgbClr val="1F497D"/>
                </a:solidFill>
              </a:rPr>
              <a:t>Mcgehee</a:t>
            </a:r>
            <a:r>
              <a:rPr lang="en-US" sz="2200" dirty="0">
                <a:solidFill>
                  <a:srgbClr val="1F497D"/>
                </a:solidFill>
              </a:rPr>
              <a:t>  2013 Atkins &amp; Thompson 2012,  Conran 2011) </a:t>
            </a:r>
          </a:p>
        </p:txBody>
      </p:sp>
    </p:spTree>
    <p:extLst>
      <p:ext uri="{BB962C8B-B14F-4D97-AF65-F5344CB8AC3E}">
        <p14:creationId xmlns:p14="http://schemas.microsoft.com/office/powerpoint/2010/main" val="2392879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CB3272E-EDDF-45E5-9C52-E342808AE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4245" y="-243409"/>
            <a:ext cx="5539755" cy="710140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3558F-05E5-4159-8476-18C90D00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1" y="4723277"/>
            <a:ext cx="2517140" cy="20432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3B57E7-1779-4470-BE02-CCF1F6250085}"/>
              </a:ext>
            </a:extLst>
          </p:cNvPr>
          <p:cNvSpPr txBox="1">
            <a:spLocks/>
          </p:cNvSpPr>
          <p:nvPr/>
        </p:nvSpPr>
        <p:spPr>
          <a:xfrm>
            <a:off x="89762" y="-232292"/>
            <a:ext cx="3994124" cy="296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GB" sz="2800" dirty="0">
                <a:solidFill>
                  <a:srgbClr val="FF0000"/>
                </a:solidFill>
              </a:rPr>
              <a:t>POTENTIAL</a:t>
            </a:r>
            <a:br>
              <a:rPr lang="en-GB" sz="2800" dirty="0">
                <a:solidFill>
                  <a:srgbClr val="FF0000"/>
                </a:solidFill>
              </a:rPr>
            </a:br>
            <a:r>
              <a:rPr lang="en-GB" sz="2800" dirty="0">
                <a:solidFill>
                  <a:srgbClr val="FF0000"/>
                </a:solidFill>
              </a:rPr>
              <a:t>PROBLEM:</a:t>
            </a:r>
            <a:br>
              <a:rPr lang="en-GB" sz="2800" dirty="0">
                <a:solidFill>
                  <a:srgbClr val="FF0000"/>
                </a:solidFill>
              </a:rPr>
            </a:br>
            <a:r>
              <a:rPr lang="en-GB" sz="2800" dirty="0"/>
              <a:t>Can reinforce aid framed agendas – instead of human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A798-99EB-443D-80B9-314FDA79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3301" y="2316480"/>
            <a:ext cx="4117187" cy="4094325"/>
          </a:xfr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en-GB" sz="2400" dirty="0">
                <a:solidFill>
                  <a:prstClr val="black"/>
                </a:solidFill>
              </a:rPr>
              <a:t>Assumes the </a:t>
            </a:r>
            <a:r>
              <a:rPr lang="en-GB" sz="2400" dirty="0" err="1">
                <a:solidFill>
                  <a:prstClr val="black"/>
                </a:solidFill>
              </a:rPr>
              <a:t>voluntourist</a:t>
            </a:r>
            <a:r>
              <a:rPr lang="en-GB" sz="2400" dirty="0">
                <a:solidFill>
                  <a:prstClr val="black"/>
                </a:solidFill>
              </a:rPr>
              <a:t> is the active agent in positive social change NOT that people in the local community can effect their own change..’ (</a:t>
            </a:r>
            <a:r>
              <a:rPr lang="en-GB" sz="2400" dirty="0" err="1">
                <a:solidFill>
                  <a:prstClr val="black"/>
                </a:solidFill>
              </a:rPr>
              <a:t>Mcgloin</a:t>
            </a:r>
            <a:r>
              <a:rPr lang="en-GB" sz="2400" dirty="0">
                <a:solidFill>
                  <a:prstClr val="black"/>
                </a:solidFill>
              </a:rPr>
              <a:t> &amp; </a:t>
            </a:r>
            <a:r>
              <a:rPr lang="en-GB" sz="2400" dirty="0" err="1">
                <a:solidFill>
                  <a:prstClr val="black"/>
                </a:solidFill>
              </a:rPr>
              <a:t>Georgeou</a:t>
            </a:r>
            <a:r>
              <a:rPr lang="en-GB" sz="2400" dirty="0">
                <a:solidFill>
                  <a:prstClr val="black"/>
                </a:solidFill>
              </a:rPr>
              <a:t>  2016)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7223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E864-7E94-4EC1-8DC1-B3679FA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POTENTIAL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PROBLEM: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Reinforces inequality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A798-99EB-443D-80B9-314FDA79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2575033"/>
            <a:ext cx="4152063" cy="409432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 err="1"/>
              <a:t>Normalises</a:t>
            </a:r>
            <a:r>
              <a:rPr lang="en-US" sz="2400" dirty="0"/>
              <a:t> idea of ‘</a:t>
            </a:r>
            <a:r>
              <a:rPr lang="en-US" sz="2400" dirty="0">
                <a:solidFill>
                  <a:srgbClr val="FF0000"/>
                </a:solidFill>
              </a:rPr>
              <a:t>developed</a:t>
            </a:r>
            <a:r>
              <a:rPr lang="en-US" sz="2400" dirty="0"/>
              <a:t>’ and ‘</a:t>
            </a:r>
            <a:r>
              <a:rPr lang="en-US" sz="2400" dirty="0">
                <a:solidFill>
                  <a:srgbClr val="FF0000"/>
                </a:solidFill>
              </a:rPr>
              <a:t>undeveloped</a:t>
            </a:r>
            <a:r>
              <a:rPr lang="en-US" sz="2400" dirty="0"/>
              <a:t>’ … that Global North countries ‘help’ those less privileged.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Shouldn’t the Global North learn too </a:t>
            </a:r>
            <a:r>
              <a:rPr lang="en-US" sz="2400" dirty="0">
                <a:solidFill>
                  <a:srgbClr val="FF0000"/>
                </a:solidFill>
              </a:rPr>
              <a:t>de-develop</a:t>
            </a:r>
            <a:r>
              <a:rPr lang="en-US" sz="2400" dirty="0"/>
              <a:t>?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How to, foster community spirit, halt climate change…?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3272E-EDDF-45E5-9C52-E342808AE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" r="15039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722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Inhibits solidarity &amp; activism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AC1E1-C82C-4167-8028-BCD760635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" y="1200686"/>
            <a:ext cx="2336247" cy="1314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E2C8CC-F8D2-4CE7-B334-458FBDE60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8" y="3846967"/>
            <a:ext cx="45720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97CDD-210C-4FC4-884F-DD9D6700D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164" y="3609736"/>
            <a:ext cx="4769836" cy="31814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D8BA0B-39DA-4B68-979A-FA119AE89A4E}"/>
              </a:ext>
            </a:extLst>
          </p:cNvPr>
          <p:cNvSpPr/>
          <p:nvPr/>
        </p:nvSpPr>
        <p:spPr>
          <a:xfrm>
            <a:off x="2411760" y="4461793"/>
            <a:ext cx="178194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67676"/>
                </a:solidFill>
                <a:latin typeface="Guardian Text Sans Web"/>
              </a:rPr>
              <a:t>Kenyan 2004 Nobel peace prize winner and environmentalist Wangari Maathai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4ECF9-7582-4113-AF3B-047F9E38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1126786"/>
            <a:ext cx="2436198" cy="3248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5EFC2-70D7-4437-83E0-AE66DAEB5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82" y="1182695"/>
            <a:ext cx="2275342" cy="22753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E6312-299B-4B2E-A7B9-A213B2EE97C7}"/>
              </a:ext>
            </a:extLst>
          </p:cNvPr>
          <p:cNvSpPr txBox="1"/>
          <p:nvPr/>
        </p:nvSpPr>
        <p:spPr>
          <a:xfrm>
            <a:off x="5471886" y="1199978"/>
            <a:ext cx="1745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Kaluki</a:t>
            </a:r>
            <a:r>
              <a:rPr lang="en-GB" dirty="0"/>
              <a:t> Paul Mutuku</a:t>
            </a:r>
          </a:p>
          <a:p>
            <a:r>
              <a:rPr lang="en-GB" dirty="0"/>
              <a:t>African Youth Initiative on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39416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F58DBC-7F95-45BD-B8A3-5A7A30199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1" r="26891" b="35441"/>
          <a:stretch/>
        </p:blipFill>
        <p:spPr>
          <a:xfrm>
            <a:off x="2655962" y="5450382"/>
            <a:ext cx="1307231" cy="1059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03176"/>
            <a:ext cx="57150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6138" y="1101185"/>
            <a:ext cx="345786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</a:rPr>
              <a:t>B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uilding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solidarity with allies and stopping the selfie…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4102006"/>
            <a:ext cx="4572000" cy="30468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013176"/>
            <a:ext cx="36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3499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800" dirty="0">
                <a:solidFill>
                  <a:srgbClr val="FF0000"/>
                </a:solidFill>
                <a:latin typeface="Calibri" panose="020F0502020204030204" pitchFamily="34" charset="0"/>
              </a:rPr>
              <a:t>Our solution: </a:t>
            </a:r>
            <a:r>
              <a:rPr lang="en-GB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Umunthu</a:t>
            </a:r>
            <a:r>
              <a:rPr lang="en-GB" sz="4800" dirty="0">
                <a:solidFill>
                  <a:srgbClr val="FF0000"/>
                </a:solidFill>
                <a:latin typeface="Calibri" panose="020F0502020204030204" pitchFamily="34" charset="0"/>
              </a:rPr>
              <a:t> Dialogues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36139-F08F-4949-AC0F-9C3F79889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4" y="5474841"/>
            <a:ext cx="1010405" cy="1096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07A48-5ABC-4F19-99D1-C29FCD79B8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5056"/>
          <a:stretch/>
        </p:blipFill>
        <p:spPr>
          <a:xfrm>
            <a:off x="1211468" y="5450382"/>
            <a:ext cx="1501501" cy="11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06837"/>
            <a:ext cx="6807526" cy="4535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3" y="21738"/>
            <a:ext cx="8964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Young Malawians respected &amp; earn income instead of hoping for donations. Young Scots learn from people with different lived experiences </a:t>
            </a:r>
          </a:p>
        </p:txBody>
      </p:sp>
      <p:sp>
        <p:nvSpPr>
          <p:cNvPr id="6" name="AutoShape 2" descr="Image result for sdg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405717"/>
            <a:ext cx="1932062" cy="19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76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324</Words>
  <Application>Microsoft Office PowerPoint</Application>
  <PresentationFormat>On-screen Show (4:3)</PresentationFormat>
  <Paragraphs>44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Guardian Text Sans Web</vt:lpstr>
      <vt:lpstr>Office Theme</vt:lpstr>
      <vt:lpstr>PowerPoint Presentation</vt:lpstr>
      <vt:lpstr>PowerPoint Presentation</vt:lpstr>
      <vt:lpstr>PowerPoint Presentation</vt:lpstr>
      <vt:lpstr>Voluntourism</vt:lpstr>
      <vt:lpstr>PowerPoint Presentation</vt:lpstr>
      <vt:lpstr>POTENTIAL PROBLEM: Reinforces inequality </vt:lpstr>
      <vt:lpstr>Inhibits solidarity &amp; activism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Emma</dc:creator>
  <cp:lastModifiedBy>Wood, Emma</cp:lastModifiedBy>
  <cp:revision>12</cp:revision>
  <dcterms:created xsi:type="dcterms:W3CDTF">2019-11-19T21:53:04Z</dcterms:created>
  <dcterms:modified xsi:type="dcterms:W3CDTF">2019-11-20T15:46:02Z</dcterms:modified>
</cp:coreProperties>
</file>