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9" r:id="rId6"/>
    <p:sldId id="272" r:id="rId7"/>
    <p:sldId id="279" r:id="rId8"/>
    <p:sldId id="276" r:id="rId9"/>
    <p:sldId id="285" r:id="rId10"/>
    <p:sldId id="274" r:id="rId11"/>
    <p:sldId id="277" r:id="rId12"/>
    <p:sldId id="265" r:id="rId13"/>
    <p:sldId id="271" r:id="rId14"/>
    <p:sldId id="286"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04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CECB48-2793-874E-AADC-144284D51232}" v="1" dt="2023-08-28T12:29:54.171"/>
    <p1510:client id="{D11A3D6F-F6A6-4F45-8729-88D57C232D2F}" v="2" dt="2023-03-24T10:58:32.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66163" autoAdjust="0"/>
  </p:normalViewPr>
  <p:slideViewPr>
    <p:cSldViewPr snapToGrid="0">
      <p:cViewPr varScale="1">
        <p:scale>
          <a:sx n="69" d="100"/>
          <a:sy n="69" d="100"/>
        </p:scale>
        <p:origin x="524" y="32"/>
      </p:cViewPr>
      <p:guideLst/>
    </p:cSldViewPr>
  </p:slideViewPr>
  <p:notesTextViewPr>
    <p:cViewPr>
      <p:scale>
        <a:sx n="3" d="2"/>
        <a:sy n="3" d="2"/>
      </p:scale>
      <p:origin x="0" y="0"/>
    </p:cViewPr>
  </p:notesTextViewPr>
  <p:notesViewPr>
    <p:cSldViewPr snapToGrid="0">
      <p:cViewPr>
        <p:scale>
          <a:sx n="150" d="100"/>
          <a:sy n="150" d="100"/>
        </p:scale>
        <p:origin x="2496" y="-33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4F7196F7-B0CE-4269-9D5B-DECF13F7585A}" type="datetimeFigureOut">
              <a:rPr lang="en-GB" smtClean="0"/>
              <a:t>13/09/2023</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32" tIns="45716" rIns="91432"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9750"/>
            <a:ext cx="2946400" cy="496888"/>
          </a:xfrm>
          <a:prstGeom prst="rect">
            <a:avLst/>
          </a:prstGeom>
        </p:spPr>
        <p:txBody>
          <a:bodyPr vert="horz" lIns="91432" tIns="45716" rIns="91432" bIns="45716" rtlCol="0" anchor="b"/>
          <a:lstStyle>
            <a:lvl1pPr algn="r">
              <a:defRPr sz="1200"/>
            </a:lvl1pPr>
          </a:lstStyle>
          <a:p>
            <a:fld id="{FC1A9E62-68B3-4B1D-AA24-76D9B0C70359}" type="slidenum">
              <a:rPr lang="en-GB" smtClean="0"/>
              <a:t>‹#›</a:t>
            </a:fld>
            <a:endParaRPr lang="en-GB"/>
          </a:p>
        </p:txBody>
      </p:sp>
    </p:spTree>
    <p:extLst>
      <p:ext uri="{BB962C8B-B14F-4D97-AF65-F5344CB8AC3E}">
        <p14:creationId xmlns:p14="http://schemas.microsoft.com/office/powerpoint/2010/main" val="1317863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58" cy="498008"/>
          </a:xfrm>
          <a:prstGeom prst="rect">
            <a:avLst/>
          </a:prstGeom>
        </p:spPr>
        <p:txBody>
          <a:bodyPr vert="horz" lIns="92438" tIns="46220" rIns="92438" bIns="46220" rtlCol="0"/>
          <a:lstStyle>
            <a:lvl1pPr algn="l">
              <a:defRPr sz="1200"/>
            </a:lvl1pPr>
          </a:lstStyle>
          <a:p>
            <a:endParaRPr lang="en-GB"/>
          </a:p>
        </p:txBody>
      </p:sp>
      <p:sp>
        <p:nvSpPr>
          <p:cNvPr id="3" name="Date Placeholder 2"/>
          <p:cNvSpPr>
            <a:spLocks noGrp="1"/>
          </p:cNvSpPr>
          <p:nvPr>
            <p:ph type="dt" idx="1"/>
          </p:nvPr>
        </p:nvSpPr>
        <p:spPr>
          <a:xfrm>
            <a:off x="3851098" y="1"/>
            <a:ext cx="2944958" cy="498008"/>
          </a:xfrm>
          <a:prstGeom prst="rect">
            <a:avLst/>
          </a:prstGeom>
        </p:spPr>
        <p:txBody>
          <a:bodyPr vert="horz" lIns="92438" tIns="46220" rIns="92438" bIns="46220" rtlCol="0"/>
          <a:lstStyle>
            <a:lvl1pPr algn="r">
              <a:defRPr sz="1200"/>
            </a:lvl1pPr>
          </a:lstStyle>
          <a:p>
            <a:fld id="{F3CC9B10-20C2-4222-9878-A6C8AEA4F7B7}" type="datetimeFigureOut">
              <a:rPr lang="en-GB" smtClean="0"/>
              <a:t>13/09/2023</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2438" tIns="46220" rIns="92438" bIns="46220" rtlCol="0" anchor="ctr"/>
          <a:lstStyle/>
          <a:p>
            <a:endParaRPr lang="en-GB"/>
          </a:p>
        </p:txBody>
      </p:sp>
      <p:sp>
        <p:nvSpPr>
          <p:cNvPr id="5" name="Notes Placeholder 4"/>
          <p:cNvSpPr>
            <a:spLocks noGrp="1"/>
          </p:cNvSpPr>
          <p:nvPr>
            <p:ph type="body" sz="quarter" idx="3"/>
          </p:nvPr>
        </p:nvSpPr>
        <p:spPr>
          <a:xfrm>
            <a:off x="679606" y="4777365"/>
            <a:ext cx="5438464" cy="3909042"/>
          </a:xfrm>
          <a:prstGeom prst="rect">
            <a:avLst/>
          </a:prstGeom>
        </p:spPr>
        <p:txBody>
          <a:bodyPr vert="horz" lIns="92438" tIns="46220" rIns="92438" bIns="462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630"/>
            <a:ext cx="2944958" cy="498008"/>
          </a:xfrm>
          <a:prstGeom prst="rect">
            <a:avLst/>
          </a:prstGeom>
        </p:spPr>
        <p:txBody>
          <a:bodyPr vert="horz" lIns="92438" tIns="46220" rIns="92438" bIns="46220" rtlCol="0" anchor="b"/>
          <a:lstStyle>
            <a:lvl1pPr algn="l">
              <a:defRPr sz="1200"/>
            </a:lvl1pPr>
          </a:lstStyle>
          <a:p>
            <a:endParaRPr lang="en-GB"/>
          </a:p>
        </p:txBody>
      </p:sp>
      <p:sp>
        <p:nvSpPr>
          <p:cNvPr id="7" name="Slide Number Placeholder 6"/>
          <p:cNvSpPr>
            <a:spLocks noGrp="1"/>
          </p:cNvSpPr>
          <p:nvPr>
            <p:ph type="sldNum" sz="quarter" idx="5"/>
          </p:nvPr>
        </p:nvSpPr>
        <p:spPr>
          <a:xfrm>
            <a:off x="3851098" y="9428630"/>
            <a:ext cx="2944958" cy="498008"/>
          </a:xfrm>
          <a:prstGeom prst="rect">
            <a:avLst/>
          </a:prstGeom>
        </p:spPr>
        <p:txBody>
          <a:bodyPr vert="horz" lIns="92438" tIns="46220" rIns="92438" bIns="46220" rtlCol="0" anchor="b"/>
          <a:lstStyle>
            <a:lvl1pPr algn="r">
              <a:defRPr sz="1200"/>
            </a:lvl1pPr>
          </a:lstStyle>
          <a:p>
            <a:fld id="{293BB1E6-A02B-40FE-8E9A-2DB6A0FD5606}" type="slidenum">
              <a:rPr lang="en-GB" smtClean="0"/>
              <a:t>‹#›</a:t>
            </a:fld>
            <a:endParaRPr lang="en-GB"/>
          </a:p>
        </p:txBody>
      </p:sp>
    </p:spTree>
    <p:extLst>
      <p:ext uri="{BB962C8B-B14F-4D97-AF65-F5344CB8AC3E}">
        <p14:creationId xmlns:p14="http://schemas.microsoft.com/office/powerpoint/2010/main" val="163362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afternoon</a:t>
            </a:r>
            <a:r>
              <a:rPr lang="en-GB" baseline="0" dirty="0" smtClean="0"/>
              <a:t> everyone. Thank you for joining us today. Today myself, Nicole and Lindsey would like to chat to you about our partnership working with </a:t>
            </a:r>
            <a:r>
              <a:rPr lang="en-GB" baseline="0" dirty="0" err="1" smtClean="0"/>
              <a:t>Khaya</a:t>
            </a:r>
            <a:r>
              <a:rPr lang="en-GB" baseline="0" dirty="0" smtClean="0"/>
              <a:t>.</a:t>
            </a:r>
          </a:p>
          <a:p>
            <a:r>
              <a:rPr lang="en-GB" baseline="0" dirty="0" smtClean="0"/>
              <a:t>Previously as a school we worked in partnership with schools in Norway and China. We offered young people an opportunity to stay in our community and study in Armadale. </a:t>
            </a:r>
          </a:p>
          <a:p>
            <a:r>
              <a:rPr lang="en-GB" baseline="0" dirty="0" smtClean="0"/>
              <a:t>When </a:t>
            </a:r>
            <a:r>
              <a:rPr lang="en-GB" baseline="0" dirty="0" err="1" smtClean="0"/>
              <a:t>covid</a:t>
            </a:r>
            <a:r>
              <a:rPr lang="en-GB" baseline="0" dirty="0" smtClean="0"/>
              <a:t> effected unfortunately a lot of our ties with Norway did too. </a:t>
            </a:r>
            <a:endParaRPr lang="en-GB" dirty="0"/>
          </a:p>
        </p:txBody>
      </p:sp>
      <p:sp>
        <p:nvSpPr>
          <p:cNvPr id="4" name="Slide Number Placeholder 3"/>
          <p:cNvSpPr>
            <a:spLocks noGrp="1"/>
          </p:cNvSpPr>
          <p:nvPr>
            <p:ph type="sldNum" sz="quarter" idx="5"/>
          </p:nvPr>
        </p:nvSpPr>
        <p:spPr/>
        <p:txBody>
          <a:bodyPr/>
          <a:lstStyle/>
          <a:p>
            <a:fld id="{293BB1E6-A02B-40FE-8E9A-2DB6A0FD5606}" type="slidenum">
              <a:rPr lang="en-GB" smtClean="0"/>
              <a:t>1</a:t>
            </a:fld>
            <a:endParaRPr lang="en-GB"/>
          </a:p>
        </p:txBody>
      </p:sp>
    </p:spTree>
    <p:extLst>
      <p:ext uri="{BB962C8B-B14F-4D97-AF65-F5344CB8AC3E}">
        <p14:creationId xmlns:p14="http://schemas.microsoft.com/office/powerpoint/2010/main" val="48180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3BB1E6-A02B-40FE-8E9A-2DB6A0FD5606}" type="slidenum">
              <a:rPr lang="en-GB" smtClean="0"/>
              <a:t>10</a:t>
            </a:fld>
            <a:endParaRPr lang="en-GB"/>
          </a:p>
        </p:txBody>
      </p:sp>
    </p:spTree>
    <p:extLst>
      <p:ext uri="{BB962C8B-B14F-4D97-AF65-F5344CB8AC3E}">
        <p14:creationId xmlns:p14="http://schemas.microsoft.com/office/powerpoint/2010/main" val="401016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3BB1E6-A02B-40FE-8E9A-2DB6A0FD5606}" type="slidenum">
              <a:rPr lang="en-GB" smtClean="0"/>
              <a:t>11</a:t>
            </a:fld>
            <a:endParaRPr lang="en-GB"/>
          </a:p>
        </p:txBody>
      </p:sp>
    </p:spTree>
    <p:extLst>
      <p:ext uri="{BB962C8B-B14F-4D97-AF65-F5344CB8AC3E}">
        <p14:creationId xmlns:p14="http://schemas.microsoft.com/office/powerpoint/2010/main" val="192149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3BB1E6-A02B-40FE-8E9A-2DB6A0FD5606}" type="slidenum">
              <a:rPr lang="en-GB" smtClean="0"/>
              <a:t>2</a:t>
            </a:fld>
            <a:endParaRPr lang="en-GB"/>
          </a:p>
        </p:txBody>
      </p:sp>
    </p:spTree>
    <p:extLst>
      <p:ext uri="{BB962C8B-B14F-4D97-AF65-F5344CB8AC3E}">
        <p14:creationId xmlns:p14="http://schemas.microsoft.com/office/powerpoint/2010/main" val="147104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Engaging with Nicola and hearing her perspectives and further visits form Mitch was very interesting as it was clear they clear objectives regarding </a:t>
            </a:r>
            <a:r>
              <a:rPr lang="en-GB" i="1" dirty="0" err="1"/>
              <a:t>Beiths</a:t>
            </a:r>
            <a:r>
              <a:rPr lang="en-GB" i="1" dirty="0"/>
              <a:t> partnerships with Malawi. The school had unique approaches on how they wanted to tackle these goals, allowing them to broaden their outlook when considering different issues.</a:t>
            </a:r>
            <a:br>
              <a:rPr lang="en-GB" i="1" dirty="0"/>
            </a:br>
            <a:endParaRPr lang="en-GB" dirty="0"/>
          </a:p>
        </p:txBody>
      </p:sp>
      <p:sp>
        <p:nvSpPr>
          <p:cNvPr id="4" name="Slide Number Placeholder 3"/>
          <p:cNvSpPr>
            <a:spLocks noGrp="1"/>
          </p:cNvSpPr>
          <p:nvPr>
            <p:ph type="sldNum" sz="quarter" idx="5"/>
          </p:nvPr>
        </p:nvSpPr>
        <p:spPr/>
        <p:txBody>
          <a:bodyPr/>
          <a:lstStyle/>
          <a:p>
            <a:fld id="{293BB1E6-A02B-40FE-8E9A-2DB6A0FD5606}" type="slidenum">
              <a:rPr lang="en-GB" smtClean="0"/>
              <a:t>3</a:t>
            </a:fld>
            <a:endParaRPr lang="en-GB"/>
          </a:p>
        </p:txBody>
      </p:sp>
    </p:spTree>
    <p:extLst>
      <p:ext uri="{BB962C8B-B14F-4D97-AF65-F5344CB8AC3E}">
        <p14:creationId xmlns:p14="http://schemas.microsoft.com/office/powerpoint/2010/main" val="814695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2213"/>
            <a:r>
              <a:rPr lang="en-US" dirty="0" smtClean="0"/>
              <a:t>We</a:t>
            </a:r>
            <a:r>
              <a:rPr lang="en-US" baseline="0" dirty="0" smtClean="0"/>
              <a:t> </a:t>
            </a:r>
            <a:r>
              <a:rPr lang="en-US" dirty="0" smtClean="0"/>
              <a:t>heard from Nicola about her experiences and were eager to learn more. We contacted</a:t>
            </a:r>
            <a:r>
              <a:rPr lang="en-US" baseline="0" dirty="0" smtClean="0"/>
              <a:t> Chad and Douglas and asked if they would be happy to visit. We wanted to hear more about the Scotland Malawi Partnership.</a:t>
            </a:r>
            <a:endParaRPr lang="en-US" dirty="0" smtClean="0"/>
          </a:p>
          <a:p>
            <a:pPr defTabSz="882213"/>
            <a:endParaRPr lang="en-US" dirty="0" smtClean="0"/>
          </a:p>
          <a:p>
            <a:pPr defTabSz="882213"/>
            <a:r>
              <a:rPr lang="en-US" dirty="0" smtClean="0"/>
              <a:t>Chad </a:t>
            </a:r>
            <a:r>
              <a:rPr lang="en-US" dirty="0" smtClean="0"/>
              <a:t>and </a:t>
            </a:r>
            <a:r>
              <a:rPr lang="en-US" dirty="0" smtClean="0"/>
              <a:t>Douglas </a:t>
            </a:r>
            <a:r>
              <a:rPr lang="en-US" dirty="0" smtClean="0"/>
              <a:t>visited Armadale Academy on Friday 16</a:t>
            </a:r>
            <a:r>
              <a:rPr lang="en-US" baseline="30000" dirty="0" smtClean="0"/>
              <a:t>th</a:t>
            </a:r>
            <a:r>
              <a:rPr lang="en-US" dirty="0" smtClean="0"/>
              <a:t> June and shared their experiences of setting up a partnership. Douglas started the </a:t>
            </a:r>
            <a:r>
              <a:rPr lang="en-US" dirty="0" err="1" smtClean="0"/>
              <a:t>Beath</a:t>
            </a:r>
            <a:r>
              <a:rPr lang="en-US" dirty="0" smtClean="0"/>
              <a:t> Malawi Partnership so was very experienced in this area. Chad was a teacher and lived in Malawi so he also brought a wealth of knowledge</a:t>
            </a:r>
            <a:endParaRPr lang="en-GB" dirty="0" smtClean="0"/>
          </a:p>
          <a:p>
            <a:endParaRPr lang="en-GB" dirty="0"/>
          </a:p>
          <a:p>
            <a:endParaRPr lang="en-GB" dirty="0"/>
          </a:p>
          <a:p>
            <a:r>
              <a:rPr lang="en-GB" dirty="0"/>
              <a:t>We feel that working together in a coordinated and effective way for the benefit of both schools. We do this by harnessing experience, expertise and enthusiasm across our school where ideas, activities and information can be shared between our staff, pupils and our community.</a:t>
            </a:r>
          </a:p>
          <a:p>
            <a:endParaRPr lang="en-GB" dirty="0"/>
          </a:p>
          <a:p>
            <a:r>
              <a:rPr lang="en-GB" dirty="0"/>
              <a:t>Our Partnership with </a:t>
            </a:r>
            <a:r>
              <a:rPr lang="en-GB" dirty="0" err="1"/>
              <a:t>Khaya</a:t>
            </a:r>
            <a:r>
              <a:rPr lang="en-GB" dirty="0"/>
              <a:t> is to </a:t>
            </a:r>
            <a:r>
              <a:rPr lang="en-GB" b="1" dirty="0"/>
              <a:t>build connections and collaboration</a:t>
            </a:r>
            <a:r>
              <a:rPr lang="en-GB" dirty="0" smtClean="0">
                <a:effectLst/>
              </a:rPr>
              <a:t> on a multi-sectoral basis between two small nations in ways that are transformational for both. </a:t>
            </a:r>
            <a:endParaRPr lang="en-GB" dirty="0"/>
          </a:p>
        </p:txBody>
      </p:sp>
      <p:sp>
        <p:nvSpPr>
          <p:cNvPr id="4" name="Slide Number Placeholder 3"/>
          <p:cNvSpPr>
            <a:spLocks noGrp="1"/>
          </p:cNvSpPr>
          <p:nvPr>
            <p:ph type="sldNum" sz="quarter" idx="5"/>
          </p:nvPr>
        </p:nvSpPr>
        <p:spPr/>
        <p:txBody>
          <a:bodyPr/>
          <a:lstStyle/>
          <a:p>
            <a:fld id="{293BB1E6-A02B-40FE-8E9A-2DB6A0FD5606}" type="slidenum">
              <a:rPr lang="en-GB" smtClean="0"/>
              <a:t>4</a:t>
            </a:fld>
            <a:endParaRPr lang="en-GB"/>
          </a:p>
        </p:txBody>
      </p:sp>
    </p:spTree>
    <p:extLst>
      <p:ext uri="{BB962C8B-B14F-4D97-AF65-F5344CB8AC3E}">
        <p14:creationId xmlns:p14="http://schemas.microsoft.com/office/powerpoint/2010/main" val="143490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also through our partnership will address global</a:t>
            </a:r>
            <a:r>
              <a:rPr lang="en-GB" baseline="0" dirty="0" smtClean="0"/>
              <a:t> Sustainable goals</a:t>
            </a:r>
          </a:p>
          <a:p>
            <a:pPr marL="171450" indent="-171450">
              <a:buFontTx/>
              <a:buChar char="-"/>
            </a:pPr>
            <a:r>
              <a:rPr lang="en-GB" baseline="0" dirty="0" smtClean="0"/>
              <a:t>4 Quality Education</a:t>
            </a:r>
          </a:p>
          <a:p>
            <a:pPr marL="171450" indent="-171450">
              <a:buFontTx/>
              <a:buChar char="-"/>
            </a:pPr>
            <a:r>
              <a:rPr lang="en-GB" baseline="0" dirty="0" smtClean="0"/>
              <a:t>5 Gender Equality</a:t>
            </a:r>
          </a:p>
          <a:p>
            <a:pPr marL="171450" indent="-171450">
              <a:buFontTx/>
              <a:buChar char="-"/>
            </a:pPr>
            <a:r>
              <a:rPr lang="en-GB" baseline="0" dirty="0" smtClean="0"/>
              <a:t>10 Reduced Inequalities</a:t>
            </a:r>
          </a:p>
          <a:p>
            <a:pPr marL="171450" indent="-171450">
              <a:buFontTx/>
              <a:buChar char="-"/>
            </a:pPr>
            <a:r>
              <a:rPr lang="en-GB" baseline="0" dirty="0" smtClean="0"/>
              <a:t>17 Partnership for the goals</a:t>
            </a:r>
          </a:p>
          <a:p>
            <a:endParaRPr lang="en-GB" dirty="0"/>
          </a:p>
        </p:txBody>
      </p:sp>
      <p:sp>
        <p:nvSpPr>
          <p:cNvPr id="4" name="Slide Number Placeholder 3"/>
          <p:cNvSpPr>
            <a:spLocks noGrp="1"/>
          </p:cNvSpPr>
          <p:nvPr>
            <p:ph type="sldNum" sz="quarter" idx="5"/>
          </p:nvPr>
        </p:nvSpPr>
        <p:spPr/>
        <p:txBody>
          <a:bodyPr/>
          <a:lstStyle/>
          <a:p>
            <a:fld id="{293BB1E6-A02B-40FE-8E9A-2DB6A0FD5606}" type="slidenum">
              <a:rPr lang="en-GB" smtClean="0"/>
              <a:t>5</a:t>
            </a:fld>
            <a:endParaRPr lang="en-GB"/>
          </a:p>
        </p:txBody>
      </p:sp>
    </p:spTree>
    <p:extLst>
      <p:ext uri="{BB962C8B-B14F-4D97-AF65-F5344CB8AC3E}">
        <p14:creationId xmlns:p14="http://schemas.microsoft.com/office/powerpoint/2010/main" val="22781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we get an opportunity to visit </a:t>
            </a:r>
            <a:r>
              <a:rPr lang="en-GB" dirty="0" err="1" smtClean="0"/>
              <a:t>Khaya</a:t>
            </a:r>
            <a:r>
              <a:rPr lang="en-GB" dirty="0" smtClean="0"/>
              <a:t> we will hopefully get an opportunity to be involved</a:t>
            </a:r>
            <a:r>
              <a:rPr lang="en-GB" baseline="0" dirty="0" smtClean="0"/>
              <a:t> in teaching lesson, help in classrooms, be involved in community activities and cultural exchanges.</a:t>
            </a:r>
            <a:endParaRPr lang="en-GB" dirty="0"/>
          </a:p>
        </p:txBody>
      </p:sp>
      <p:sp>
        <p:nvSpPr>
          <p:cNvPr id="4" name="Slide Number Placeholder 3"/>
          <p:cNvSpPr>
            <a:spLocks noGrp="1"/>
          </p:cNvSpPr>
          <p:nvPr>
            <p:ph type="sldNum" sz="quarter" idx="5"/>
          </p:nvPr>
        </p:nvSpPr>
        <p:spPr/>
        <p:txBody>
          <a:bodyPr/>
          <a:lstStyle/>
          <a:p>
            <a:fld id="{293BB1E6-A02B-40FE-8E9A-2DB6A0FD5606}" type="slidenum">
              <a:rPr lang="en-GB" smtClean="0"/>
              <a:t>6</a:t>
            </a:fld>
            <a:endParaRPr lang="en-GB"/>
          </a:p>
        </p:txBody>
      </p:sp>
    </p:spTree>
    <p:extLst>
      <p:ext uri="{BB962C8B-B14F-4D97-AF65-F5344CB8AC3E}">
        <p14:creationId xmlns:p14="http://schemas.microsoft.com/office/powerpoint/2010/main" val="414953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Ian</a:t>
            </a:r>
            <a:r>
              <a:rPr lang="en-GB" baseline="0" dirty="0" smtClean="0"/>
              <a:t> visited Armadale he stressed to us that p</a:t>
            </a:r>
            <a:r>
              <a:rPr lang="en-GB" dirty="0" smtClean="0"/>
              <a:t>artnerships are built upon the ambition of improving the</a:t>
            </a:r>
            <a:r>
              <a:rPr lang="en-GB" baseline="0" dirty="0" smtClean="0"/>
              <a:t> educational experiences of learners in all schools and underpinning this are the values of mutual understanding, reciprocity.</a:t>
            </a:r>
          </a:p>
          <a:p>
            <a:endParaRPr lang="en-GB" baseline="0" dirty="0" smtClean="0"/>
          </a:p>
          <a:p>
            <a:r>
              <a:rPr lang="en-GB" baseline="0" dirty="0" smtClean="0"/>
              <a:t>For our young people and those of our partner school we want to provide real life experiences to build friendships across the continents and cultivate attitude, knowledge and compassion. </a:t>
            </a:r>
          </a:p>
          <a:p>
            <a:endParaRPr lang="en-GB" baseline="0" dirty="0" smtClean="0"/>
          </a:p>
          <a:p>
            <a:r>
              <a:rPr lang="en-GB" baseline="0" dirty="0" smtClean="0"/>
              <a:t>When Ian and Douglas came to chat with us at Armadale they spoke about how the </a:t>
            </a:r>
            <a:r>
              <a:rPr lang="en-GB" baseline="0" dirty="0" err="1" smtClean="0"/>
              <a:t>Beath</a:t>
            </a:r>
            <a:r>
              <a:rPr lang="en-GB" baseline="0" dirty="0" smtClean="0"/>
              <a:t> community developed a greater understanding for another culture, a desire to effect change in both countries and a willingness to support each other.</a:t>
            </a:r>
            <a:endParaRPr lang="en-GB" dirty="0"/>
          </a:p>
        </p:txBody>
      </p:sp>
      <p:sp>
        <p:nvSpPr>
          <p:cNvPr id="4" name="Slide Number Placeholder 3"/>
          <p:cNvSpPr>
            <a:spLocks noGrp="1"/>
          </p:cNvSpPr>
          <p:nvPr>
            <p:ph type="sldNum" sz="quarter" idx="5"/>
          </p:nvPr>
        </p:nvSpPr>
        <p:spPr/>
        <p:txBody>
          <a:bodyPr/>
          <a:lstStyle/>
          <a:p>
            <a:fld id="{293BB1E6-A02B-40FE-8E9A-2DB6A0FD5606}" type="slidenum">
              <a:rPr lang="en-GB" smtClean="0"/>
              <a:t>7</a:t>
            </a:fld>
            <a:endParaRPr lang="en-GB"/>
          </a:p>
        </p:txBody>
      </p:sp>
    </p:spTree>
    <p:extLst>
      <p:ext uri="{BB962C8B-B14F-4D97-AF65-F5344CB8AC3E}">
        <p14:creationId xmlns:p14="http://schemas.microsoft.com/office/powerpoint/2010/main" val="31446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as a Armadale community have a desire to understand another culture, a desire to effect change in both countries and a willingness to support others in the same</a:t>
            </a:r>
            <a:r>
              <a:rPr lang="en-GB" baseline="0" dirty="0" smtClean="0"/>
              <a:t> roles as ourselves.</a:t>
            </a:r>
          </a:p>
          <a:p>
            <a:endParaRPr lang="en-GB" baseline="0" dirty="0" smtClean="0"/>
          </a:p>
          <a:p>
            <a:r>
              <a:rPr lang="en-GB" baseline="0" dirty="0" smtClean="0"/>
              <a:t>Education is a powerful tool.</a:t>
            </a:r>
            <a:endParaRPr lang="en-GB" dirty="0"/>
          </a:p>
        </p:txBody>
      </p:sp>
      <p:sp>
        <p:nvSpPr>
          <p:cNvPr id="4" name="Slide Number Placeholder 3"/>
          <p:cNvSpPr>
            <a:spLocks noGrp="1"/>
          </p:cNvSpPr>
          <p:nvPr>
            <p:ph type="sldNum" sz="quarter" idx="5"/>
          </p:nvPr>
        </p:nvSpPr>
        <p:spPr/>
        <p:txBody>
          <a:bodyPr/>
          <a:lstStyle/>
          <a:p>
            <a:fld id="{293BB1E6-A02B-40FE-8E9A-2DB6A0FD5606}" type="slidenum">
              <a:rPr lang="en-GB" smtClean="0"/>
              <a:t>8</a:t>
            </a:fld>
            <a:endParaRPr lang="en-GB"/>
          </a:p>
        </p:txBody>
      </p:sp>
    </p:spTree>
    <p:extLst>
      <p:ext uri="{BB962C8B-B14F-4D97-AF65-F5344CB8AC3E}">
        <p14:creationId xmlns:p14="http://schemas.microsoft.com/office/powerpoint/2010/main" val="36019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3BB1E6-A02B-40FE-8E9A-2DB6A0FD5606}" type="slidenum">
              <a:rPr lang="en-GB" smtClean="0"/>
              <a:t>9</a:t>
            </a:fld>
            <a:endParaRPr lang="en-GB"/>
          </a:p>
        </p:txBody>
      </p:sp>
    </p:spTree>
    <p:extLst>
      <p:ext uri="{BB962C8B-B14F-4D97-AF65-F5344CB8AC3E}">
        <p14:creationId xmlns:p14="http://schemas.microsoft.com/office/powerpoint/2010/main" val="296390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D7CF-4A6F-4C0D-8D7B-BF4F7D591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552FF4-990C-4D39-8ABA-653E69F7E3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2978A5-3881-48EF-AA4A-421D30C62A46}"/>
              </a:ext>
            </a:extLst>
          </p:cNvPr>
          <p:cNvSpPr>
            <a:spLocks noGrp="1"/>
          </p:cNvSpPr>
          <p:nvPr>
            <p:ph type="dt" sz="half" idx="10"/>
          </p:nvPr>
        </p:nvSpPr>
        <p:spPr/>
        <p:txBody>
          <a:bodyPr/>
          <a:lstStyle/>
          <a:p>
            <a:fld id="{C8ED289B-6D44-4237-84D5-03715815EC37}" type="datetimeFigureOut">
              <a:rPr lang="en-GB" smtClean="0"/>
              <a:t>13/09/2023</a:t>
            </a:fld>
            <a:endParaRPr lang="en-GB"/>
          </a:p>
        </p:txBody>
      </p:sp>
      <p:sp>
        <p:nvSpPr>
          <p:cNvPr id="5" name="Footer Placeholder 4">
            <a:extLst>
              <a:ext uri="{FF2B5EF4-FFF2-40B4-BE49-F238E27FC236}">
                <a16:creationId xmlns:a16="http://schemas.microsoft.com/office/drawing/2014/main" id="{BD450A55-2E04-487B-A78C-8606CBB10A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FC1641-3EF9-447A-AD0C-C38E2BDC4E50}"/>
              </a:ext>
            </a:extLst>
          </p:cNvPr>
          <p:cNvSpPr>
            <a:spLocks noGrp="1"/>
          </p:cNvSpPr>
          <p:nvPr>
            <p:ph type="sldNum" sz="quarter" idx="12"/>
          </p:nvPr>
        </p:nvSpPr>
        <p:spPr/>
        <p:txBody>
          <a:bodyPr/>
          <a:lstStyle/>
          <a:p>
            <a:fld id="{3FFF06A3-0460-4F56-92FC-48FA8A09CF3A}" type="slidenum">
              <a:rPr lang="en-GB" smtClean="0"/>
              <a:t>‹#›</a:t>
            </a:fld>
            <a:endParaRPr lang="en-GB"/>
          </a:p>
        </p:txBody>
      </p:sp>
    </p:spTree>
    <p:extLst>
      <p:ext uri="{BB962C8B-B14F-4D97-AF65-F5344CB8AC3E}">
        <p14:creationId xmlns:p14="http://schemas.microsoft.com/office/powerpoint/2010/main" val="61528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E298A-F87F-4A7D-AC81-D59E655CA4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38C943-3B35-42CE-85CA-F78F7EF1FE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61EE5-6B77-4C7B-B8D1-C4A7AE96B705}"/>
              </a:ext>
            </a:extLst>
          </p:cNvPr>
          <p:cNvSpPr>
            <a:spLocks noGrp="1"/>
          </p:cNvSpPr>
          <p:nvPr>
            <p:ph type="dt" sz="half" idx="10"/>
          </p:nvPr>
        </p:nvSpPr>
        <p:spPr/>
        <p:txBody>
          <a:bodyPr/>
          <a:lstStyle/>
          <a:p>
            <a:fld id="{C8ED289B-6D44-4237-84D5-03715815EC37}" type="datetimeFigureOut">
              <a:rPr lang="en-GB" smtClean="0"/>
              <a:t>13/09/2023</a:t>
            </a:fld>
            <a:endParaRPr lang="en-GB"/>
          </a:p>
        </p:txBody>
      </p:sp>
      <p:sp>
        <p:nvSpPr>
          <p:cNvPr id="5" name="Footer Placeholder 4">
            <a:extLst>
              <a:ext uri="{FF2B5EF4-FFF2-40B4-BE49-F238E27FC236}">
                <a16:creationId xmlns:a16="http://schemas.microsoft.com/office/drawing/2014/main" id="{74B79EC5-56FC-464B-981B-51BDDA0790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711C0A-D5BD-42C9-8FC9-FF3BADC5E675}"/>
              </a:ext>
            </a:extLst>
          </p:cNvPr>
          <p:cNvSpPr>
            <a:spLocks noGrp="1"/>
          </p:cNvSpPr>
          <p:nvPr>
            <p:ph type="sldNum" sz="quarter" idx="12"/>
          </p:nvPr>
        </p:nvSpPr>
        <p:spPr/>
        <p:txBody>
          <a:bodyPr/>
          <a:lstStyle/>
          <a:p>
            <a:fld id="{3FFF06A3-0460-4F56-92FC-48FA8A09CF3A}" type="slidenum">
              <a:rPr lang="en-GB" smtClean="0"/>
              <a:t>‹#›</a:t>
            </a:fld>
            <a:endParaRPr lang="en-GB"/>
          </a:p>
        </p:txBody>
      </p:sp>
    </p:spTree>
    <p:extLst>
      <p:ext uri="{BB962C8B-B14F-4D97-AF65-F5344CB8AC3E}">
        <p14:creationId xmlns:p14="http://schemas.microsoft.com/office/powerpoint/2010/main" val="228092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C75A5-7DA4-4C5C-B913-BAE9E8E508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6B70A8-C204-4C74-86F6-CC40AD375B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8972CC-3C01-43E1-99D3-0A455495AE49}"/>
              </a:ext>
            </a:extLst>
          </p:cNvPr>
          <p:cNvSpPr>
            <a:spLocks noGrp="1"/>
          </p:cNvSpPr>
          <p:nvPr>
            <p:ph type="dt" sz="half" idx="10"/>
          </p:nvPr>
        </p:nvSpPr>
        <p:spPr/>
        <p:txBody>
          <a:bodyPr/>
          <a:lstStyle/>
          <a:p>
            <a:fld id="{C8ED289B-6D44-4237-84D5-03715815EC37}" type="datetimeFigureOut">
              <a:rPr lang="en-GB" smtClean="0"/>
              <a:t>13/09/2023</a:t>
            </a:fld>
            <a:endParaRPr lang="en-GB"/>
          </a:p>
        </p:txBody>
      </p:sp>
      <p:sp>
        <p:nvSpPr>
          <p:cNvPr id="5" name="Footer Placeholder 4">
            <a:extLst>
              <a:ext uri="{FF2B5EF4-FFF2-40B4-BE49-F238E27FC236}">
                <a16:creationId xmlns:a16="http://schemas.microsoft.com/office/drawing/2014/main" id="{C85C7ECB-05E8-4485-9D38-EAA94E4629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F4391C-CDAA-4575-953E-45396B98EDFE}"/>
              </a:ext>
            </a:extLst>
          </p:cNvPr>
          <p:cNvSpPr>
            <a:spLocks noGrp="1"/>
          </p:cNvSpPr>
          <p:nvPr>
            <p:ph type="sldNum" sz="quarter" idx="12"/>
          </p:nvPr>
        </p:nvSpPr>
        <p:spPr/>
        <p:txBody>
          <a:bodyPr/>
          <a:lstStyle/>
          <a:p>
            <a:fld id="{3FFF06A3-0460-4F56-92FC-48FA8A09CF3A}" type="slidenum">
              <a:rPr lang="en-GB" smtClean="0"/>
              <a:t>‹#›</a:t>
            </a:fld>
            <a:endParaRPr lang="en-GB"/>
          </a:p>
        </p:txBody>
      </p:sp>
    </p:spTree>
    <p:extLst>
      <p:ext uri="{BB962C8B-B14F-4D97-AF65-F5344CB8AC3E}">
        <p14:creationId xmlns:p14="http://schemas.microsoft.com/office/powerpoint/2010/main" val="100731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D3B4A-05B3-4855-B220-74F545AD16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75ED9D-679F-4BFE-ACF9-931446108F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A04675-0B97-441C-8BCD-926250BA6272}"/>
              </a:ext>
            </a:extLst>
          </p:cNvPr>
          <p:cNvSpPr>
            <a:spLocks noGrp="1"/>
          </p:cNvSpPr>
          <p:nvPr>
            <p:ph type="dt" sz="half" idx="10"/>
          </p:nvPr>
        </p:nvSpPr>
        <p:spPr/>
        <p:txBody>
          <a:bodyPr/>
          <a:lstStyle/>
          <a:p>
            <a:fld id="{C8ED289B-6D44-4237-84D5-03715815EC37}" type="datetimeFigureOut">
              <a:rPr lang="en-GB" smtClean="0"/>
              <a:t>13/09/2023</a:t>
            </a:fld>
            <a:endParaRPr lang="en-GB"/>
          </a:p>
        </p:txBody>
      </p:sp>
      <p:sp>
        <p:nvSpPr>
          <p:cNvPr id="5" name="Footer Placeholder 4">
            <a:extLst>
              <a:ext uri="{FF2B5EF4-FFF2-40B4-BE49-F238E27FC236}">
                <a16:creationId xmlns:a16="http://schemas.microsoft.com/office/drawing/2014/main" id="{0E1D4D5E-AB70-40B8-B956-FAFCE5FA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DFCB2E-4DA7-44F9-A1DD-14DCB28C1273}"/>
              </a:ext>
            </a:extLst>
          </p:cNvPr>
          <p:cNvSpPr>
            <a:spLocks noGrp="1"/>
          </p:cNvSpPr>
          <p:nvPr>
            <p:ph type="sldNum" sz="quarter" idx="12"/>
          </p:nvPr>
        </p:nvSpPr>
        <p:spPr/>
        <p:txBody>
          <a:bodyPr/>
          <a:lstStyle/>
          <a:p>
            <a:fld id="{3FFF06A3-0460-4F56-92FC-48FA8A09CF3A}" type="slidenum">
              <a:rPr lang="en-GB" smtClean="0"/>
              <a:t>‹#›</a:t>
            </a:fld>
            <a:endParaRPr lang="en-GB"/>
          </a:p>
        </p:txBody>
      </p:sp>
    </p:spTree>
    <p:extLst>
      <p:ext uri="{BB962C8B-B14F-4D97-AF65-F5344CB8AC3E}">
        <p14:creationId xmlns:p14="http://schemas.microsoft.com/office/powerpoint/2010/main" val="422977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9154-94E0-4C89-A4E8-31C64D31FF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88FF36-CCE5-4BDA-8EA3-67AD25082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159576-48AD-410D-BDAC-F6B8A9FCB375}"/>
              </a:ext>
            </a:extLst>
          </p:cNvPr>
          <p:cNvSpPr>
            <a:spLocks noGrp="1"/>
          </p:cNvSpPr>
          <p:nvPr>
            <p:ph type="dt" sz="half" idx="10"/>
          </p:nvPr>
        </p:nvSpPr>
        <p:spPr/>
        <p:txBody>
          <a:bodyPr/>
          <a:lstStyle/>
          <a:p>
            <a:fld id="{C8ED289B-6D44-4237-84D5-03715815EC37}" type="datetimeFigureOut">
              <a:rPr lang="en-GB" smtClean="0"/>
              <a:t>13/09/2023</a:t>
            </a:fld>
            <a:endParaRPr lang="en-GB"/>
          </a:p>
        </p:txBody>
      </p:sp>
      <p:sp>
        <p:nvSpPr>
          <p:cNvPr id="5" name="Footer Placeholder 4">
            <a:extLst>
              <a:ext uri="{FF2B5EF4-FFF2-40B4-BE49-F238E27FC236}">
                <a16:creationId xmlns:a16="http://schemas.microsoft.com/office/drawing/2014/main" id="{C0FABC7E-2B25-4634-9DE2-CC2E158A5D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AEC28-6105-4679-9F0E-4CDDCD632F1C}"/>
              </a:ext>
            </a:extLst>
          </p:cNvPr>
          <p:cNvSpPr>
            <a:spLocks noGrp="1"/>
          </p:cNvSpPr>
          <p:nvPr>
            <p:ph type="sldNum" sz="quarter" idx="12"/>
          </p:nvPr>
        </p:nvSpPr>
        <p:spPr/>
        <p:txBody>
          <a:bodyPr/>
          <a:lstStyle/>
          <a:p>
            <a:fld id="{3FFF06A3-0460-4F56-92FC-48FA8A09CF3A}" type="slidenum">
              <a:rPr lang="en-GB" smtClean="0"/>
              <a:t>‹#›</a:t>
            </a:fld>
            <a:endParaRPr lang="en-GB"/>
          </a:p>
        </p:txBody>
      </p:sp>
    </p:spTree>
    <p:extLst>
      <p:ext uri="{BB962C8B-B14F-4D97-AF65-F5344CB8AC3E}">
        <p14:creationId xmlns:p14="http://schemas.microsoft.com/office/powerpoint/2010/main" val="130457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3490-8B69-409E-BEC1-3E1BE70D88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3B78AB-086C-43EA-9525-0E4F71DDFB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3185A6-797D-49F1-B1AF-57C2D5025C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2A8340-2614-48A3-87CE-4190FDC27C18}"/>
              </a:ext>
            </a:extLst>
          </p:cNvPr>
          <p:cNvSpPr>
            <a:spLocks noGrp="1"/>
          </p:cNvSpPr>
          <p:nvPr>
            <p:ph type="dt" sz="half" idx="10"/>
          </p:nvPr>
        </p:nvSpPr>
        <p:spPr/>
        <p:txBody>
          <a:bodyPr/>
          <a:lstStyle/>
          <a:p>
            <a:fld id="{C8ED289B-6D44-4237-84D5-03715815EC37}" type="datetimeFigureOut">
              <a:rPr lang="en-GB" smtClean="0"/>
              <a:t>13/09/2023</a:t>
            </a:fld>
            <a:endParaRPr lang="en-GB"/>
          </a:p>
        </p:txBody>
      </p:sp>
      <p:sp>
        <p:nvSpPr>
          <p:cNvPr id="6" name="Footer Placeholder 5">
            <a:extLst>
              <a:ext uri="{FF2B5EF4-FFF2-40B4-BE49-F238E27FC236}">
                <a16:creationId xmlns:a16="http://schemas.microsoft.com/office/drawing/2014/main" id="{4DAC6F98-AE77-4F05-9C16-848F4FE334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2618FD-2B11-4D23-8C0F-035C93E4C90B}"/>
              </a:ext>
            </a:extLst>
          </p:cNvPr>
          <p:cNvSpPr>
            <a:spLocks noGrp="1"/>
          </p:cNvSpPr>
          <p:nvPr>
            <p:ph type="sldNum" sz="quarter" idx="12"/>
          </p:nvPr>
        </p:nvSpPr>
        <p:spPr/>
        <p:txBody>
          <a:bodyPr/>
          <a:lstStyle/>
          <a:p>
            <a:fld id="{3FFF06A3-0460-4F56-92FC-48FA8A09CF3A}" type="slidenum">
              <a:rPr lang="en-GB" smtClean="0"/>
              <a:t>‹#›</a:t>
            </a:fld>
            <a:endParaRPr lang="en-GB"/>
          </a:p>
        </p:txBody>
      </p:sp>
    </p:spTree>
    <p:extLst>
      <p:ext uri="{BB962C8B-B14F-4D97-AF65-F5344CB8AC3E}">
        <p14:creationId xmlns:p14="http://schemas.microsoft.com/office/powerpoint/2010/main" val="3381808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4382-5E28-4280-8280-A732AECB35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6F7212-D255-469A-B638-C8F8DC7C9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8D998E-EA13-46F8-BC7B-A594B64BD1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036FAF-8FA2-41B0-AB5B-23C3C3C501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C030C9-35DB-4427-816D-02DAAFBC91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56784F-D94A-4642-A0AA-E0115CBE2966}"/>
              </a:ext>
            </a:extLst>
          </p:cNvPr>
          <p:cNvSpPr>
            <a:spLocks noGrp="1"/>
          </p:cNvSpPr>
          <p:nvPr>
            <p:ph type="dt" sz="half" idx="10"/>
          </p:nvPr>
        </p:nvSpPr>
        <p:spPr/>
        <p:txBody>
          <a:bodyPr/>
          <a:lstStyle/>
          <a:p>
            <a:fld id="{C8ED289B-6D44-4237-84D5-03715815EC37}" type="datetimeFigureOut">
              <a:rPr lang="en-GB" smtClean="0"/>
              <a:t>13/09/2023</a:t>
            </a:fld>
            <a:endParaRPr lang="en-GB"/>
          </a:p>
        </p:txBody>
      </p:sp>
      <p:sp>
        <p:nvSpPr>
          <p:cNvPr id="8" name="Footer Placeholder 7">
            <a:extLst>
              <a:ext uri="{FF2B5EF4-FFF2-40B4-BE49-F238E27FC236}">
                <a16:creationId xmlns:a16="http://schemas.microsoft.com/office/drawing/2014/main" id="{96838C41-59D3-40B0-98BA-751E3BE5A9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0040D57-F795-4A0F-8F2C-E590364D23E1}"/>
              </a:ext>
            </a:extLst>
          </p:cNvPr>
          <p:cNvSpPr>
            <a:spLocks noGrp="1"/>
          </p:cNvSpPr>
          <p:nvPr>
            <p:ph type="sldNum" sz="quarter" idx="12"/>
          </p:nvPr>
        </p:nvSpPr>
        <p:spPr/>
        <p:txBody>
          <a:bodyPr/>
          <a:lstStyle/>
          <a:p>
            <a:fld id="{3FFF06A3-0460-4F56-92FC-48FA8A09CF3A}" type="slidenum">
              <a:rPr lang="en-GB" smtClean="0"/>
              <a:t>‹#›</a:t>
            </a:fld>
            <a:endParaRPr lang="en-GB"/>
          </a:p>
        </p:txBody>
      </p:sp>
    </p:spTree>
    <p:extLst>
      <p:ext uri="{BB962C8B-B14F-4D97-AF65-F5344CB8AC3E}">
        <p14:creationId xmlns:p14="http://schemas.microsoft.com/office/powerpoint/2010/main" val="1117098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0140-1589-44A0-8D60-8772E5B7E1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FA0C96-2E64-4A92-BD17-F24381FA3CFB}"/>
              </a:ext>
            </a:extLst>
          </p:cNvPr>
          <p:cNvSpPr>
            <a:spLocks noGrp="1"/>
          </p:cNvSpPr>
          <p:nvPr>
            <p:ph type="dt" sz="half" idx="10"/>
          </p:nvPr>
        </p:nvSpPr>
        <p:spPr/>
        <p:txBody>
          <a:bodyPr/>
          <a:lstStyle/>
          <a:p>
            <a:fld id="{C8ED289B-6D44-4237-84D5-03715815EC37}" type="datetimeFigureOut">
              <a:rPr lang="en-GB" smtClean="0"/>
              <a:t>13/09/2023</a:t>
            </a:fld>
            <a:endParaRPr lang="en-GB"/>
          </a:p>
        </p:txBody>
      </p:sp>
      <p:sp>
        <p:nvSpPr>
          <p:cNvPr id="4" name="Footer Placeholder 3">
            <a:extLst>
              <a:ext uri="{FF2B5EF4-FFF2-40B4-BE49-F238E27FC236}">
                <a16:creationId xmlns:a16="http://schemas.microsoft.com/office/drawing/2014/main" id="{E5762E1C-8DF6-469C-8FD2-4447777715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220F7E4-620C-468E-A97C-1B14CD75CAE8}"/>
              </a:ext>
            </a:extLst>
          </p:cNvPr>
          <p:cNvSpPr>
            <a:spLocks noGrp="1"/>
          </p:cNvSpPr>
          <p:nvPr>
            <p:ph type="sldNum" sz="quarter" idx="12"/>
          </p:nvPr>
        </p:nvSpPr>
        <p:spPr/>
        <p:txBody>
          <a:bodyPr/>
          <a:lstStyle/>
          <a:p>
            <a:fld id="{3FFF06A3-0460-4F56-92FC-48FA8A09CF3A}" type="slidenum">
              <a:rPr lang="en-GB" smtClean="0"/>
              <a:t>‹#›</a:t>
            </a:fld>
            <a:endParaRPr lang="en-GB"/>
          </a:p>
        </p:txBody>
      </p:sp>
    </p:spTree>
    <p:extLst>
      <p:ext uri="{BB962C8B-B14F-4D97-AF65-F5344CB8AC3E}">
        <p14:creationId xmlns:p14="http://schemas.microsoft.com/office/powerpoint/2010/main" val="1660665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A8FFC2-AEFC-45C1-BF99-E2D35FCDB321}"/>
              </a:ext>
            </a:extLst>
          </p:cNvPr>
          <p:cNvSpPr>
            <a:spLocks noGrp="1"/>
          </p:cNvSpPr>
          <p:nvPr>
            <p:ph type="dt" sz="half" idx="10"/>
          </p:nvPr>
        </p:nvSpPr>
        <p:spPr/>
        <p:txBody>
          <a:bodyPr/>
          <a:lstStyle/>
          <a:p>
            <a:fld id="{C8ED289B-6D44-4237-84D5-03715815EC37}" type="datetimeFigureOut">
              <a:rPr lang="en-GB" smtClean="0"/>
              <a:t>13/09/2023</a:t>
            </a:fld>
            <a:endParaRPr lang="en-GB"/>
          </a:p>
        </p:txBody>
      </p:sp>
      <p:sp>
        <p:nvSpPr>
          <p:cNvPr id="3" name="Footer Placeholder 2">
            <a:extLst>
              <a:ext uri="{FF2B5EF4-FFF2-40B4-BE49-F238E27FC236}">
                <a16:creationId xmlns:a16="http://schemas.microsoft.com/office/drawing/2014/main" id="{2C8FFFEE-A134-4E3E-B489-B6A595C88D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E9B0A60-CDE7-4615-9164-C3DF1A3FF994}"/>
              </a:ext>
            </a:extLst>
          </p:cNvPr>
          <p:cNvSpPr>
            <a:spLocks noGrp="1"/>
          </p:cNvSpPr>
          <p:nvPr>
            <p:ph type="sldNum" sz="quarter" idx="12"/>
          </p:nvPr>
        </p:nvSpPr>
        <p:spPr/>
        <p:txBody>
          <a:bodyPr/>
          <a:lstStyle/>
          <a:p>
            <a:fld id="{3FFF06A3-0460-4F56-92FC-48FA8A09CF3A}" type="slidenum">
              <a:rPr lang="en-GB" smtClean="0"/>
              <a:t>‹#›</a:t>
            </a:fld>
            <a:endParaRPr lang="en-GB"/>
          </a:p>
        </p:txBody>
      </p:sp>
    </p:spTree>
    <p:extLst>
      <p:ext uri="{BB962C8B-B14F-4D97-AF65-F5344CB8AC3E}">
        <p14:creationId xmlns:p14="http://schemas.microsoft.com/office/powerpoint/2010/main" val="404457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1CB05-F40F-4350-84D8-8F61B4FB6E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6DAEE7-50A8-49F2-926A-5EFE2B239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BFA1C2-3F3B-46B1-80D6-0BE48CF001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F6D6A-1F0F-432A-A8D2-0FBE9A0C0721}"/>
              </a:ext>
            </a:extLst>
          </p:cNvPr>
          <p:cNvSpPr>
            <a:spLocks noGrp="1"/>
          </p:cNvSpPr>
          <p:nvPr>
            <p:ph type="dt" sz="half" idx="10"/>
          </p:nvPr>
        </p:nvSpPr>
        <p:spPr/>
        <p:txBody>
          <a:bodyPr/>
          <a:lstStyle/>
          <a:p>
            <a:fld id="{C8ED289B-6D44-4237-84D5-03715815EC37}" type="datetimeFigureOut">
              <a:rPr lang="en-GB" smtClean="0"/>
              <a:t>13/09/2023</a:t>
            </a:fld>
            <a:endParaRPr lang="en-GB"/>
          </a:p>
        </p:txBody>
      </p:sp>
      <p:sp>
        <p:nvSpPr>
          <p:cNvPr id="6" name="Footer Placeholder 5">
            <a:extLst>
              <a:ext uri="{FF2B5EF4-FFF2-40B4-BE49-F238E27FC236}">
                <a16:creationId xmlns:a16="http://schemas.microsoft.com/office/drawing/2014/main" id="{10117A4F-A326-4006-AD47-032F9EF6B6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5C8CC9-FBEA-4BD0-B602-B4F4F92F421C}"/>
              </a:ext>
            </a:extLst>
          </p:cNvPr>
          <p:cNvSpPr>
            <a:spLocks noGrp="1"/>
          </p:cNvSpPr>
          <p:nvPr>
            <p:ph type="sldNum" sz="quarter" idx="12"/>
          </p:nvPr>
        </p:nvSpPr>
        <p:spPr/>
        <p:txBody>
          <a:bodyPr/>
          <a:lstStyle/>
          <a:p>
            <a:fld id="{3FFF06A3-0460-4F56-92FC-48FA8A09CF3A}" type="slidenum">
              <a:rPr lang="en-GB" smtClean="0"/>
              <a:t>‹#›</a:t>
            </a:fld>
            <a:endParaRPr lang="en-GB"/>
          </a:p>
        </p:txBody>
      </p:sp>
    </p:spTree>
    <p:extLst>
      <p:ext uri="{BB962C8B-B14F-4D97-AF65-F5344CB8AC3E}">
        <p14:creationId xmlns:p14="http://schemas.microsoft.com/office/powerpoint/2010/main" val="212106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C7C0-9070-498D-924B-0C9A70CF1C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E825BA8-0D62-4CEB-BD33-C1425CEF3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6A1770-FB65-4BAF-A623-F2D9DCA45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CAE70-54AA-402D-A76A-C1DB492F5E75}"/>
              </a:ext>
            </a:extLst>
          </p:cNvPr>
          <p:cNvSpPr>
            <a:spLocks noGrp="1"/>
          </p:cNvSpPr>
          <p:nvPr>
            <p:ph type="dt" sz="half" idx="10"/>
          </p:nvPr>
        </p:nvSpPr>
        <p:spPr/>
        <p:txBody>
          <a:bodyPr/>
          <a:lstStyle/>
          <a:p>
            <a:fld id="{C8ED289B-6D44-4237-84D5-03715815EC37}" type="datetimeFigureOut">
              <a:rPr lang="en-GB" smtClean="0"/>
              <a:t>13/09/2023</a:t>
            </a:fld>
            <a:endParaRPr lang="en-GB"/>
          </a:p>
        </p:txBody>
      </p:sp>
      <p:sp>
        <p:nvSpPr>
          <p:cNvPr id="6" name="Footer Placeholder 5">
            <a:extLst>
              <a:ext uri="{FF2B5EF4-FFF2-40B4-BE49-F238E27FC236}">
                <a16:creationId xmlns:a16="http://schemas.microsoft.com/office/drawing/2014/main" id="{4A7C4B32-B862-4ABF-A44B-B13588DC5B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766FC-00F3-4A71-B02C-9176E98F661F}"/>
              </a:ext>
            </a:extLst>
          </p:cNvPr>
          <p:cNvSpPr>
            <a:spLocks noGrp="1"/>
          </p:cNvSpPr>
          <p:nvPr>
            <p:ph type="sldNum" sz="quarter" idx="12"/>
          </p:nvPr>
        </p:nvSpPr>
        <p:spPr/>
        <p:txBody>
          <a:bodyPr/>
          <a:lstStyle/>
          <a:p>
            <a:fld id="{3FFF06A3-0460-4F56-92FC-48FA8A09CF3A}" type="slidenum">
              <a:rPr lang="en-GB" smtClean="0"/>
              <a:t>‹#›</a:t>
            </a:fld>
            <a:endParaRPr lang="en-GB"/>
          </a:p>
        </p:txBody>
      </p:sp>
    </p:spTree>
    <p:extLst>
      <p:ext uri="{BB962C8B-B14F-4D97-AF65-F5344CB8AC3E}">
        <p14:creationId xmlns:p14="http://schemas.microsoft.com/office/powerpoint/2010/main" val="115995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FD6AF-CDA4-4245-95D7-1C020639D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1D170C-714A-42F0-8DF2-7EC6B141C6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FF6C69-4333-47BF-9CE1-6FD882D63D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D289B-6D44-4237-84D5-03715815EC37}" type="datetimeFigureOut">
              <a:rPr lang="en-GB" smtClean="0"/>
              <a:t>13/09/2023</a:t>
            </a:fld>
            <a:endParaRPr lang="en-GB"/>
          </a:p>
        </p:txBody>
      </p:sp>
      <p:sp>
        <p:nvSpPr>
          <p:cNvPr id="5" name="Footer Placeholder 4">
            <a:extLst>
              <a:ext uri="{FF2B5EF4-FFF2-40B4-BE49-F238E27FC236}">
                <a16:creationId xmlns:a16="http://schemas.microsoft.com/office/drawing/2014/main" id="{52B19984-AB10-4273-9B7D-8467B753A2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53C37B-6F6A-4800-8F0F-ED9C60F5AA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F06A3-0460-4F56-92FC-48FA8A09CF3A}" type="slidenum">
              <a:rPr lang="en-GB" smtClean="0"/>
              <a:t>‹#›</a:t>
            </a:fld>
            <a:endParaRPr lang="en-GB"/>
          </a:p>
        </p:txBody>
      </p:sp>
    </p:spTree>
    <p:extLst>
      <p:ext uri="{BB962C8B-B14F-4D97-AF65-F5344CB8AC3E}">
        <p14:creationId xmlns:p14="http://schemas.microsoft.com/office/powerpoint/2010/main" val="3537395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14">
            <a:extLst>
              <a:ext uri="{FF2B5EF4-FFF2-40B4-BE49-F238E27FC236}">
                <a16:creationId xmlns:a16="http://schemas.microsoft.com/office/drawing/2014/main" id="{6FC11E2E-9797-4FEA-90FD-894E32A208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 name="Freeform 33">
            <a:extLst>
              <a:ext uri="{FF2B5EF4-FFF2-40B4-BE49-F238E27FC236}">
                <a16:creationId xmlns:a16="http://schemas.microsoft.com/office/drawing/2014/main" id="{F8828EFD-56F8-4B00-9A0D-B623CC074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02096" y="3608996"/>
            <a:ext cx="4522796" cy="3249004"/>
          </a:xfrm>
          <a:custGeom>
            <a:avLst/>
            <a:gdLst>
              <a:gd name="connsiteX0" fmla="*/ 3018081 w 4522796"/>
              <a:gd name="connsiteY0" fmla="*/ 0 h 3249004"/>
              <a:gd name="connsiteX1" fmla="*/ 0 w 4522796"/>
              <a:gd name="connsiteY1" fmla="*/ 0 h 3249004"/>
              <a:gd name="connsiteX2" fmla="*/ 0 w 4522796"/>
              <a:gd name="connsiteY2" fmla="*/ 3249004 h 3249004"/>
              <a:gd name="connsiteX3" fmla="*/ 4522796 w 4522796"/>
              <a:gd name="connsiteY3" fmla="*/ 3249004 h 3249004"/>
            </a:gdLst>
            <a:ahLst/>
            <a:cxnLst>
              <a:cxn ang="0">
                <a:pos x="connsiteX0" y="connsiteY0"/>
              </a:cxn>
              <a:cxn ang="0">
                <a:pos x="connsiteX1" y="connsiteY1"/>
              </a:cxn>
              <a:cxn ang="0">
                <a:pos x="connsiteX2" y="connsiteY2"/>
              </a:cxn>
              <a:cxn ang="0">
                <a:pos x="connsiteX3" y="connsiteY3"/>
              </a:cxn>
            </a:cxnLst>
            <a:rect l="l" t="t" r="r" b="b"/>
            <a:pathLst>
              <a:path w="4522796" h="3249004">
                <a:moveTo>
                  <a:pt x="3018081" y="0"/>
                </a:moveTo>
                <a:lnTo>
                  <a:pt x="0" y="0"/>
                </a:lnTo>
                <a:lnTo>
                  <a:pt x="0" y="3249004"/>
                </a:lnTo>
                <a:lnTo>
                  <a:pt x="4522796" y="324900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 name="Title 1">
            <a:extLst>
              <a:ext uri="{FF2B5EF4-FFF2-40B4-BE49-F238E27FC236}">
                <a16:creationId xmlns:a16="http://schemas.microsoft.com/office/drawing/2014/main" id="{0375CF1D-BB83-4A17-9B95-F8F9D0ADA168}"/>
              </a:ext>
            </a:extLst>
          </p:cNvPr>
          <p:cNvSpPr>
            <a:spLocks noGrp="1"/>
          </p:cNvSpPr>
          <p:nvPr>
            <p:ph type="ctrTitle"/>
          </p:nvPr>
        </p:nvSpPr>
        <p:spPr>
          <a:xfrm>
            <a:off x="267516" y="2806040"/>
            <a:ext cx="7800153" cy="2481995"/>
          </a:xfrm>
        </p:spPr>
        <p:txBody>
          <a:bodyPr>
            <a:noAutofit/>
          </a:bodyPr>
          <a:lstStyle/>
          <a:p>
            <a:pPr algn="l"/>
            <a:r>
              <a:rPr lang="en-GB" sz="6600" b="1" dirty="0"/>
              <a:t/>
            </a:r>
            <a:br>
              <a:rPr lang="en-GB" sz="6600" b="1" dirty="0"/>
            </a:br>
            <a:r>
              <a:rPr lang="en-GB" sz="4800" b="1" dirty="0"/>
              <a:t>Building a Partnership in ‘the Warm Heart of Africa</a:t>
            </a:r>
            <a:r>
              <a:rPr lang="en-GB" sz="4800" b="1" dirty="0" smtClean="0"/>
              <a:t>’</a:t>
            </a:r>
            <a:endParaRPr lang="en-GB" sz="3200" b="1" dirty="0"/>
          </a:p>
        </p:txBody>
      </p:sp>
      <p:sp>
        <p:nvSpPr>
          <p:cNvPr id="13" name="Freeform 24">
            <a:extLst>
              <a:ext uri="{FF2B5EF4-FFF2-40B4-BE49-F238E27FC236}">
                <a16:creationId xmlns:a16="http://schemas.microsoft.com/office/drawing/2014/main" id="{3D4697C8-4A0D-4493-B526-7CC15E0EE5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5E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5">
            <a:extLst>
              <a:ext uri="{FF2B5EF4-FFF2-40B4-BE49-F238E27FC236}">
                <a16:creationId xmlns:a16="http://schemas.microsoft.com/office/drawing/2014/main" id="{A085B63A-2D2F-4B09-9BFB-E2080686C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B2EE5098-1C95-40A9-860B-EBE776E855CB}"/>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916234" y="1312446"/>
            <a:ext cx="3814998" cy="3814998"/>
          </a:xfrm>
          <a:prstGeom prst="rect">
            <a:avLst/>
          </a:prstGeom>
        </p:spPr>
      </p:pic>
    </p:spTree>
    <p:extLst>
      <p:ext uri="{BB962C8B-B14F-4D97-AF65-F5344CB8AC3E}">
        <p14:creationId xmlns:p14="http://schemas.microsoft.com/office/powerpoint/2010/main" val="202595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B715A-8F0E-4509-B8D0-44AFB74F2C38}"/>
              </a:ext>
            </a:extLst>
          </p:cNvPr>
          <p:cNvSpPr txBox="1"/>
          <p:nvPr/>
        </p:nvSpPr>
        <p:spPr>
          <a:xfrm>
            <a:off x="-1" y="0"/>
            <a:ext cx="1662859" cy="6858000"/>
          </a:xfrm>
          <a:prstGeom prst="rect">
            <a:avLst/>
          </a:prstGeom>
          <a:solidFill>
            <a:schemeClr val="tx2"/>
          </a:solidFill>
        </p:spPr>
        <p:txBody>
          <a:bodyPr wrap="square" rtlCol="0">
            <a:spAutoFit/>
          </a:bodyPr>
          <a:lstStyle/>
          <a:p>
            <a:endParaRPr lang="en-GB" dirty="0"/>
          </a:p>
        </p:txBody>
      </p:sp>
      <p:pic>
        <p:nvPicPr>
          <p:cNvPr id="5" name="Picture 4" descr="A picture containing text&#10;&#10;Description automatically generated">
            <a:extLst>
              <a:ext uri="{FF2B5EF4-FFF2-40B4-BE49-F238E27FC236}">
                <a16:creationId xmlns:a16="http://schemas.microsoft.com/office/drawing/2014/main" id="{99FD9325-B611-4A10-9197-DFF53FFF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8" y="162965"/>
            <a:ext cx="1331064" cy="1331064"/>
          </a:xfrm>
          <a:prstGeom prst="rect">
            <a:avLst/>
          </a:prstGeom>
        </p:spPr>
      </p:pic>
      <p:sp>
        <p:nvSpPr>
          <p:cNvPr id="6" name="TextBox 5">
            <a:extLst>
              <a:ext uri="{FF2B5EF4-FFF2-40B4-BE49-F238E27FC236}">
                <a16:creationId xmlns:a16="http://schemas.microsoft.com/office/drawing/2014/main" id="{3A885D55-57EC-49DE-8F1A-98FC507498D7}"/>
              </a:ext>
            </a:extLst>
          </p:cNvPr>
          <p:cNvSpPr txBox="1"/>
          <p:nvPr/>
        </p:nvSpPr>
        <p:spPr>
          <a:xfrm>
            <a:off x="1662858" y="6211669"/>
            <a:ext cx="10515600" cy="646331"/>
          </a:xfrm>
          <a:prstGeom prst="rect">
            <a:avLst/>
          </a:prstGeom>
          <a:solidFill>
            <a:schemeClr val="bg1">
              <a:lumMod val="75000"/>
            </a:schemeClr>
          </a:solidFill>
        </p:spPr>
        <p:txBody>
          <a:bodyPr wrap="square" rtlCol="0">
            <a:spAutoFit/>
          </a:bodyPr>
          <a:lstStyle/>
          <a:p>
            <a:pPr algn="ctr"/>
            <a:r>
              <a:rPr lang="en-GB" sz="3600" i="1" dirty="0">
                <a:solidFill>
                  <a:srgbClr val="510470"/>
                </a:solidFill>
              </a:rPr>
              <a:t>Learning Together, Achieving Together</a:t>
            </a:r>
          </a:p>
        </p:txBody>
      </p:sp>
      <p:pic>
        <p:nvPicPr>
          <p:cNvPr id="8" name="Picture 7">
            <a:extLst>
              <a:ext uri="{FF2B5EF4-FFF2-40B4-BE49-F238E27FC236}">
                <a16:creationId xmlns:a16="http://schemas.microsoft.com/office/drawing/2014/main" id="{FD27CDAD-F696-4C69-B5C5-03A44F442E02}"/>
              </a:ext>
            </a:extLst>
          </p:cNvPr>
          <p:cNvPicPr>
            <a:picLocks noChangeAspect="1"/>
          </p:cNvPicPr>
          <p:nvPr/>
        </p:nvPicPr>
        <p:blipFill>
          <a:blip r:embed="rId3">
            <a:alphaModFix amt="23000"/>
            <a:extLst>
              <a:ext uri="{28A0092B-C50C-407E-A947-70E740481C1C}">
                <a14:useLocalDpi xmlns:a14="http://schemas.microsoft.com/office/drawing/2010/main" val="0"/>
              </a:ext>
            </a:extLst>
          </a:blip>
          <a:srcRect/>
          <a:stretch>
            <a:fillRect/>
          </a:stretch>
        </p:blipFill>
        <p:spPr bwMode="auto">
          <a:xfrm>
            <a:off x="3755894" y="292454"/>
            <a:ext cx="5626761" cy="5626761"/>
          </a:xfrm>
          <a:prstGeom prst="rect">
            <a:avLst/>
          </a:prstGeom>
          <a:noFill/>
          <a:ln>
            <a:noFill/>
          </a:ln>
        </p:spPr>
      </p:pic>
      <p:sp>
        <p:nvSpPr>
          <p:cNvPr id="3" name="Rectangle 2"/>
          <p:cNvSpPr/>
          <p:nvPr/>
        </p:nvSpPr>
        <p:spPr>
          <a:xfrm>
            <a:off x="2515984" y="664710"/>
            <a:ext cx="8406939" cy="5816977"/>
          </a:xfrm>
          <a:prstGeom prst="rect">
            <a:avLst/>
          </a:prstGeom>
        </p:spPr>
        <p:txBody>
          <a:bodyPr wrap="square">
            <a:spAutoFit/>
          </a:bodyPr>
          <a:lstStyle/>
          <a:p>
            <a:r>
              <a:rPr lang="en-GB" sz="2800" b="1" dirty="0">
                <a:solidFill>
                  <a:schemeClr val="tx2">
                    <a:lumMod val="60000"/>
                    <a:lumOff val="40000"/>
                  </a:schemeClr>
                </a:solidFill>
              </a:rPr>
              <a:t>What next?</a:t>
            </a:r>
          </a:p>
          <a:p>
            <a:endParaRPr lang="en-GB" sz="2800" b="1" dirty="0">
              <a:solidFill>
                <a:schemeClr val="tx2">
                  <a:lumMod val="60000"/>
                  <a:lumOff val="40000"/>
                </a:schemeClr>
              </a:solidFill>
            </a:endParaRPr>
          </a:p>
          <a:p>
            <a:pPr marL="285750" indent="-285750" fontAlgn="base">
              <a:buFontTx/>
              <a:buChar char="-"/>
            </a:pPr>
            <a:r>
              <a:rPr lang="en-US" sz="2400" dirty="0" smtClean="0"/>
              <a:t>We will raise/discuss </a:t>
            </a:r>
            <a:r>
              <a:rPr lang="en-US" sz="2400" dirty="0"/>
              <a:t>at DMs how their subject(s) could how to include something Malawi related in their </a:t>
            </a:r>
            <a:endParaRPr lang="en-US" sz="2400" dirty="0" smtClean="0"/>
          </a:p>
          <a:p>
            <a:pPr marL="285750" indent="-285750" fontAlgn="base">
              <a:buFontTx/>
              <a:buChar char="-"/>
            </a:pPr>
            <a:r>
              <a:rPr lang="en-US" sz="2400" dirty="0" smtClean="0"/>
              <a:t>Potential </a:t>
            </a:r>
            <a:r>
              <a:rPr lang="en-US" sz="2400" dirty="0"/>
              <a:t>for a research project in Social Studies with the best to be presented at assemblies/shared electronically – prize for best </a:t>
            </a:r>
            <a:r>
              <a:rPr lang="en-US" sz="2400" dirty="0" smtClean="0"/>
              <a:t>projects</a:t>
            </a:r>
          </a:p>
          <a:p>
            <a:pPr marL="285750" indent="-285750" fontAlgn="base">
              <a:buFontTx/>
              <a:buChar char="-"/>
            </a:pPr>
            <a:r>
              <a:rPr lang="en-US" sz="2400" dirty="0"/>
              <a:t> </a:t>
            </a:r>
            <a:r>
              <a:rPr lang="en-US" sz="2400" dirty="0" smtClean="0"/>
              <a:t>Links </a:t>
            </a:r>
            <a:r>
              <a:rPr lang="en-US" sz="2400" dirty="0"/>
              <a:t>to UNCRC </a:t>
            </a:r>
          </a:p>
          <a:p>
            <a:pPr marL="285750" indent="-285750" fontAlgn="base">
              <a:buFontTx/>
              <a:buChar char="-"/>
            </a:pPr>
            <a:r>
              <a:rPr lang="en-US" sz="2400" dirty="0" smtClean="0"/>
              <a:t>Outdoor </a:t>
            </a:r>
            <a:r>
              <a:rPr lang="en-US" sz="2400" dirty="0"/>
              <a:t>learning – potential for links </a:t>
            </a:r>
            <a:endParaRPr lang="en-US" sz="2400" dirty="0" smtClean="0"/>
          </a:p>
          <a:p>
            <a:pPr marL="285750" indent="-285750" fontAlgn="base">
              <a:buFontTx/>
              <a:buChar char="-"/>
            </a:pPr>
            <a:r>
              <a:rPr lang="en-US" sz="2400" dirty="0" smtClean="0"/>
              <a:t>Scope </a:t>
            </a:r>
            <a:r>
              <a:rPr lang="en-US" sz="2400" dirty="0"/>
              <a:t>for filming experiments </a:t>
            </a:r>
            <a:r>
              <a:rPr lang="en-US" sz="2400" dirty="0" err="1"/>
              <a:t>etc</a:t>
            </a:r>
            <a:r>
              <a:rPr lang="en-US" sz="2400" dirty="0"/>
              <a:t> in Science </a:t>
            </a:r>
            <a:endParaRPr lang="en-US" sz="2400" dirty="0" smtClean="0"/>
          </a:p>
          <a:p>
            <a:pPr marL="285750" indent="-285750" fontAlgn="base">
              <a:buFontTx/>
              <a:buChar char="-"/>
            </a:pPr>
            <a:r>
              <a:rPr lang="en-US" sz="2400" dirty="0" smtClean="0"/>
              <a:t>Malawi/Scotland </a:t>
            </a:r>
            <a:r>
              <a:rPr lang="en-US" sz="2400" dirty="0"/>
              <a:t>Day discussed - linked project across two </a:t>
            </a:r>
            <a:r>
              <a:rPr lang="en-US" sz="2400" dirty="0" smtClean="0"/>
              <a:t>school</a:t>
            </a:r>
            <a:endParaRPr lang="en-GB" sz="2800" dirty="0"/>
          </a:p>
          <a:p>
            <a:pPr algn="ctr"/>
            <a:r>
              <a:rPr lang="en-GB" sz="2800" dirty="0" smtClean="0"/>
              <a:t> </a:t>
            </a:r>
            <a:endParaRPr lang="en-GB" sz="2800" b="1" dirty="0"/>
          </a:p>
          <a:p>
            <a:pPr algn="ctr"/>
            <a:r>
              <a:rPr lang="en-GB" sz="4400" b="1" dirty="0" err="1"/>
              <a:t>Zikomo</a:t>
            </a:r>
            <a:r>
              <a:rPr lang="en-GB" sz="4400" b="1" dirty="0"/>
              <a:t>!!</a:t>
            </a:r>
          </a:p>
        </p:txBody>
      </p:sp>
    </p:spTree>
    <p:extLst>
      <p:ext uri="{BB962C8B-B14F-4D97-AF65-F5344CB8AC3E}">
        <p14:creationId xmlns:p14="http://schemas.microsoft.com/office/powerpoint/2010/main" val="2101227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B715A-8F0E-4509-B8D0-44AFB74F2C38}"/>
              </a:ext>
            </a:extLst>
          </p:cNvPr>
          <p:cNvSpPr txBox="1"/>
          <p:nvPr/>
        </p:nvSpPr>
        <p:spPr>
          <a:xfrm>
            <a:off x="-1" y="0"/>
            <a:ext cx="1662859" cy="6858000"/>
          </a:xfrm>
          <a:prstGeom prst="rect">
            <a:avLst/>
          </a:prstGeom>
          <a:solidFill>
            <a:schemeClr val="tx2"/>
          </a:solidFill>
        </p:spPr>
        <p:txBody>
          <a:bodyPr wrap="square" rtlCol="0">
            <a:spAutoFit/>
          </a:bodyPr>
          <a:lstStyle/>
          <a:p>
            <a:endParaRPr lang="en-GB" dirty="0"/>
          </a:p>
        </p:txBody>
      </p:sp>
      <p:pic>
        <p:nvPicPr>
          <p:cNvPr id="5" name="Picture 4" descr="A picture containing text&#10;&#10;Description automatically generated">
            <a:extLst>
              <a:ext uri="{FF2B5EF4-FFF2-40B4-BE49-F238E27FC236}">
                <a16:creationId xmlns:a16="http://schemas.microsoft.com/office/drawing/2014/main" id="{99FD9325-B611-4A10-9197-DFF53FFF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8" y="162965"/>
            <a:ext cx="1331064" cy="1331064"/>
          </a:xfrm>
          <a:prstGeom prst="rect">
            <a:avLst/>
          </a:prstGeom>
        </p:spPr>
      </p:pic>
      <p:sp>
        <p:nvSpPr>
          <p:cNvPr id="6" name="TextBox 5">
            <a:extLst>
              <a:ext uri="{FF2B5EF4-FFF2-40B4-BE49-F238E27FC236}">
                <a16:creationId xmlns:a16="http://schemas.microsoft.com/office/drawing/2014/main" id="{3A885D55-57EC-49DE-8F1A-98FC507498D7}"/>
              </a:ext>
            </a:extLst>
          </p:cNvPr>
          <p:cNvSpPr txBox="1"/>
          <p:nvPr/>
        </p:nvSpPr>
        <p:spPr>
          <a:xfrm>
            <a:off x="1662858" y="6211669"/>
            <a:ext cx="10515600" cy="646331"/>
          </a:xfrm>
          <a:prstGeom prst="rect">
            <a:avLst/>
          </a:prstGeom>
          <a:solidFill>
            <a:schemeClr val="bg1">
              <a:lumMod val="75000"/>
            </a:schemeClr>
          </a:solidFill>
        </p:spPr>
        <p:txBody>
          <a:bodyPr wrap="square" rtlCol="0">
            <a:spAutoFit/>
          </a:bodyPr>
          <a:lstStyle/>
          <a:p>
            <a:pPr algn="ctr"/>
            <a:r>
              <a:rPr lang="en-GB" sz="3600" i="1" dirty="0">
                <a:solidFill>
                  <a:srgbClr val="510470"/>
                </a:solidFill>
              </a:rPr>
              <a:t>Learning Together, Achieving Together</a:t>
            </a:r>
          </a:p>
        </p:txBody>
      </p:sp>
      <p:pic>
        <p:nvPicPr>
          <p:cNvPr id="8" name="Picture 7">
            <a:extLst>
              <a:ext uri="{FF2B5EF4-FFF2-40B4-BE49-F238E27FC236}">
                <a16:creationId xmlns:a16="http://schemas.microsoft.com/office/drawing/2014/main" id="{FD27CDAD-F696-4C69-B5C5-03A44F442E02}"/>
              </a:ext>
            </a:extLst>
          </p:cNvPr>
          <p:cNvPicPr>
            <a:picLocks noChangeAspect="1"/>
          </p:cNvPicPr>
          <p:nvPr/>
        </p:nvPicPr>
        <p:blipFill>
          <a:blip r:embed="rId3">
            <a:alphaModFix amt="23000"/>
            <a:extLst>
              <a:ext uri="{28A0092B-C50C-407E-A947-70E740481C1C}">
                <a14:useLocalDpi xmlns:a14="http://schemas.microsoft.com/office/drawing/2010/main" val="0"/>
              </a:ext>
            </a:extLst>
          </a:blip>
          <a:srcRect/>
          <a:stretch>
            <a:fillRect/>
          </a:stretch>
        </p:blipFill>
        <p:spPr bwMode="auto">
          <a:xfrm>
            <a:off x="3755894" y="292454"/>
            <a:ext cx="5626761" cy="5626761"/>
          </a:xfrm>
          <a:prstGeom prst="rect">
            <a:avLst/>
          </a:prstGeom>
          <a:noFill/>
          <a:ln>
            <a:noFill/>
          </a:ln>
        </p:spPr>
      </p:pic>
      <p:sp>
        <p:nvSpPr>
          <p:cNvPr id="3" name="Rectangle 2"/>
          <p:cNvSpPr/>
          <p:nvPr/>
        </p:nvSpPr>
        <p:spPr>
          <a:xfrm>
            <a:off x="2657475" y="292454"/>
            <a:ext cx="8115268" cy="6247864"/>
          </a:xfrm>
          <a:prstGeom prst="rect">
            <a:avLst/>
          </a:prstGeom>
        </p:spPr>
        <p:txBody>
          <a:bodyPr wrap="square">
            <a:spAutoFit/>
          </a:bodyPr>
          <a:lstStyle/>
          <a:p>
            <a:r>
              <a:rPr lang="en-GB" sz="2800" b="1" dirty="0">
                <a:solidFill>
                  <a:schemeClr val="tx2">
                    <a:lumMod val="60000"/>
                    <a:lumOff val="40000"/>
                  </a:schemeClr>
                </a:solidFill>
              </a:rPr>
              <a:t>What next</a:t>
            </a:r>
            <a:r>
              <a:rPr lang="en-GB" sz="2800" b="1" dirty="0" smtClean="0">
                <a:solidFill>
                  <a:schemeClr val="tx2">
                    <a:lumMod val="60000"/>
                    <a:lumOff val="40000"/>
                  </a:schemeClr>
                </a:solidFill>
              </a:rPr>
              <a:t>?</a:t>
            </a:r>
          </a:p>
          <a:p>
            <a:endParaRPr lang="en-GB" sz="2800" b="1" dirty="0">
              <a:solidFill>
                <a:schemeClr val="tx2">
                  <a:lumMod val="60000"/>
                  <a:lumOff val="40000"/>
                </a:schemeClr>
              </a:solidFill>
            </a:endParaRPr>
          </a:p>
          <a:p>
            <a:pPr marL="914400" lvl="1" indent="-457200">
              <a:buFontTx/>
              <a:buChar char="-"/>
            </a:pPr>
            <a:r>
              <a:rPr lang="en-GB" sz="2000" dirty="0"/>
              <a:t>Pupil focus </a:t>
            </a:r>
            <a:r>
              <a:rPr lang="en-GB" sz="2000" dirty="0" smtClean="0"/>
              <a:t>group</a:t>
            </a:r>
          </a:p>
          <a:p>
            <a:pPr lvl="1"/>
            <a:endParaRPr lang="en-GB" sz="2000" dirty="0" smtClean="0"/>
          </a:p>
          <a:p>
            <a:pPr marL="914400" lvl="1" indent="-457200">
              <a:buFontTx/>
              <a:buChar char="-"/>
            </a:pPr>
            <a:r>
              <a:rPr lang="en-GB" sz="2000" dirty="0" smtClean="0"/>
              <a:t>Link </a:t>
            </a:r>
            <a:r>
              <a:rPr lang="en-GB" sz="2000" dirty="0"/>
              <a:t>with our primary </a:t>
            </a:r>
            <a:r>
              <a:rPr lang="en-GB" sz="2000" dirty="0" smtClean="0"/>
              <a:t>school</a:t>
            </a:r>
          </a:p>
          <a:p>
            <a:pPr lvl="1"/>
            <a:endParaRPr lang="en-GB" sz="2000" dirty="0" smtClean="0"/>
          </a:p>
          <a:p>
            <a:pPr marL="914400" lvl="1" indent="-457200">
              <a:buFontTx/>
              <a:buChar char="-"/>
            </a:pPr>
            <a:r>
              <a:rPr lang="en-US" sz="2000" dirty="0" smtClean="0"/>
              <a:t>Fund </a:t>
            </a:r>
            <a:r>
              <a:rPr lang="en-US" sz="2000" dirty="0"/>
              <a:t>raising events </a:t>
            </a:r>
            <a:r>
              <a:rPr lang="en-US" sz="2000" dirty="0" smtClean="0"/>
              <a:t>October </a:t>
            </a:r>
            <a:r>
              <a:rPr lang="en-US" sz="2000" dirty="0"/>
              <a:t>break (Friday 6th </a:t>
            </a:r>
            <a:r>
              <a:rPr lang="en-US" sz="2000" dirty="0" smtClean="0"/>
              <a:t>October.</a:t>
            </a:r>
          </a:p>
          <a:p>
            <a:pPr marL="914400" lvl="1" indent="-457200">
              <a:buFontTx/>
              <a:buChar char="-"/>
            </a:pPr>
            <a:endParaRPr lang="en-US" sz="2000" dirty="0"/>
          </a:p>
          <a:p>
            <a:pPr marL="914400" lvl="1" indent="-457200">
              <a:buFontTx/>
              <a:buChar char="-"/>
            </a:pPr>
            <a:r>
              <a:rPr lang="en-US" sz="2000" dirty="0" smtClean="0"/>
              <a:t> Armadale </a:t>
            </a:r>
            <a:r>
              <a:rPr lang="en-US" sz="2000" dirty="0"/>
              <a:t>Talent show </a:t>
            </a:r>
            <a:endParaRPr lang="en-US" sz="2000" dirty="0"/>
          </a:p>
          <a:p>
            <a:pPr marL="914400" lvl="1" indent="-457200">
              <a:buFontTx/>
              <a:buChar char="-"/>
            </a:pPr>
            <a:endParaRPr lang="en-US" sz="2000" dirty="0" smtClean="0"/>
          </a:p>
          <a:p>
            <a:pPr marL="914400" lvl="1" indent="-457200">
              <a:buFontTx/>
              <a:buChar char="-"/>
            </a:pPr>
            <a:r>
              <a:rPr lang="en-US" sz="2000" dirty="0" smtClean="0"/>
              <a:t> S6 </a:t>
            </a:r>
            <a:r>
              <a:rPr lang="en-US" sz="2000" dirty="0"/>
              <a:t>Prom Fashion </a:t>
            </a:r>
            <a:r>
              <a:rPr lang="en-US" sz="2000" dirty="0" smtClean="0"/>
              <a:t>Show.</a:t>
            </a:r>
          </a:p>
          <a:p>
            <a:pPr marL="914400" lvl="1" indent="-457200">
              <a:buFontTx/>
              <a:buChar char="-"/>
            </a:pPr>
            <a:endParaRPr lang="en-US" sz="2000" dirty="0"/>
          </a:p>
          <a:p>
            <a:pPr marL="914400" lvl="1" indent="-457200">
              <a:buFontTx/>
              <a:buChar char="-"/>
            </a:pPr>
            <a:r>
              <a:rPr lang="en-US" sz="2000" dirty="0" smtClean="0"/>
              <a:t>Burns </a:t>
            </a:r>
            <a:r>
              <a:rPr lang="en-US" sz="2000" dirty="0"/>
              <a:t>Supper – </a:t>
            </a:r>
            <a:r>
              <a:rPr lang="en-US" sz="2000" dirty="0" err="1" smtClean="0"/>
              <a:t>ceilidh</a:t>
            </a:r>
            <a:r>
              <a:rPr lang="en-US" sz="2000" dirty="0" smtClean="0"/>
              <a:t> </a:t>
            </a:r>
            <a:r>
              <a:rPr lang="en-US" sz="2000" dirty="0"/>
              <a:t>– </a:t>
            </a:r>
            <a:r>
              <a:rPr lang="en-US" sz="2000" dirty="0" smtClean="0"/>
              <a:t> February</a:t>
            </a:r>
          </a:p>
          <a:p>
            <a:pPr marL="914400" lvl="1" indent="-457200">
              <a:buFontTx/>
              <a:buChar char="-"/>
            </a:pPr>
            <a:endParaRPr lang="en-US" sz="2000" dirty="0"/>
          </a:p>
          <a:p>
            <a:pPr marL="914400" lvl="1" indent="-457200">
              <a:buFontTx/>
              <a:buChar char="-"/>
            </a:pPr>
            <a:r>
              <a:rPr lang="en-US" sz="2000" dirty="0" smtClean="0"/>
              <a:t>Quiz/Bingo </a:t>
            </a:r>
            <a:r>
              <a:rPr lang="en-US" sz="2000" dirty="0"/>
              <a:t>Night – </a:t>
            </a:r>
            <a:r>
              <a:rPr lang="en-US" sz="2000" dirty="0" smtClean="0"/>
              <a:t>Summer event</a:t>
            </a:r>
          </a:p>
          <a:p>
            <a:pPr marL="914400" lvl="1" indent="-457200">
              <a:buFontTx/>
              <a:buChar char="-"/>
            </a:pPr>
            <a:endParaRPr lang="en-US" sz="2000" dirty="0"/>
          </a:p>
          <a:p>
            <a:pPr marL="914400" lvl="1" indent="-457200">
              <a:buFontTx/>
              <a:buChar char="-"/>
            </a:pPr>
            <a:r>
              <a:rPr lang="en-US" sz="2000" dirty="0" smtClean="0"/>
              <a:t>Christmas </a:t>
            </a:r>
            <a:r>
              <a:rPr lang="en-US" sz="2000" dirty="0"/>
              <a:t>High Tea </a:t>
            </a:r>
          </a:p>
          <a:p>
            <a:pPr algn="ctr"/>
            <a:r>
              <a:rPr lang="en-GB" sz="2800" dirty="0" smtClean="0"/>
              <a:t>Any </a:t>
            </a:r>
            <a:r>
              <a:rPr lang="en-GB" sz="2800" dirty="0"/>
              <a:t>questions </a:t>
            </a:r>
            <a:r>
              <a:rPr lang="en-GB" sz="2800" b="1" dirty="0"/>
              <a:t> </a:t>
            </a:r>
            <a:r>
              <a:rPr lang="en-GB" sz="2800" b="1" dirty="0" smtClean="0"/>
              <a:t>   </a:t>
            </a:r>
            <a:r>
              <a:rPr lang="en-GB" sz="4400" b="1" dirty="0" err="1" smtClean="0"/>
              <a:t>Zikomo</a:t>
            </a:r>
            <a:r>
              <a:rPr lang="en-GB" sz="4400" b="1" dirty="0"/>
              <a:t>!!</a:t>
            </a:r>
          </a:p>
        </p:txBody>
      </p:sp>
    </p:spTree>
    <p:extLst>
      <p:ext uri="{BB962C8B-B14F-4D97-AF65-F5344CB8AC3E}">
        <p14:creationId xmlns:p14="http://schemas.microsoft.com/office/powerpoint/2010/main" val="167679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B715A-8F0E-4509-B8D0-44AFB74F2C38}"/>
              </a:ext>
            </a:extLst>
          </p:cNvPr>
          <p:cNvSpPr txBox="1"/>
          <p:nvPr/>
        </p:nvSpPr>
        <p:spPr>
          <a:xfrm>
            <a:off x="-1" y="0"/>
            <a:ext cx="1662859" cy="6858000"/>
          </a:xfrm>
          <a:prstGeom prst="rect">
            <a:avLst/>
          </a:prstGeom>
          <a:solidFill>
            <a:schemeClr val="tx2"/>
          </a:solidFill>
        </p:spPr>
        <p:txBody>
          <a:bodyPr wrap="square" rtlCol="0">
            <a:spAutoFit/>
          </a:bodyPr>
          <a:lstStyle/>
          <a:p>
            <a:endParaRPr lang="en-GB" dirty="0"/>
          </a:p>
        </p:txBody>
      </p:sp>
      <p:pic>
        <p:nvPicPr>
          <p:cNvPr id="5" name="Picture 4" descr="A picture containing text&#10;&#10;Description automatically generated">
            <a:extLst>
              <a:ext uri="{FF2B5EF4-FFF2-40B4-BE49-F238E27FC236}">
                <a16:creationId xmlns:a16="http://schemas.microsoft.com/office/drawing/2014/main" id="{99FD9325-B611-4A10-9197-DFF53FFF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8" y="162965"/>
            <a:ext cx="1331064" cy="1331064"/>
          </a:xfrm>
          <a:prstGeom prst="rect">
            <a:avLst/>
          </a:prstGeom>
        </p:spPr>
      </p:pic>
      <p:sp>
        <p:nvSpPr>
          <p:cNvPr id="6" name="TextBox 5">
            <a:extLst>
              <a:ext uri="{FF2B5EF4-FFF2-40B4-BE49-F238E27FC236}">
                <a16:creationId xmlns:a16="http://schemas.microsoft.com/office/drawing/2014/main" id="{3A885D55-57EC-49DE-8F1A-98FC507498D7}"/>
              </a:ext>
            </a:extLst>
          </p:cNvPr>
          <p:cNvSpPr txBox="1"/>
          <p:nvPr/>
        </p:nvSpPr>
        <p:spPr>
          <a:xfrm>
            <a:off x="1662858" y="6211669"/>
            <a:ext cx="10515600" cy="646331"/>
          </a:xfrm>
          <a:prstGeom prst="rect">
            <a:avLst/>
          </a:prstGeom>
          <a:solidFill>
            <a:schemeClr val="bg1">
              <a:lumMod val="75000"/>
            </a:schemeClr>
          </a:solidFill>
        </p:spPr>
        <p:txBody>
          <a:bodyPr wrap="square" rtlCol="0">
            <a:spAutoFit/>
          </a:bodyPr>
          <a:lstStyle/>
          <a:p>
            <a:pPr algn="ctr"/>
            <a:r>
              <a:rPr lang="en-GB" sz="3600" i="1" dirty="0">
                <a:solidFill>
                  <a:srgbClr val="510470"/>
                </a:solidFill>
              </a:rPr>
              <a:t>Learning Together, Achieving Together</a:t>
            </a:r>
          </a:p>
        </p:txBody>
      </p:sp>
      <p:sp>
        <p:nvSpPr>
          <p:cNvPr id="7" name="TextBox 6"/>
          <p:cNvSpPr txBox="1"/>
          <p:nvPr/>
        </p:nvSpPr>
        <p:spPr>
          <a:xfrm>
            <a:off x="2186780" y="545639"/>
            <a:ext cx="9353724" cy="1077218"/>
          </a:xfrm>
          <a:prstGeom prst="rect">
            <a:avLst/>
          </a:prstGeom>
          <a:noFill/>
        </p:spPr>
        <p:txBody>
          <a:bodyPr wrap="square" rtlCol="0">
            <a:spAutoFit/>
          </a:bodyPr>
          <a:lstStyle/>
          <a:p>
            <a:r>
              <a:rPr lang="en-GB" sz="2800" b="1" dirty="0">
                <a:solidFill>
                  <a:schemeClr val="tx2">
                    <a:lumMod val="60000"/>
                    <a:lumOff val="40000"/>
                  </a:schemeClr>
                </a:solidFill>
              </a:rPr>
              <a:t>Why Malawi?</a:t>
            </a:r>
            <a:endParaRPr lang="en-GB" sz="2800" dirty="0"/>
          </a:p>
          <a:p>
            <a:endParaRPr lang="en-GB" dirty="0"/>
          </a:p>
          <a:p>
            <a:endParaRPr lang="en-GB" dirty="0"/>
          </a:p>
        </p:txBody>
      </p:sp>
      <p:sp>
        <p:nvSpPr>
          <p:cNvPr id="3" name="Rectangle 2"/>
          <p:cNvSpPr/>
          <p:nvPr/>
        </p:nvSpPr>
        <p:spPr>
          <a:xfrm>
            <a:off x="1865628" y="1382833"/>
            <a:ext cx="5051765" cy="4093428"/>
          </a:xfrm>
          <a:prstGeom prst="rect">
            <a:avLst/>
          </a:prstGeom>
        </p:spPr>
        <p:txBody>
          <a:bodyPr wrap="square">
            <a:spAutoFit/>
          </a:bodyPr>
          <a:lstStyle/>
          <a:p>
            <a:pPr marL="571500" indent="-571500">
              <a:buFont typeface="Arial" panose="020B0604020202020204" pitchFamily="34" charset="0"/>
              <a:buChar char="•"/>
              <a:defRPr/>
            </a:pPr>
            <a:r>
              <a:rPr lang="en-GB" sz="2000" dirty="0"/>
              <a:t>For 160 years there has been a proud friendship between Scotland and Malawi</a:t>
            </a:r>
          </a:p>
          <a:p>
            <a:pPr marL="571500" indent="-571500">
              <a:buFont typeface="Arial" panose="020B0604020202020204" pitchFamily="34" charset="0"/>
              <a:buChar char="•"/>
              <a:defRPr/>
            </a:pPr>
            <a:r>
              <a:rPr lang="en-GB" sz="2000" dirty="0"/>
              <a:t>This friendship began in 1859, with the warm welcome extended to David Livingstone and his companions</a:t>
            </a:r>
          </a:p>
          <a:p>
            <a:pPr marL="571500" indent="-571500">
              <a:buFont typeface="Arial" panose="020B0604020202020204" pitchFamily="34" charset="0"/>
              <a:buChar char="•"/>
              <a:defRPr/>
            </a:pPr>
            <a:r>
              <a:rPr lang="en-GB" sz="2000" dirty="0"/>
              <a:t>This friendship continues to be supported by our Government – which makes school partnerships more viable and sustainable </a:t>
            </a:r>
          </a:p>
          <a:p>
            <a:pPr marL="571500" indent="-571500">
              <a:buFont typeface="Arial" panose="020B0604020202020204" pitchFamily="34" charset="0"/>
              <a:buChar char="•"/>
              <a:defRPr/>
            </a:pPr>
            <a:r>
              <a:rPr lang="en-GB" sz="2000" dirty="0" smtClean="0"/>
              <a:t>Our </a:t>
            </a:r>
            <a:r>
              <a:rPr lang="en-GB" sz="2000" dirty="0" err="1" smtClean="0"/>
              <a:t>headtacher</a:t>
            </a:r>
            <a:r>
              <a:rPr lang="en-GB" sz="2000" dirty="0" smtClean="0"/>
              <a:t> shared her experiences on when she first </a:t>
            </a:r>
            <a:r>
              <a:rPr lang="en-GB" sz="2000" dirty="0"/>
              <a:t>visited Malawi when </a:t>
            </a:r>
            <a:r>
              <a:rPr lang="en-GB" sz="2000" dirty="0" smtClean="0"/>
              <a:t>she </a:t>
            </a:r>
            <a:r>
              <a:rPr lang="en-GB" sz="2000" dirty="0"/>
              <a:t>was 20 and it </a:t>
            </a:r>
            <a:r>
              <a:rPr lang="en-GB" sz="2000" dirty="0" smtClean="0"/>
              <a:t>changed her </a:t>
            </a:r>
            <a:r>
              <a:rPr lang="en-GB" sz="2000" dirty="0"/>
              <a:t>life in many ways…</a:t>
            </a:r>
          </a:p>
        </p:txBody>
      </p:sp>
      <p:pic>
        <p:nvPicPr>
          <p:cNvPr id="2050" name="Picture 2" descr="Scotland and Malawi: Understanding our shared history | Scotland Malawi  Partn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8492" y="258095"/>
            <a:ext cx="3858610" cy="25724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G_168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0163" y="3196009"/>
            <a:ext cx="4293211" cy="281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54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B715A-8F0E-4509-B8D0-44AFB74F2C38}"/>
              </a:ext>
            </a:extLst>
          </p:cNvPr>
          <p:cNvSpPr txBox="1"/>
          <p:nvPr/>
        </p:nvSpPr>
        <p:spPr>
          <a:xfrm>
            <a:off x="-1" y="0"/>
            <a:ext cx="1662859" cy="6858000"/>
          </a:xfrm>
          <a:prstGeom prst="rect">
            <a:avLst/>
          </a:prstGeom>
          <a:solidFill>
            <a:schemeClr val="tx2"/>
          </a:solidFill>
        </p:spPr>
        <p:txBody>
          <a:bodyPr wrap="square" rtlCol="0">
            <a:spAutoFit/>
          </a:bodyPr>
          <a:lstStyle/>
          <a:p>
            <a:endParaRPr lang="en-GB" dirty="0"/>
          </a:p>
        </p:txBody>
      </p:sp>
      <p:pic>
        <p:nvPicPr>
          <p:cNvPr id="5" name="Picture 4" descr="A picture containing text&#10;&#10;Description automatically generated">
            <a:extLst>
              <a:ext uri="{FF2B5EF4-FFF2-40B4-BE49-F238E27FC236}">
                <a16:creationId xmlns:a16="http://schemas.microsoft.com/office/drawing/2014/main" id="{99FD9325-B611-4A10-9197-DFF53FFF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8" y="162965"/>
            <a:ext cx="1331064" cy="1331064"/>
          </a:xfrm>
          <a:prstGeom prst="rect">
            <a:avLst/>
          </a:prstGeom>
        </p:spPr>
      </p:pic>
      <p:sp>
        <p:nvSpPr>
          <p:cNvPr id="6" name="TextBox 5">
            <a:extLst>
              <a:ext uri="{FF2B5EF4-FFF2-40B4-BE49-F238E27FC236}">
                <a16:creationId xmlns:a16="http://schemas.microsoft.com/office/drawing/2014/main" id="{3A885D55-57EC-49DE-8F1A-98FC507498D7}"/>
              </a:ext>
            </a:extLst>
          </p:cNvPr>
          <p:cNvSpPr txBox="1"/>
          <p:nvPr/>
        </p:nvSpPr>
        <p:spPr>
          <a:xfrm>
            <a:off x="1662858" y="6211669"/>
            <a:ext cx="10515600" cy="646331"/>
          </a:xfrm>
          <a:prstGeom prst="rect">
            <a:avLst/>
          </a:prstGeom>
          <a:solidFill>
            <a:schemeClr val="bg1">
              <a:lumMod val="75000"/>
            </a:schemeClr>
          </a:solidFill>
        </p:spPr>
        <p:txBody>
          <a:bodyPr wrap="square" rtlCol="0">
            <a:spAutoFit/>
          </a:bodyPr>
          <a:lstStyle/>
          <a:p>
            <a:pPr algn="ctr"/>
            <a:r>
              <a:rPr lang="en-GB" sz="3600" i="1" dirty="0">
                <a:solidFill>
                  <a:srgbClr val="510470"/>
                </a:solidFill>
              </a:rPr>
              <a:t>Learning Together, Achieving Together</a:t>
            </a:r>
          </a:p>
        </p:txBody>
      </p:sp>
      <p:sp>
        <p:nvSpPr>
          <p:cNvPr id="7" name="TextBox 6"/>
          <p:cNvSpPr txBox="1"/>
          <p:nvPr/>
        </p:nvSpPr>
        <p:spPr>
          <a:xfrm>
            <a:off x="2026944" y="416811"/>
            <a:ext cx="9353724" cy="1077218"/>
          </a:xfrm>
          <a:prstGeom prst="rect">
            <a:avLst/>
          </a:prstGeom>
          <a:noFill/>
        </p:spPr>
        <p:txBody>
          <a:bodyPr wrap="square" rtlCol="0">
            <a:spAutoFit/>
          </a:bodyPr>
          <a:lstStyle/>
          <a:p>
            <a:r>
              <a:rPr lang="en-GB" sz="2800" b="1" dirty="0" err="1" smtClean="0">
                <a:solidFill>
                  <a:schemeClr val="tx2">
                    <a:lumMod val="60000"/>
                    <a:lumOff val="40000"/>
                  </a:schemeClr>
                </a:solidFill>
              </a:rPr>
              <a:t>Headteacher’s</a:t>
            </a:r>
            <a:r>
              <a:rPr lang="en-GB" sz="2800" b="1" dirty="0" smtClean="0">
                <a:solidFill>
                  <a:schemeClr val="tx2">
                    <a:lumMod val="60000"/>
                    <a:lumOff val="40000"/>
                  </a:schemeClr>
                </a:solidFill>
              </a:rPr>
              <a:t> </a:t>
            </a:r>
            <a:r>
              <a:rPr lang="en-GB" sz="2800" b="1" dirty="0">
                <a:solidFill>
                  <a:schemeClr val="tx2">
                    <a:lumMod val="60000"/>
                    <a:lumOff val="40000"/>
                  </a:schemeClr>
                </a:solidFill>
              </a:rPr>
              <a:t>Experience of a School Partnership</a:t>
            </a:r>
            <a:endParaRPr lang="en-GB" sz="2800" dirty="0"/>
          </a:p>
          <a:p>
            <a:endParaRPr lang="en-GB" dirty="0"/>
          </a:p>
          <a:p>
            <a:endParaRPr lang="en-GB"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8527" y="157164"/>
            <a:ext cx="2677071" cy="2646082"/>
          </a:xfrm>
          <a:prstGeom prst="rect">
            <a:avLst/>
          </a:prstGeom>
          <a:effectLst>
            <a:glow rad="139700">
              <a:srgbClr val="FFFFFF">
                <a:satMod val="175000"/>
                <a:alpha val="40000"/>
              </a:srgbClr>
            </a:glow>
            <a:softEdge rad="317500"/>
          </a:effectLst>
        </p:spPr>
      </p:pic>
      <p:sp>
        <p:nvSpPr>
          <p:cNvPr id="3" name="Rectangle 2"/>
          <p:cNvSpPr/>
          <p:nvPr/>
        </p:nvSpPr>
        <p:spPr>
          <a:xfrm>
            <a:off x="1865627" y="790472"/>
            <a:ext cx="9963986" cy="6124754"/>
          </a:xfrm>
          <a:prstGeom prst="rect">
            <a:avLst/>
          </a:prstGeom>
        </p:spPr>
        <p:txBody>
          <a:bodyPr wrap="square">
            <a:spAutoFit/>
          </a:bodyPr>
          <a:lstStyle/>
          <a:p>
            <a:pPr>
              <a:defRPr/>
            </a:pPr>
            <a:endParaRPr lang="en-GB" dirty="0"/>
          </a:p>
          <a:p>
            <a:pPr>
              <a:defRPr/>
            </a:pPr>
            <a:r>
              <a:rPr lang="en-GB" sz="2000" b="1" dirty="0"/>
              <a:t>Over 7 years </a:t>
            </a:r>
            <a:r>
              <a:rPr lang="en-GB" sz="2000" b="1" dirty="0" smtClean="0"/>
              <a:t>Nicola’s previous school have </a:t>
            </a:r>
            <a:r>
              <a:rPr lang="en-GB" sz="2000" b="1" dirty="0"/>
              <a:t>supported our partner schools with:</a:t>
            </a:r>
          </a:p>
          <a:p>
            <a:pPr marL="457200" indent="-457200">
              <a:buFont typeface="Arial" panose="020B0604020202020204" pitchFamily="34" charset="0"/>
              <a:buChar char="•"/>
              <a:defRPr/>
            </a:pPr>
            <a:r>
              <a:rPr lang="en-GB" sz="2000" dirty="0"/>
              <a:t>Repairs to school buildings</a:t>
            </a:r>
          </a:p>
          <a:p>
            <a:pPr marL="457200" indent="-457200">
              <a:buFont typeface="Arial" panose="020B0604020202020204" pitchFamily="34" charset="0"/>
              <a:buChar char="•"/>
              <a:defRPr/>
            </a:pPr>
            <a:r>
              <a:rPr lang="en-GB" sz="2000" dirty="0"/>
              <a:t>Providing </a:t>
            </a:r>
            <a:r>
              <a:rPr lang="en-GB" sz="2000" dirty="0" smtClean="0"/>
              <a:t>resources </a:t>
            </a:r>
            <a:r>
              <a:rPr lang="en-GB" sz="2000" dirty="0"/>
              <a:t>such as books, paper, chalk</a:t>
            </a:r>
          </a:p>
          <a:p>
            <a:pPr marL="457200" indent="-457200">
              <a:buFont typeface="Arial" panose="020B0604020202020204" pitchFamily="34" charset="0"/>
              <a:buChar char="•"/>
              <a:defRPr/>
            </a:pPr>
            <a:r>
              <a:rPr lang="en-GB" sz="2000" dirty="0"/>
              <a:t>Sanitation products during </a:t>
            </a:r>
            <a:r>
              <a:rPr lang="en-GB" sz="2000" dirty="0" err="1"/>
              <a:t>Covid</a:t>
            </a:r>
            <a:r>
              <a:rPr lang="en-GB" sz="2000" dirty="0"/>
              <a:t>, and most recently the cholera outbreak</a:t>
            </a:r>
          </a:p>
          <a:p>
            <a:pPr marL="457200" indent="-457200">
              <a:buFont typeface="Arial" panose="020B0604020202020204" pitchFamily="34" charset="0"/>
              <a:buChar char="•"/>
              <a:defRPr/>
            </a:pPr>
            <a:r>
              <a:rPr lang="en-GB" sz="2000" dirty="0"/>
              <a:t>Purchase of sanitary products and underwear for female learners</a:t>
            </a:r>
          </a:p>
          <a:p>
            <a:pPr marL="457200" indent="-457200">
              <a:buFont typeface="Arial" panose="020B0604020202020204" pitchFamily="34" charset="0"/>
              <a:buChar char="•"/>
              <a:defRPr/>
            </a:pPr>
            <a:r>
              <a:rPr lang="en-GB" sz="2000" dirty="0"/>
              <a:t>Providing music, art and sports equipment</a:t>
            </a:r>
          </a:p>
          <a:p>
            <a:pPr marL="457200" indent="-457200">
              <a:buFont typeface="Arial" panose="020B0604020202020204" pitchFamily="34" charset="0"/>
              <a:buChar char="•"/>
              <a:defRPr/>
            </a:pPr>
            <a:r>
              <a:rPr lang="en-GB" sz="2000" dirty="0"/>
              <a:t>Creating scholarships for students to continue their studies</a:t>
            </a:r>
          </a:p>
          <a:p>
            <a:pPr>
              <a:defRPr/>
            </a:pPr>
            <a:endParaRPr lang="en-GB" sz="2000" dirty="0"/>
          </a:p>
          <a:p>
            <a:pPr>
              <a:defRPr/>
            </a:pPr>
            <a:r>
              <a:rPr lang="en-GB" sz="2000" b="1" dirty="0"/>
              <a:t>In addition, we have:</a:t>
            </a:r>
            <a:endParaRPr lang="en-GB" sz="2000" dirty="0"/>
          </a:p>
          <a:p>
            <a:pPr marL="457200" indent="-457200">
              <a:buFont typeface="Arial" panose="020B0604020202020204" pitchFamily="34" charset="0"/>
              <a:buChar char="•"/>
              <a:defRPr/>
            </a:pPr>
            <a:r>
              <a:rPr lang="en-GB" sz="2000" b="1" dirty="0"/>
              <a:t>November 2014 </a:t>
            </a:r>
            <a:r>
              <a:rPr lang="en-GB" sz="2000" dirty="0"/>
              <a:t>– paid two Malawian Teachers to visit Scotland</a:t>
            </a:r>
          </a:p>
          <a:p>
            <a:pPr marL="457200" indent="-457200">
              <a:buFont typeface="Arial" panose="020B0604020202020204" pitchFamily="34" charset="0"/>
              <a:buChar char="•"/>
              <a:defRPr/>
            </a:pPr>
            <a:r>
              <a:rPr lang="en-GB" sz="2000" b="1" dirty="0"/>
              <a:t>October 2016 </a:t>
            </a:r>
            <a:r>
              <a:rPr lang="en-GB" sz="2000" dirty="0"/>
              <a:t>- first trip to Malawi (6 staff &amp; 17 learners)  </a:t>
            </a:r>
          </a:p>
          <a:p>
            <a:pPr marL="457200" indent="-457200">
              <a:buFont typeface="Arial" panose="020B0604020202020204" pitchFamily="34" charset="0"/>
              <a:buChar char="•"/>
              <a:defRPr/>
            </a:pPr>
            <a:r>
              <a:rPr lang="en-GB" sz="2000" b="1" dirty="0"/>
              <a:t>October 2017 </a:t>
            </a:r>
            <a:r>
              <a:rPr lang="en-GB" sz="2000" dirty="0"/>
              <a:t>- staff visit to Malawi (3 staff) </a:t>
            </a:r>
          </a:p>
          <a:p>
            <a:pPr marL="457200" indent="-457200">
              <a:buFont typeface="Arial" panose="020B0604020202020204" pitchFamily="34" charset="0"/>
              <a:buChar char="•"/>
              <a:defRPr/>
            </a:pPr>
            <a:r>
              <a:rPr lang="en-GB" sz="2000" b="1" dirty="0"/>
              <a:t>October 2018 </a:t>
            </a:r>
            <a:r>
              <a:rPr lang="en-GB" sz="2000" dirty="0"/>
              <a:t>-</a:t>
            </a:r>
            <a:r>
              <a:rPr lang="en-GB" sz="2000" dirty="0">
                <a:cs typeface="Arial" panose="020B0604020202020204" pitchFamily="34" charset="0"/>
              </a:rPr>
              <a:t> second trip (5 staff &amp; 8 learners)  </a:t>
            </a:r>
          </a:p>
          <a:p>
            <a:pPr marL="457200" indent="-457200">
              <a:buFont typeface="Arial" panose="020B0604020202020204" pitchFamily="34" charset="0"/>
              <a:buChar char="•"/>
              <a:defRPr/>
            </a:pPr>
            <a:r>
              <a:rPr lang="en-GB" sz="2000" b="1" dirty="0">
                <a:cs typeface="Arial" panose="020B0604020202020204" pitchFamily="34" charset="0"/>
              </a:rPr>
              <a:t>October 2019 </a:t>
            </a:r>
            <a:r>
              <a:rPr lang="en-GB" sz="2000" dirty="0">
                <a:cs typeface="Arial" panose="020B0604020202020204" pitchFamily="34" charset="0"/>
              </a:rPr>
              <a:t>- staff visit (4 staff, plus ex-Rector)</a:t>
            </a:r>
          </a:p>
          <a:p>
            <a:pPr marL="457200" indent="-457200">
              <a:buFont typeface="Arial" panose="020B0604020202020204" pitchFamily="34" charset="0"/>
              <a:buChar char="•"/>
              <a:defRPr/>
            </a:pPr>
            <a:r>
              <a:rPr lang="en-GB" sz="2000" b="1" dirty="0">
                <a:cs typeface="Arial" panose="020B0604020202020204" pitchFamily="34" charset="0"/>
              </a:rPr>
              <a:t>Summer 2020 </a:t>
            </a:r>
            <a:r>
              <a:rPr lang="en-GB" sz="2000" dirty="0">
                <a:cs typeface="Arial" panose="020B0604020202020204" pitchFamily="34" charset="0"/>
              </a:rPr>
              <a:t>– planned reciprocal visit for Malawian colleagues – cancelled due to </a:t>
            </a:r>
            <a:r>
              <a:rPr lang="en-GB" sz="2000" dirty="0" err="1">
                <a:cs typeface="Arial" panose="020B0604020202020204" pitchFamily="34" charset="0"/>
              </a:rPr>
              <a:t>Covid</a:t>
            </a:r>
            <a:endParaRPr lang="en-GB" sz="2000" dirty="0">
              <a:cs typeface="Arial" panose="020B0604020202020204" pitchFamily="34" charset="0"/>
            </a:endParaRPr>
          </a:p>
          <a:p>
            <a:pPr marL="457200" indent="-457200">
              <a:buFont typeface="Arial" panose="020B0604020202020204" pitchFamily="34" charset="0"/>
              <a:buChar char="•"/>
              <a:defRPr/>
            </a:pPr>
            <a:r>
              <a:rPr lang="en-GB" sz="2000" b="1" dirty="0">
                <a:cs typeface="Arial" panose="020B0604020202020204" pitchFamily="34" charset="0"/>
              </a:rPr>
              <a:t>October 2023 </a:t>
            </a:r>
            <a:r>
              <a:rPr lang="en-GB" sz="2000" dirty="0">
                <a:cs typeface="Arial" panose="020B0604020202020204" pitchFamily="34" charset="0"/>
              </a:rPr>
              <a:t>– planning a third visit with learners…</a:t>
            </a:r>
          </a:p>
          <a:p>
            <a:pPr marL="457200" indent="-457200">
              <a:buFont typeface="Arial" panose="020B0604020202020204" pitchFamily="34" charset="0"/>
              <a:buChar char="•"/>
              <a:defRPr/>
            </a:pPr>
            <a:endParaRPr lang="en-GB" dirty="0"/>
          </a:p>
          <a:p>
            <a:pPr>
              <a:defRPr/>
            </a:pPr>
            <a:endParaRPr lang="en-GB" dirty="0"/>
          </a:p>
          <a:p>
            <a:pPr>
              <a:defRPr/>
            </a:pPr>
            <a:r>
              <a:rPr lang="en-GB" dirty="0"/>
              <a:t> </a:t>
            </a:r>
          </a:p>
        </p:txBody>
      </p:sp>
    </p:spTree>
    <p:extLst>
      <p:ext uri="{BB962C8B-B14F-4D97-AF65-F5344CB8AC3E}">
        <p14:creationId xmlns:p14="http://schemas.microsoft.com/office/powerpoint/2010/main" val="396002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B715A-8F0E-4509-B8D0-44AFB74F2C38}"/>
              </a:ext>
            </a:extLst>
          </p:cNvPr>
          <p:cNvSpPr txBox="1"/>
          <p:nvPr/>
        </p:nvSpPr>
        <p:spPr>
          <a:xfrm>
            <a:off x="-1" y="0"/>
            <a:ext cx="1662859" cy="6858000"/>
          </a:xfrm>
          <a:prstGeom prst="rect">
            <a:avLst/>
          </a:prstGeom>
          <a:solidFill>
            <a:schemeClr val="tx2"/>
          </a:solidFill>
        </p:spPr>
        <p:txBody>
          <a:bodyPr wrap="square" rtlCol="0">
            <a:spAutoFit/>
          </a:bodyPr>
          <a:lstStyle/>
          <a:p>
            <a:endParaRPr lang="en-GB" dirty="0"/>
          </a:p>
        </p:txBody>
      </p:sp>
      <p:pic>
        <p:nvPicPr>
          <p:cNvPr id="5" name="Picture 4" descr="A picture containing text&#10;&#10;Description automatically generated">
            <a:extLst>
              <a:ext uri="{FF2B5EF4-FFF2-40B4-BE49-F238E27FC236}">
                <a16:creationId xmlns:a16="http://schemas.microsoft.com/office/drawing/2014/main" id="{99FD9325-B611-4A10-9197-DFF53FFF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8" y="162965"/>
            <a:ext cx="1331064" cy="1331064"/>
          </a:xfrm>
          <a:prstGeom prst="rect">
            <a:avLst/>
          </a:prstGeom>
        </p:spPr>
      </p:pic>
      <p:sp>
        <p:nvSpPr>
          <p:cNvPr id="6" name="TextBox 5">
            <a:extLst>
              <a:ext uri="{FF2B5EF4-FFF2-40B4-BE49-F238E27FC236}">
                <a16:creationId xmlns:a16="http://schemas.microsoft.com/office/drawing/2014/main" id="{3A885D55-57EC-49DE-8F1A-98FC507498D7}"/>
              </a:ext>
            </a:extLst>
          </p:cNvPr>
          <p:cNvSpPr txBox="1"/>
          <p:nvPr/>
        </p:nvSpPr>
        <p:spPr>
          <a:xfrm>
            <a:off x="1662858" y="6211669"/>
            <a:ext cx="10515600" cy="646331"/>
          </a:xfrm>
          <a:prstGeom prst="rect">
            <a:avLst/>
          </a:prstGeom>
          <a:solidFill>
            <a:schemeClr val="bg1">
              <a:lumMod val="75000"/>
            </a:schemeClr>
          </a:solidFill>
        </p:spPr>
        <p:txBody>
          <a:bodyPr wrap="square" rtlCol="0">
            <a:spAutoFit/>
          </a:bodyPr>
          <a:lstStyle/>
          <a:p>
            <a:pPr algn="ctr"/>
            <a:r>
              <a:rPr lang="en-GB" sz="3600" i="1" dirty="0">
                <a:solidFill>
                  <a:srgbClr val="510470"/>
                </a:solidFill>
              </a:rPr>
              <a:t>Learning Together, Achieving Together</a:t>
            </a:r>
          </a:p>
        </p:txBody>
      </p:sp>
      <p:sp>
        <p:nvSpPr>
          <p:cNvPr id="7" name="TextBox 6"/>
          <p:cNvSpPr txBox="1"/>
          <p:nvPr/>
        </p:nvSpPr>
        <p:spPr>
          <a:xfrm>
            <a:off x="2210545" y="687897"/>
            <a:ext cx="9353724" cy="3293209"/>
          </a:xfrm>
          <a:prstGeom prst="rect">
            <a:avLst/>
          </a:prstGeom>
          <a:noFill/>
        </p:spPr>
        <p:txBody>
          <a:bodyPr wrap="square" rtlCol="0">
            <a:spAutoFit/>
          </a:bodyPr>
          <a:lstStyle/>
          <a:p>
            <a:r>
              <a:rPr lang="en-GB" dirty="0"/>
              <a:t> </a:t>
            </a:r>
            <a:r>
              <a:rPr lang="en-GB" sz="2800" b="1" dirty="0" smtClean="0">
                <a:solidFill>
                  <a:schemeClr val="tx2">
                    <a:lumMod val="60000"/>
                    <a:lumOff val="40000"/>
                  </a:schemeClr>
                </a:solidFill>
              </a:rPr>
              <a:t>Why </a:t>
            </a:r>
            <a:r>
              <a:rPr lang="en-GB" sz="2800" b="1" dirty="0">
                <a:solidFill>
                  <a:schemeClr val="tx2">
                    <a:lumMod val="60000"/>
                    <a:lumOff val="40000"/>
                  </a:schemeClr>
                </a:solidFill>
              </a:rPr>
              <a:t>A</a:t>
            </a:r>
            <a:r>
              <a:rPr lang="en-GB" sz="2800" b="1" dirty="0" smtClean="0">
                <a:solidFill>
                  <a:schemeClr val="tx2">
                    <a:lumMod val="60000"/>
                    <a:lumOff val="40000"/>
                  </a:schemeClr>
                </a:solidFill>
              </a:rPr>
              <a:t>rmadale </a:t>
            </a:r>
            <a:r>
              <a:rPr lang="en-GB" sz="2800" b="1" dirty="0">
                <a:solidFill>
                  <a:schemeClr val="tx2">
                    <a:lumMod val="60000"/>
                    <a:lumOff val="40000"/>
                  </a:schemeClr>
                </a:solidFill>
              </a:rPr>
              <a:t>Academy and </a:t>
            </a:r>
            <a:r>
              <a:rPr lang="en-GB" sz="2800" b="1" dirty="0" err="1">
                <a:solidFill>
                  <a:schemeClr val="tx2">
                    <a:lumMod val="60000"/>
                    <a:lumOff val="40000"/>
                  </a:schemeClr>
                </a:solidFill>
              </a:rPr>
              <a:t>Khaya</a:t>
            </a:r>
            <a:r>
              <a:rPr lang="en-GB" sz="2800" b="1" dirty="0">
                <a:solidFill>
                  <a:schemeClr val="tx2">
                    <a:lumMod val="60000"/>
                    <a:lumOff val="40000"/>
                  </a:schemeClr>
                </a:solidFill>
              </a:rPr>
              <a:t> Primary </a:t>
            </a:r>
            <a:r>
              <a:rPr lang="en-GB" sz="2800" b="1" dirty="0" smtClean="0">
                <a:solidFill>
                  <a:schemeClr val="tx2">
                    <a:lumMod val="60000"/>
                    <a:lumOff val="40000"/>
                  </a:schemeClr>
                </a:solidFill>
              </a:rPr>
              <a:t>School?…  </a:t>
            </a:r>
            <a:endParaRPr lang="en-GB" sz="2800" b="1" dirty="0">
              <a:solidFill>
                <a:schemeClr val="tx2">
                  <a:lumMod val="60000"/>
                  <a:lumOff val="40000"/>
                </a:schemeClr>
              </a:solidFill>
            </a:endParaRPr>
          </a:p>
          <a:p>
            <a:endParaRPr lang="en-GB" b="1" dirty="0">
              <a:solidFill>
                <a:schemeClr val="tx2">
                  <a:lumMod val="60000"/>
                  <a:lumOff val="40000"/>
                </a:schemeClr>
              </a:solidFill>
            </a:endParaRPr>
          </a:p>
          <a:p>
            <a:endParaRPr lang="en-GB" dirty="0"/>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b="1" dirty="0">
              <a:solidFill>
                <a:schemeClr val="tx2">
                  <a:lumMod val="60000"/>
                  <a:lumOff val="40000"/>
                </a:schemeClr>
              </a:solidFill>
            </a:endParaRPr>
          </a:p>
          <a:p>
            <a:pPr marL="285750" indent="-285750">
              <a:buFont typeface="Arial" panose="020B0604020202020204" pitchFamily="34" charset="0"/>
              <a:buChar char="•"/>
            </a:pPr>
            <a:endParaRPr lang="en-GB" b="1" dirty="0">
              <a:solidFill>
                <a:schemeClr val="tx2">
                  <a:lumMod val="60000"/>
                  <a:lumOff val="40000"/>
                </a:schemeClr>
              </a:solidFill>
            </a:endParaRPr>
          </a:p>
          <a:p>
            <a:endParaRPr lang="en-GB" dirty="0"/>
          </a:p>
          <a:p>
            <a:endParaRPr lang="en-GB" dirty="0"/>
          </a:p>
          <a:p>
            <a:endParaRPr lang="en-GB" dirty="0"/>
          </a:p>
        </p:txBody>
      </p:sp>
      <p:pic>
        <p:nvPicPr>
          <p:cNvPr id="3076" name="Picture 4"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202" y="1405363"/>
            <a:ext cx="4561133" cy="3420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p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0362" y="2957513"/>
            <a:ext cx="5266732" cy="2960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403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B715A-8F0E-4509-B8D0-44AFB74F2C38}"/>
              </a:ext>
            </a:extLst>
          </p:cNvPr>
          <p:cNvSpPr txBox="1"/>
          <p:nvPr/>
        </p:nvSpPr>
        <p:spPr>
          <a:xfrm>
            <a:off x="-1" y="0"/>
            <a:ext cx="1662859" cy="6858000"/>
          </a:xfrm>
          <a:prstGeom prst="rect">
            <a:avLst/>
          </a:prstGeom>
          <a:solidFill>
            <a:schemeClr val="tx2"/>
          </a:solidFill>
        </p:spPr>
        <p:txBody>
          <a:bodyPr wrap="square" rtlCol="0">
            <a:spAutoFit/>
          </a:bodyPr>
          <a:lstStyle/>
          <a:p>
            <a:endParaRPr lang="en-GB" dirty="0"/>
          </a:p>
        </p:txBody>
      </p:sp>
      <p:pic>
        <p:nvPicPr>
          <p:cNvPr id="5" name="Picture 4" descr="A picture containing text&#10;&#10;Description automatically generated">
            <a:extLst>
              <a:ext uri="{FF2B5EF4-FFF2-40B4-BE49-F238E27FC236}">
                <a16:creationId xmlns:a16="http://schemas.microsoft.com/office/drawing/2014/main" id="{99FD9325-B611-4A10-9197-DFF53FFF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8" y="162965"/>
            <a:ext cx="1331064" cy="1331064"/>
          </a:xfrm>
          <a:prstGeom prst="rect">
            <a:avLst/>
          </a:prstGeom>
        </p:spPr>
      </p:pic>
      <p:sp>
        <p:nvSpPr>
          <p:cNvPr id="6" name="TextBox 5">
            <a:extLst>
              <a:ext uri="{FF2B5EF4-FFF2-40B4-BE49-F238E27FC236}">
                <a16:creationId xmlns:a16="http://schemas.microsoft.com/office/drawing/2014/main" id="{3A885D55-57EC-49DE-8F1A-98FC507498D7}"/>
              </a:ext>
            </a:extLst>
          </p:cNvPr>
          <p:cNvSpPr txBox="1"/>
          <p:nvPr/>
        </p:nvSpPr>
        <p:spPr>
          <a:xfrm>
            <a:off x="1662858" y="6211669"/>
            <a:ext cx="10515600" cy="646331"/>
          </a:xfrm>
          <a:prstGeom prst="rect">
            <a:avLst/>
          </a:prstGeom>
          <a:solidFill>
            <a:schemeClr val="bg1">
              <a:lumMod val="75000"/>
            </a:schemeClr>
          </a:solidFill>
        </p:spPr>
        <p:txBody>
          <a:bodyPr wrap="square" rtlCol="0">
            <a:spAutoFit/>
          </a:bodyPr>
          <a:lstStyle/>
          <a:p>
            <a:pPr algn="ctr"/>
            <a:r>
              <a:rPr lang="en-GB" sz="3600" i="1" dirty="0">
                <a:solidFill>
                  <a:srgbClr val="510470"/>
                </a:solidFill>
              </a:rPr>
              <a:t>Learning Together, Achieving Together</a:t>
            </a:r>
          </a:p>
        </p:txBody>
      </p:sp>
      <p:sp>
        <p:nvSpPr>
          <p:cNvPr id="7" name="TextBox 6"/>
          <p:cNvSpPr txBox="1"/>
          <p:nvPr/>
        </p:nvSpPr>
        <p:spPr>
          <a:xfrm>
            <a:off x="2026944" y="162965"/>
            <a:ext cx="9353724" cy="6555641"/>
          </a:xfrm>
          <a:prstGeom prst="rect">
            <a:avLst/>
          </a:prstGeom>
          <a:noFill/>
        </p:spPr>
        <p:txBody>
          <a:bodyPr wrap="square" rtlCol="0">
            <a:spAutoFit/>
          </a:bodyPr>
          <a:lstStyle/>
          <a:p>
            <a:r>
              <a:rPr lang="en-GB" sz="2800" b="1" dirty="0">
                <a:solidFill>
                  <a:schemeClr val="tx2">
                    <a:lumMod val="60000"/>
                    <a:lumOff val="40000"/>
                  </a:schemeClr>
                </a:solidFill>
              </a:rPr>
              <a:t>Why have a School Partnership</a:t>
            </a:r>
            <a:r>
              <a:rPr lang="en-GB" sz="2800" b="1" dirty="0" smtClean="0">
                <a:solidFill>
                  <a:schemeClr val="tx2">
                    <a:lumMod val="60000"/>
                    <a:lumOff val="40000"/>
                  </a:schemeClr>
                </a:solidFill>
              </a:rPr>
              <a:t>?</a:t>
            </a:r>
            <a:endParaRPr lang="en-GB" sz="2800" dirty="0"/>
          </a:p>
          <a:p>
            <a:pPr fontAlgn="base"/>
            <a:r>
              <a:rPr lang="en-GB" dirty="0" smtClean="0"/>
              <a:t>​</a:t>
            </a:r>
            <a:endParaRPr lang="en-GB" dirty="0"/>
          </a:p>
          <a:p>
            <a:pPr marL="285750" indent="-285750" fontAlgn="base">
              <a:buFont typeface="Arial" panose="020B0604020202020204" pitchFamily="34" charset="0"/>
              <a:buChar char="•"/>
            </a:pPr>
            <a:r>
              <a:rPr lang="en-GB" sz="2000" dirty="0"/>
              <a:t>Through our partnership, our school communities will develop: </a:t>
            </a:r>
            <a:r>
              <a:rPr lang="en-US" sz="2000" dirty="0"/>
              <a:t>​</a:t>
            </a:r>
          </a:p>
          <a:p>
            <a:pPr fontAlgn="base"/>
            <a:r>
              <a:rPr lang="en-GB" sz="2000" dirty="0"/>
              <a:t>​</a:t>
            </a:r>
          </a:p>
          <a:p>
            <a:pPr marL="285750" indent="-285750" fontAlgn="base">
              <a:buFont typeface="Arial" panose="020B0604020202020204" pitchFamily="34" charset="0"/>
              <a:buChar char="•"/>
            </a:pPr>
            <a:r>
              <a:rPr lang="en-GB" sz="2000" dirty="0" smtClean="0"/>
              <a:t>Improve </a:t>
            </a:r>
            <a:r>
              <a:rPr lang="en-GB" sz="2000" dirty="0"/>
              <a:t>awareness of global Issues </a:t>
            </a:r>
            <a:endParaRPr lang="en-GB" sz="2000" dirty="0" smtClean="0"/>
          </a:p>
          <a:p>
            <a:pPr fontAlgn="base"/>
            <a:r>
              <a:rPr lang="en-US" sz="2000" dirty="0" smtClean="0"/>
              <a:t>​</a:t>
            </a:r>
            <a:endParaRPr lang="en-US" sz="2000" dirty="0"/>
          </a:p>
          <a:p>
            <a:pPr marL="285750" indent="-285750" fontAlgn="base">
              <a:buFont typeface="Arial" panose="020B0604020202020204" pitchFamily="34" charset="0"/>
              <a:buChar char="•"/>
            </a:pPr>
            <a:r>
              <a:rPr lang="en-GB" sz="2000" dirty="0" smtClean="0"/>
              <a:t>Increase </a:t>
            </a:r>
            <a:r>
              <a:rPr lang="en-GB" sz="2000" dirty="0"/>
              <a:t>understanding of different cultures and traditions</a:t>
            </a:r>
            <a:r>
              <a:rPr lang="en-US" sz="2000" dirty="0" smtClean="0"/>
              <a:t>​</a:t>
            </a:r>
          </a:p>
          <a:p>
            <a:pPr marL="285750" indent="-285750" fontAlgn="base">
              <a:buFont typeface="Arial" panose="020B0604020202020204" pitchFamily="34" charset="0"/>
              <a:buChar char="•"/>
            </a:pPr>
            <a:endParaRPr lang="en-US" sz="2000" dirty="0"/>
          </a:p>
          <a:p>
            <a:pPr marL="285750" indent="-285750" fontAlgn="base">
              <a:buFont typeface="Arial" panose="020B0604020202020204" pitchFamily="34" charset="0"/>
              <a:buChar char="•"/>
            </a:pPr>
            <a:r>
              <a:rPr lang="en-GB" sz="2000" dirty="0" smtClean="0"/>
              <a:t>Share </a:t>
            </a:r>
            <a:r>
              <a:rPr lang="en-GB" sz="2000" dirty="0"/>
              <a:t>educational experiences</a:t>
            </a:r>
            <a:r>
              <a:rPr lang="en-US" sz="2000" dirty="0" smtClean="0"/>
              <a:t>​</a:t>
            </a:r>
          </a:p>
          <a:p>
            <a:pPr marL="285750" indent="-285750" fontAlgn="base">
              <a:buFont typeface="Arial" panose="020B0604020202020204" pitchFamily="34" charset="0"/>
              <a:buChar char="•"/>
            </a:pPr>
            <a:endParaRPr lang="en-US" sz="2000" dirty="0"/>
          </a:p>
          <a:p>
            <a:pPr marL="285750" indent="-285750" fontAlgn="base">
              <a:buFont typeface="Arial" panose="020B0604020202020204" pitchFamily="34" charset="0"/>
              <a:buChar char="•"/>
            </a:pPr>
            <a:r>
              <a:rPr lang="en-GB" sz="2000" dirty="0"/>
              <a:t>P</a:t>
            </a:r>
            <a:r>
              <a:rPr lang="en-GB" sz="2000" dirty="0" smtClean="0"/>
              <a:t>ersonal </a:t>
            </a:r>
            <a:r>
              <a:rPr lang="en-GB" sz="2000" dirty="0"/>
              <a:t>and professional relationships</a:t>
            </a:r>
            <a:r>
              <a:rPr lang="en-US" sz="2000" dirty="0"/>
              <a:t>​</a:t>
            </a:r>
          </a:p>
          <a:p>
            <a:pPr fontAlgn="base"/>
            <a:r>
              <a:rPr lang="en-GB" sz="2000" dirty="0"/>
              <a:t>​</a:t>
            </a:r>
          </a:p>
          <a:p>
            <a:pPr marL="285750" indent="-285750" fontAlgn="base">
              <a:buFont typeface="Arial" panose="020B0604020202020204" pitchFamily="34" charset="0"/>
              <a:buChar char="•"/>
            </a:pPr>
            <a:r>
              <a:rPr lang="en-GB" sz="2000" dirty="0"/>
              <a:t>An ongoing benefit is the potential development of curricular links to enhance learning and teaching, and therefore outcomes for learners in both schools</a:t>
            </a:r>
            <a:r>
              <a:rPr lang="en-US" sz="2000" dirty="0"/>
              <a:t>​</a:t>
            </a:r>
          </a:p>
          <a:p>
            <a:pPr fontAlgn="base"/>
            <a:r>
              <a:rPr lang="en-GB" sz="2000" dirty="0"/>
              <a:t>​</a:t>
            </a:r>
          </a:p>
          <a:p>
            <a:pPr marL="285750" indent="-285750" fontAlgn="base">
              <a:buFont typeface="Arial" panose="020B0604020202020204" pitchFamily="34" charset="0"/>
              <a:buChar char="•"/>
            </a:pPr>
            <a:r>
              <a:rPr lang="en-GB" sz="2000" dirty="0"/>
              <a:t>Our partnership should be built on the core values of mutual understanding, reciprocity and trust; and have equity of access to education as a central consideration. </a:t>
            </a:r>
            <a:r>
              <a:rPr lang="en-US" sz="2000" dirty="0"/>
              <a:t>​</a:t>
            </a:r>
          </a:p>
          <a:p>
            <a:pPr fontAlgn="base"/>
            <a:r>
              <a:rPr lang="en-US" dirty="0" smtClean="0"/>
              <a:t>​</a:t>
            </a:r>
            <a:endParaRPr lang="en-US" dirty="0"/>
          </a:p>
          <a:p>
            <a:pPr fontAlgn="base"/>
            <a:r>
              <a:rPr lang="en-GB" dirty="0"/>
              <a:t>​</a:t>
            </a:r>
          </a:p>
          <a:p>
            <a:endParaRPr lang="en-GB" dirty="0"/>
          </a:p>
        </p:txBody>
      </p:sp>
      <p:sp>
        <p:nvSpPr>
          <p:cNvPr id="3" name="Rectangle 2"/>
          <p:cNvSpPr/>
          <p:nvPr/>
        </p:nvSpPr>
        <p:spPr>
          <a:xfrm>
            <a:off x="2155970" y="1192950"/>
            <a:ext cx="9415345" cy="369332"/>
          </a:xfrm>
          <a:prstGeom prst="rect">
            <a:avLst/>
          </a:prstGeom>
        </p:spPr>
        <p:txBody>
          <a:bodyPr wrap="square">
            <a:spAutoFit/>
          </a:bodyPr>
          <a:lstStyle/>
          <a:p>
            <a:pPr>
              <a:defRPr/>
            </a:pPr>
            <a:r>
              <a:rPr lang="en-GB" dirty="0"/>
              <a:t> </a:t>
            </a:r>
          </a:p>
        </p:txBody>
      </p:sp>
    </p:spTree>
    <p:extLst>
      <p:ext uri="{BB962C8B-B14F-4D97-AF65-F5344CB8AC3E}">
        <p14:creationId xmlns:p14="http://schemas.microsoft.com/office/powerpoint/2010/main" val="136231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B715A-8F0E-4509-B8D0-44AFB74F2C38}"/>
              </a:ext>
            </a:extLst>
          </p:cNvPr>
          <p:cNvSpPr txBox="1"/>
          <p:nvPr/>
        </p:nvSpPr>
        <p:spPr>
          <a:xfrm>
            <a:off x="-1" y="0"/>
            <a:ext cx="1662859" cy="6858000"/>
          </a:xfrm>
          <a:prstGeom prst="rect">
            <a:avLst/>
          </a:prstGeom>
          <a:solidFill>
            <a:schemeClr val="tx2"/>
          </a:solidFill>
        </p:spPr>
        <p:txBody>
          <a:bodyPr wrap="square" rtlCol="0">
            <a:spAutoFit/>
          </a:bodyPr>
          <a:lstStyle/>
          <a:p>
            <a:endParaRPr lang="en-GB" dirty="0"/>
          </a:p>
        </p:txBody>
      </p:sp>
      <p:pic>
        <p:nvPicPr>
          <p:cNvPr id="5" name="Picture 4" descr="A picture containing text&#10;&#10;Description automatically generated">
            <a:extLst>
              <a:ext uri="{FF2B5EF4-FFF2-40B4-BE49-F238E27FC236}">
                <a16:creationId xmlns:a16="http://schemas.microsoft.com/office/drawing/2014/main" id="{99FD9325-B611-4A10-9197-DFF53FFF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8" y="162965"/>
            <a:ext cx="1331064" cy="1331064"/>
          </a:xfrm>
          <a:prstGeom prst="rect">
            <a:avLst/>
          </a:prstGeom>
        </p:spPr>
      </p:pic>
      <p:sp>
        <p:nvSpPr>
          <p:cNvPr id="6" name="TextBox 5">
            <a:extLst>
              <a:ext uri="{FF2B5EF4-FFF2-40B4-BE49-F238E27FC236}">
                <a16:creationId xmlns:a16="http://schemas.microsoft.com/office/drawing/2014/main" id="{3A885D55-57EC-49DE-8F1A-98FC507498D7}"/>
              </a:ext>
            </a:extLst>
          </p:cNvPr>
          <p:cNvSpPr txBox="1"/>
          <p:nvPr/>
        </p:nvSpPr>
        <p:spPr>
          <a:xfrm>
            <a:off x="1662858" y="6211669"/>
            <a:ext cx="10515600" cy="646331"/>
          </a:xfrm>
          <a:prstGeom prst="rect">
            <a:avLst/>
          </a:prstGeom>
          <a:solidFill>
            <a:schemeClr val="bg1">
              <a:lumMod val="75000"/>
            </a:schemeClr>
          </a:solidFill>
        </p:spPr>
        <p:txBody>
          <a:bodyPr wrap="square" rtlCol="0">
            <a:spAutoFit/>
          </a:bodyPr>
          <a:lstStyle/>
          <a:p>
            <a:pPr algn="ctr"/>
            <a:r>
              <a:rPr lang="en-GB" sz="3600" i="1" dirty="0">
                <a:solidFill>
                  <a:srgbClr val="510470"/>
                </a:solidFill>
              </a:rPr>
              <a:t>Learning Together, Achieving Together</a:t>
            </a:r>
          </a:p>
        </p:txBody>
      </p:sp>
      <p:sp>
        <p:nvSpPr>
          <p:cNvPr id="7" name="TextBox 6"/>
          <p:cNvSpPr txBox="1"/>
          <p:nvPr/>
        </p:nvSpPr>
        <p:spPr>
          <a:xfrm>
            <a:off x="2155971" y="654341"/>
            <a:ext cx="9353724" cy="4985980"/>
          </a:xfrm>
          <a:prstGeom prst="rect">
            <a:avLst/>
          </a:prstGeom>
          <a:noFill/>
        </p:spPr>
        <p:txBody>
          <a:bodyPr wrap="square" rtlCol="0">
            <a:spAutoFit/>
          </a:bodyPr>
          <a:lstStyle/>
          <a:p>
            <a:pPr fontAlgn="base"/>
            <a:r>
              <a:rPr lang="en-GB" sz="2000" b="1" dirty="0"/>
              <a:t>What </a:t>
            </a:r>
            <a:r>
              <a:rPr lang="en-GB" sz="2000" b="1" dirty="0" smtClean="0"/>
              <a:t>did we </a:t>
            </a:r>
            <a:r>
              <a:rPr lang="en-GB" sz="2000" b="1" dirty="0"/>
              <a:t>consider next</a:t>
            </a:r>
            <a:r>
              <a:rPr lang="en-US" sz="2000" dirty="0"/>
              <a:t>​</a:t>
            </a:r>
          </a:p>
          <a:p>
            <a:pPr fontAlgn="base"/>
            <a:r>
              <a:rPr lang="en-GB" sz="2000" dirty="0"/>
              <a:t>​</a:t>
            </a:r>
          </a:p>
          <a:p>
            <a:pPr marL="285750" indent="-285750" fontAlgn="base">
              <a:buFont typeface="Arial" panose="020B0604020202020204" pitchFamily="34" charset="0"/>
              <a:buChar char="•"/>
            </a:pPr>
            <a:r>
              <a:rPr lang="en-GB" sz="2000" dirty="0" smtClean="0"/>
              <a:t>We set up a Committee </a:t>
            </a:r>
            <a:r>
              <a:rPr lang="en-GB" sz="2000" dirty="0"/>
              <a:t>– </a:t>
            </a:r>
            <a:r>
              <a:rPr lang="en-GB" sz="2000" dirty="0" smtClean="0"/>
              <a:t>agreed </a:t>
            </a:r>
            <a:r>
              <a:rPr lang="en-GB" sz="2000" dirty="0"/>
              <a:t>office bearers</a:t>
            </a:r>
            <a:r>
              <a:rPr lang="en-US" sz="2000" dirty="0" smtClean="0"/>
              <a:t>​</a:t>
            </a:r>
          </a:p>
          <a:p>
            <a:pPr fontAlgn="base"/>
            <a:endParaRPr lang="en-US" sz="2000" dirty="0"/>
          </a:p>
          <a:p>
            <a:pPr marL="285750" indent="-285750" fontAlgn="base">
              <a:buFont typeface="Arial" panose="020B0604020202020204" pitchFamily="34" charset="0"/>
              <a:buChar char="•"/>
            </a:pPr>
            <a:r>
              <a:rPr lang="en-GB" sz="2000" dirty="0"/>
              <a:t>Meetings – </a:t>
            </a:r>
            <a:r>
              <a:rPr lang="en-GB" sz="2000" dirty="0" smtClean="0"/>
              <a:t>identified </a:t>
            </a:r>
            <a:r>
              <a:rPr lang="en-GB" sz="2000" dirty="0"/>
              <a:t>regular time</a:t>
            </a:r>
            <a:r>
              <a:rPr lang="en-US" sz="2000" dirty="0" smtClean="0"/>
              <a:t>​</a:t>
            </a:r>
          </a:p>
          <a:p>
            <a:pPr fontAlgn="base"/>
            <a:endParaRPr lang="en-US" sz="2000" dirty="0"/>
          </a:p>
          <a:p>
            <a:pPr marL="285750" indent="-285750" fontAlgn="base">
              <a:buFont typeface="Arial" panose="020B0604020202020204" pitchFamily="34" charset="0"/>
              <a:buChar char="•"/>
            </a:pPr>
            <a:r>
              <a:rPr lang="en-GB" sz="2000" dirty="0"/>
              <a:t>Students – how best to involve them</a:t>
            </a:r>
            <a:r>
              <a:rPr lang="en-US" sz="2000" dirty="0" smtClean="0"/>
              <a:t>​</a:t>
            </a:r>
          </a:p>
          <a:p>
            <a:pPr fontAlgn="base"/>
            <a:endParaRPr lang="en-US" sz="2000" dirty="0"/>
          </a:p>
          <a:p>
            <a:pPr marL="285750" indent="-285750" fontAlgn="base">
              <a:buFont typeface="Arial" panose="020B0604020202020204" pitchFamily="34" charset="0"/>
              <a:buChar char="•"/>
            </a:pPr>
            <a:r>
              <a:rPr lang="en-GB" sz="2000" dirty="0"/>
              <a:t>Partners – how best to introduce Armadale Academy to </a:t>
            </a:r>
            <a:r>
              <a:rPr lang="en-GB" sz="2000" dirty="0" err="1"/>
              <a:t>Khaya</a:t>
            </a:r>
            <a:r>
              <a:rPr lang="en-GB" sz="2000" dirty="0"/>
              <a:t> </a:t>
            </a:r>
            <a:r>
              <a:rPr lang="en-GB" sz="2000" dirty="0" smtClean="0"/>
              <a:t>PS </a:t>
            </a:r>
          </a:p>
          <a:p>
            <a:pPr fontAlgn="base"/>
            <a:r>
              <a:rPr lang="en-US" sz="2000" dirty="0" smtClean="0"/>
              <a:t>​</a:t>
            </a:r>
            <a:endParaRPr lang="en-US" sz="2000" dirty="0"/>
          </a:p>
          <a:p>
            <a:pPr marL="285750" indent="-285750" fontAlgn="base">
              <a:buFont typeface="Arial" panose="020B0604020202020204" pitchFamily="34" charset="0"/>
              <a:buChar char="•"/>
            </a:pPr>
            <a:r>
              <a:rPr lang="en-GB" sz="2000" dirty="0" smtClean="0"/>
              <a:t>Invite </a:t>
            </a:r>
            <a:r>
              <a:rPr lang="en-GB" sz="2000" dirty="0"/>
              <a:t>education </a:t>
            </a:r>
            <a:r>
              <a:rPr lang="en-GB" sz="2000" dirty="0" smtClean="0"/>
              <a:t>reps </a:t>
            </a:r>
            <a:r>
              <a:rPr lang="en-GB" sz="2000" dirty="0"/>
              <a:t>from Scotland Malawi Partnership to visit?</a:t>
            </a:r>
            <a:r>
              <a:rPr lang="en-US" sz="2000" dirty="0" smtClean="0"/>
              <a:t>​</a:t>
            </a:r>
          </a:p>
          <a:p>
            <a:pPr fontAlgn="base"/>
            <a:endParaRPr lang="en-US" sz="2000" dirty="0"/>
          </a:p>
          <a:p>
            <a:pPr marL="285750" indent="-285750" fontAlgn="base">
              <a:buFont typeface="Arial" panose="020B0604020202020204" pitchFamily="34" charset="0"/>
              <a:buChar char="•"/>
            </a:pPr>
            <a:r>
              <a:rPr lang="en-GB" sz="2000" dirty="0"/>
              <a:t>Trip – </a:t>
            </a:r>
            <a:r>
              <a:rPr lang="en-GB" sz="2000" dirty="0" smtClean="0"/>
              <a:t>Looking to possibly </a:t>
            </a:r>
            <a:r>
              <a:rPr lang="en-GB" sz="2000" dirty="0"/>
              <a:t>link with </a:t>
            </a:r>
            <a:r>
              <a:rPr lang="en-GB" sz="2000" dirty="0" err="1"/>
              <a:t>Beath’s</a:t>
            </a:r>
            <a:r>
              <a:rPr lang="en-GB" sz="2000"/>
              <a:t> </a:t>
            </a:r>
            <a:r>
              <a:rPr lang="en-GB" sz="2000" smtClean="0"/>
              <a:t>next </a:t>
            </a:r>
            <a:r>
              <a:rPr lang="en-GB" sz="2000" dirty="0"/>
              <a:t>trip?</a:t>
            </a:r>
            <a:endParaRPr lang="en-US" sz="2000" dirty="0"/>
          </a:p>
          <a:p>
            <a:pPr fontAlgn="base"/>
            <a:r>
              <a:rPr lang="en-US" sz="2000" dirty="0" smtClean="0"/>
              <a:t>​</a:t>
            </a:r>
            <a:endParaRPr lang="en-US" sz="2000" dirty="0"/>
          </a:p>
          <a:p>
            <a:pPr fontAlgn="base"/>
            <a:r>
              <a:rPr lang="en-GB" sz="2000" dirty="0"/>
              <a:t>​</a:t>
            </a:r>
          </a:p>
          <a:p>
            <a:endParaRPr lang="en-GB" dirty="0"/>
          </a:p>
        </p:txBody>
      </p:sp>
      <p:sp>
        <p:nvSpPr>
          <p:cNvPr id="3" name="Rectangle 2"/>
          <p:cNvSpPr/>
          <p:nvPr/>
        </p:nvSpPr>
        <p:spPr>
          <a:xfrm>
            <a:off x="2155970" y="1192950"/>
            <a:ext cx="9415345" cy="369332"/>
          </a:xfrm>
          <a:prstGeom prst="rect">
            <a:avLst/>
          </a:prstGeom>
        </p:spPr>
        <p:txBody>
          <a:bodyPr wrap="square">
            <a:spAutoFit/>
          </a:bodyPr>
          <a:lstStyle/>
          <a:p>
            <a:pPr>
              <a:defRPr/>
            </a:pPr>
            <a:r>
              <a:rPr lang="en-GB" dirty="0"/>
              <a:t> </a:t>
            </a:r>
          </a:p>
        </p:txBody>
      </p:sp>
      <p:pic>
        <p:nvPicPr>
          <p:cNvPr id="2" name="Picture 1"/>
          <p:cNvPicPr>
            <a:picLocks noChangeAspect="1"/>
          </p:cNvPicPr>
          <p:nvPr/>
        </p:nvPicPr>
        <p:blipFill>
          <a:blip r:embed="rId4"/>
          <a:stretch>
            <a:fillRect/>
          </a:stretch>
        </p:blipFill>
        <p:spPr>
          <a:xfrm>
            <a:off x="8950404" y="353440"/>
            <a:ext cx="3228054" cy="2048351"/>
          </a:xfrm>
          <a:prstGeom prst="rect">
            <a:avLst/>
          </a:prstGeom>
        </p:spPr>
      </p:pic>
      <p:pic>
        <p:nvPicPr>
          <p:cNvPr id="3076" name="Picture 4" descr="https://attachments.office.net/owa/Pamela.Lundberg%40westlothian.org.uk/service.svc/s/GetAttachmentThumbnail?id=AAMkADRhMmFhZGZiLTQyZDItNGI3Yi04MmNlLTNiNzM5MzA1MzBiNgBGAAAAAABnc1nJpE4pQ4Whof8XzqZ1BwCraE%2Fwy0eqSYpefTkk4U0vAAAA06RrAADtDMb%2F%2FZuYTpYr0EEgWOIJAAl2UP0NAAABEgAQAAhr%2BAwODr1FtMfiUqPFVTM%3D&amp;thumbnailType=2&amp;token=eyJhbGciOiJSUzI1NiIsImtpZCI6IjczRkI5QkJFRjYzNjc4RDRGN0U4NEI0NDBCQUJCMTJBMzM5RDlGOTgiLCJ0eXAiOiJKV1QiLCJ4NXQiOiJjX3VidnZZMmVOVDM2RXRFQzZ1eEtqT2RuNWcifQ.eyJvcmlnaW4iOiJodHRwczovL291dGxvb2sub2ZmaWNlLmNvbSIsInVjIjoiZjIzNzExNmI4ODA3NDAzMTlmOTYyYjJmNmYyN2U3YmMiLCJzaWduaW5fc3RhdGUiOiJbXCJpbmtub3dubnR3a1wiXSIsInZlciI6IkV4Y2hhbmdlLkNhbGxiYWNrLlYxIiwiYXBwY3R4c2VuZGVyIjoiT3dhRG93bmxvYWRAY2NkMzJjYTMtMTZjZS00MjhmLTk1NDEtMzcyZDZiMDUxOTI5IiwiaXNzcmluZyI6IldXIiwiYXBwY3R4Ijoie1wibXNleGNocHJvdFwiOlwib3dhXCIsXCJwdWlkXCI6XCIxMTUzNzY1OTMxNzU3Mzk0MjM0XCIsXCJzY29wZVwiOlwiT3dhRG93bmxvYWRcIixcIm9pZFwiOlwiZGYyNThlODYtZmYxZC00YzI0LWJlMDMtMmI2ZmFmYzM0NDM2XCIsXCJwcmltYXJ5c2lkXCI6XCJTLTEtNS0yMS0yODE0MDUzNjA2LTE4NzU5Nzg0OTMtNDYwMTkwLTEwMzY5NzAxXCJ9IiwibmJmIjoxNjkzMjQ2NTg2LCJleHAiOjE2OTMyNDcxODYsImlzcyI6IjAwMDAwMDAyLTAwMDAtMGZmMS1jZTAwLTAwMDAwMDAwMDAwMEBjY2QzMmNhMy0xNmNlLTQyOGYtOTU0MS0zNzJkNmIwNTE5MjkiLCJhdWQiOiIwMDAwMDAwMi0wMDAwLTBmZjEtY2UwMC0wMDAwMDAwMDAwMDAvYXR0YWNobWVudHMub2ZmaWNlLm5ldEBjY2QzMmNhMy0xNmNlLTQyOGYtOTU0MS0zNzJkNmIwNTE5MjkiLCJoYXBwIjoib3dhIn0.s0dXCtQeEifiw7YRupkNv1j4vO40GLtreP0E1fJL4LyvFI3JmaNVeFffm5uHJsyh77PXeOe9OdcHmBj9cfujVfIwXXmjrivZiYUOPKFjnZT1253PONYVBgQbQ7YMmf-diYFZJrgtRYyI-DQwAyzYrA-KJo-hMjS5yNun01pXrmQKs4nAV7lK6_4cwrlt-nO4VhjAf1PA8W-08KWlnnvmN4STKJ6tJpoKaQA98ILmM3K4S9hw9_oQHYDIWOfAJD-bYqjjS6sVMPlHUQEMV4hdCrfCDmXxX3b-whMBqVx71eWpTiDm2Lxx81D9_IjlOK353oPOWFF98Un9VsN5x_lITQ&amp;X-OWA-CANARY=spJg3JFbHEGof9HEcoYxOjB_ZUXzp9sY06ITR-tQycvvu-QHRqfzGj7GdBsefdrbr8RSWA6Mb7E.&amp;owa=outlook.office.com&amp;scriptVer=20230818006.09&amp;animation=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8288" y="4075686"/>
            <a:ext cx="3033712" cy="213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75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B715A-8F0E-4509-B8D0-44AFB74F2C38}"/>
              </a:ext>
            </a:extLst>
          </p:cNvPr>
          <p:cNvSpPr txBox="1"/>
          <p:nvPr/>
        </p:nvSpPr>
        <p:spPr>
          <a:xfrm>
            <a:off x="-1" y="0"/>
            <a:ext cx="1662859" cy="6858000"/>
          </a:xfrm>
          <a:prstGeom prst="rect">
            <a:avLst/>
          </a:prstGeom>
          <a:solidFill>
            <a:schemeClr val="tx2"/>
          </a:solidFill>
        </p:spPr>
        <p:txBody>
          <a:bodyPr wrap="square" rtlCol="0">
            <a:spAutoFit/>
          </a:bodyPr>
          <a:lstStyle/>
          <a:p>
            <a:endParaRPr lang="en-GB" dirty="0"/>
          </a:p>
        </p:txBody>
      </p:sp>
      <p:pic>
        <p:nvPicPr>
          <p:cNvPr id="5" name="Picture 4" descr="A picture containing text&#10;&#10;Description automatically generated">
            <a:extLst>
              <a:ext uri="{FF2B5EF4-FFF2-40B4-BE49-F238E27FC236}">
                <a16:creationId xmlns:a16="http://schemas.microsoft.com/office/drawing/2014/main" id="{99FD9325-B611-4A10-9197-DFF53FFF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8" y="162965"/>
            <a:ext cx="1331064" cy="1331064"/>
          </a:xfrm>
          <a:prstGeom prst="rect">
            <a:avLst/>
          </a:prstGeom>
        </p:spPr>
      </p:pic>
      <p:sp>
        <p:nvSpPr>
          <p:cNvPr id="6" name="TextBox 5">
            <a:extLst>
              <a:ext uri="{FF2B5EF4-FFF2-40B4-BE49-F238E27FC236}">
                <a16:creationId xmlns:a16="http://schemas.microsoft.com/office/drawing/2014/main" id="{3A885D55-57EC-49DE-8F1A-98FC507498D7}"/>
              </a:ext>
            </a:extLst>
          </p:cNvPr>
          <p:cNvSpPr txBox="1"/>
          <p:nvPr/>
        </p:nvSpPr>
        <p:spPr>
          <a:xfrm>
            <a:off x="1662858" y="6211669"/>
            <a:ext cx="10515600" cy="646331"/>
          </a:xfrm>
          <a:prstGeom prst="rect">
            <a:avLst/>
          </a:prstGeom>
          <a:solidFill>
            <a:schemeClr val="bg1">
              <a:lumMod val="75000"/>
            </a:schemeClr>
          </a:solidFill>
        </p:spPr>
        <p:txBody>
          <a:bodyPr wrap="square" rtlCol="0">
            <a:spAutoFit/>
          </a:bodyPr>
          <a:lstStyle/>
          <a:p>
            <a:pPr algn="ctr"/>
            <a:r>
              <a:rPr lang="en-GB" sz="3600" i="1" dirty="0">
                <a:solidFill>
                  <a:srgbClr val="510470"/>
                </a:solidFill>
              </a:rPr>
              <a:t>Learning Together, Achieving Together</a:t>
            </a:r>
          </a:p>
        </p:txBody>
      </p:sp>
      <p:sp>
        <p:nvSpPr>
          <p:cNvPr id="7" name="TextBox 6"/>
          <p:cNvSpPr txBox="1"/>
          <p:nvPr/>
        </p:nvSpPr>
        <p:spPr>
          <a:xfrm>
            <a:off x="1953201" y="348464"/>
            <a:ext cx="9353724" cy="3847207"/>
          </a:xfrm>
          <a:prstGeom prst="rect">
            <a:avLst/>
          </a:prstGeom>
          <a:noFill/>
        </p:spPr>
        <p:txBody>
          <a:bodyPr wrap="square" rtlCol="0">
            <a:spAutoFit/>
          </a:bodyPr>
          <a:lstStyle/>
          <a:p>
            <a:r>
              <a:rPr lang="en-GB" sz="2800" b="1" dirty="0" smtClean="0">
                <a:solidFill>
                  <a:schemeClr val="tx2">
                    <a:lumMod val="60000"/>
                    <a:lumOff val="40000"/>
                  </a:schemeClr>
                </a:solidFill>
              </a:rPr>
              <a:t>Others Experiences </a:t>
            </a:r>
            <a:r>
              <a:rPr lang="en-GB" sz="2800" b="1" dirty="0">
                <a:solidFill>
                  <a:schemeClr val="tx2">
                    <a:lumMod val="60000"/>
                    <a:lumOff val="40000"/>
                  </a:schemeClr>
                </a:solidFill>
              </a:rPr>
              <a:t>of a School Partnership</a:t>
            </a:r>
            <a:endParaRPr lang="en-GB" sz="2800" dirty="0"/>
          </a:p>
          <a:p>
            <a:endParaRPr lang="en-GB" dirty="0"/>
          </a:p>
          <a:p>
            <a:pPr marL="285750" indent="-285750">
              <a:lnSpc>
                <a:spcPct val="150000"/>
              </a:lnSpc>
              <a:buFont typeface="Arial" panose="020B0604020202020204" pitchFamily="34" charset="0"/>
              <a:buChar char="•"/>
            </a:pPr>
            <a:r>
              <a:rPr lang="en-GB" dirty="0"/>
              <a:t>Ian Mitchell – from </a:t>
            </a:r>
            <a:r>
              <a:rPr lang="en-GB" dirty="0" err="1"/>
              <a:t>Beath</a:t>
            </a:r>
            <a:r>
              <a:rPr lang="en-GB" dirty="0"/>
              <a:t> </a:t>
            </a:r>
            <a:r>
              <a:rPr lang="en-GB" dirty="0" smtClean="0"/>
              <a:t>came </a:t>
            </a:r>
            <a:r>
              <a:rPr lang="en-GB" dirty="0"/>
              <a:t>to visit </a:t>
            </a:r>
            <a:r>
              <a:rPr lang="en-GB" dirty="0" smtClean="0"/>
              <a:t>and spoke </a:t>
            </a:r>
            <a:r>
              <a:rPr lang="en-GB" dirty="0"/>
              <a:t>to </a:t>
            </a:r>
            <a:r>
              <a:rPr lang="en-GB" dirty="0" smtClean="0"/>
              <a:t>our staff</a:t>
            </a:r>
            <a:r>
              <a:rPr lang="en-GB" dirty="0"/>
              <a:t>. </a:t>
            </a:r>
            <a:r>
              <a:rPr lang="en-GB" dirty="0" smtClean="0"/>
              <a:t>Mitch came in on </a:t>
            </a:r>
            <a:r>
              <a:rPr lang="en-GB" dirty="0"/>
              <a:t>a Friday afternoon to share his experience of curricular links and trips to Malawi</a:t>
            </a:r>
            <a:r>
              <a:rPr lang="en-GB" dirty="0" smtClean="0"/>
              <a:t>.</a:t>
            </a:r>
          </a:p>
          <a:p>
            <a:pPr marL="285750" indent="-285750">
              <a:lnSpc>
                <a:spcPct val="150000"/>
              </a:lnSpc>
              <a:buFont typeface="Arial" panose="020B0604020202020204" pitchFamily="34" charset="0"/>
              <a:buChar char="•"/>
            </a:pPr>
            <a:r>
              <a:rPr lang="en-US" dirty="0"/>
              <a:t>Chad and Douglas from the Scotland Malawi </a:t>
            </a:r>
            <a:r>
              <a:rPr lang="en-US" dirty="0" smtClean="0"/>
              <a:t>Partnership visited </a:t>
            </a:r>
            <a:r>
              <a:rPr lang="en-US" dirty="0"/>
              <a:t>Armadale Academy on Friday 16</a:t>
            </a:r>
            <a:r>
              <a:rPr lang="en-US" baseline="30000" dirty="0"/>
              <a:t>th</a:t>
            </a:r>
            <a:r>
              <a:rPr lang="en-US" dirty="0"/>
              <a:t> June </a:t>
            </a:r>
            <a:r>
              <a:rPr lang="en-US" dirty="0" smtClean="0"/>
              <a:t>and shared </a:t>
            </a:r>
            <a:r>
              <a:rPr lang="en-US" dirty="0"/>
              <a:t>their experiences of setting up a </a:t>
            </a:r>
            <a:r>
              <a:rPr lang="en-US" dirty="0" smtClean="0"/>
              <a:t>partnership. Douglas </a:t>
            </a:r>
            <a:r>
              <a:rPr lang="en-US" dirty="0"/>
              <a:t>started the </a:t>
            </a:r>
            <a:r>
              <a:rPr lang="en-US" dirty="0" err="1"/>
              <a:t>Beath</a:t>
            </a:r>
            <a:r>
              <a:rPr lang="en-US" dirty="0"/>
              <a:t> Malawi Partnership so </a:t>
            </a:r>
            <a:r>
              <a:rPr lang="en-US" dirty="0" smtClean="0"/>
              <a:t>was </a:t>
            </a:r>
            <a:r>
              <a:rPr lang="en-US" dirty="0"/>
              <a:t>very experienced in this area. Chad was a teacher </a:t>
            </a:r>
            <a:r>
              <a:rPr lang="en-US" dirty="0" smtClean="0"/>
              <a:t>and </a:t>
            </a:r>
            <a:r>
              <a:rPr lang="en-US" dirty="0"/>
              <a:t>lived in Malawi so </a:t>
            </a:r>
            <a:r>
              <a:rPr lang="en-US" dirty="0" smtClean="0"/>
              <a:t>he </a:t>
            </a:r>
            <a:r>
              <a:rPr lang="en-US" dirty="0"/>
              <a:t>also </a:t>
            </a:r>
            <a:r>
              <a:rPr lang="en-US" dirty="0" smtClean="0"/>
              <a:t>brought </a:t>
            </a:r>
            <a:r>
              <a:rPr lang="en-US" dirty="0"/>
              <a:t>a wealth of knowledge</a:t>
            </a:r>
            <a:endParaRPr lang="en-GB" dirty="0" smtClean="0"/>
          </a:p>
          <a:p>
            <a:endParaRPr lang="en-GB" dirty="0"/>
          </a:p>
          <a:p>
            <a:endParaRPr lang="en-GB" dirty="0"/>
          </a:p>
        </p:txBody>
      </p:sp>
      <p:sp>
        <p:nvSpPr>
          <p:cNvPr id="3" name="Rectangle 2"/>
          <p:cNvSpPr/>
          <p:nvPr/>
        </p:nvSpPr>
        <p:spPr>
          <a:xfrm>
            <a:off x="2155970" y="1192950"/>
            <a:ext cx="9415345" cy="646331"/>
          </a:xfrm>
          <a:prstGeom prst="rect">
            <a:avLst/>
          </a:prstGeom>
        </p:spPr>
        <p:txBody>
          <a:bodyPr wrap="square">
            <a:spAutoFit/>
          </a:bodyPr>
          <a:lstStyle/>
          <a:p>
            <a:pPr>
              <a:defRPr/>
            </a:pPr>
            <a:endParaRPr lang="en-GB" dirty="0"/>
          </a:p>
          <a:p>
            <a:pPr>
              <a:defRPr/>
            </a:pPr>
            <a:r>
              <a:rPr lang="en-GB" dirty="0"/>
              <a:t> </a:t>
            </a:r>
          </a:p>
        </p:txBody>
      </p:sp>
      <p:pic>
        <p:nvPicPr>
          <p:cNvPr id="10"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6378"/>
          <a:stretch/>
        </p:blipFill>
        <p:spPr bwMode="auto">
          <a:xfrm>
            <a:off x="1953201" y="3629025"/>
            <a:ext cx="268340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a:picLocks noChangeAspect="1"/>
          </p:cNvPicPr>
          <p:nvPr/>
        </p:nvPicPr>
        <p:blipFill>
          <a:blip r:embed="rId5" cstate="print">
            <a:extLst>
              <a:ext uri="{28A0092B-C50C-407E-A947-70E740481C1C}">
                <a14:useLocalDpi xmlns:a14="http://schemas.microsoft.com/office/drawing/2010/main" val="0"/>
              </a:ext>
            </a:extLst>
          </a:blip>
          <a:srcRect r="4834" b="5502"/>
          <a:stretch>
            <a:fillRect/>
          </a:stretch>
        </p:blipFill>
        <p:spPr bwMode="auto">
          <a:xfrm>
            <a:off x="9952113" y="3629023"/>
            <a:ext cx="2226345" cy="252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7097" y="3629024"/>
            <a:ext cx="2431000" cy="255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97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B715A-8F0E-4509-B8D0-44AFB74F2C38}"/>
              </a:ext>
            </a:extLst>
          </p:cNvPr>
          <p:cNvSpPr txBox="1"/>
          <p:nvPr/>
        </p:nvSpPr>
        <p:spPr>
          <a:xfrm>
            <a:off x="-1" y="0"/>
            <a:ext cx="1662859" cy="6858000"/>
          </a:xfrm>
          <a:prstGeom prst="rect">
            <a:avLst/>
          </a:prstGeom>
          <a:solidFill>
            <a:schemeClr val="tx2"/>
          </a:solidFill>
        </p:spPr>
        <p:txBody>
          <a:bodyPr wrap="square" rtlCol="0">
            <a:spAutoFit/>
          </a:bodyPr>
          <a:lstStyle/>
          <a:p>
            <a:endParaRPr lang="en-GB" dirty="0"/>
          </a:p>
        </p:txBody>
      </p:sp>
      <p:pic>
        <p:nvPicPr>
          <p:cNvPr id="5" name="Picture 4" descr="A picture containing text&#10;&#10;Description automatically generated">
            <a:extLst>
              <a:ext uri="{FF2B5EF4-FFF2-40B4-BE49-F238E27FC236}">
                <a16:creationId xmlns:a16="http://schemas.microsoft.com/office/drawing/2014/main" id="{99FD9325-B611-4A10-9197-DFF53FFF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8" y="162965"/>
            <a:ext cx="1331064" cy="1331064"/>
          </a:xfrm>
          <a:prstGeom prst="rect">
            <a:avLst/>
          </a:prstGeom>
        </p:spPr>
      </p:pic>
      <p:sp>
        <p:nvSpPr>
          <p:cNvPr id="6" name="TextBox 5">
            <a:extLst>
              <a:ext uri="{FF2B5EF4-FFF2-40B4-BE49-F238E27FC236}">
                <a16:creationId xmlns:a16="http://schemas.microsoft.com/office/drawing/2014/main" id="{3A885D55-57EC-49DE-8F1A-98FC507498D7}"/>
              </a:ext>
            </a:extLst>
          </p:cNvPr>
          <p:cNvSpPr txBox="1"/>
          <p:nvPr/>
        </p:nvSpPr>
        <p:spPr>
          <a:xfrm>
            <a:off x="1662858" y="6211669"/>
            <a:ext cx="10515600" cy="646331"/>
          </a:xfrm>
          <a:prstGeom prst="rect">
            <a:avLst/>
          </a:prstGeom>
          <a:solidFill>
            <a:schemeClr val="bg1">
              <a:lumMod val="75000"/>
            </a:schemeClr>
          </a:solidFill>
        </p:spPr>
        <p:txBody>
          <a:bodyPr wrap="square" rtlCol="0">
            <a:spAutoFit/>
          </a:bodyPr>
          <a:lstStyle/>
          <a:p>
            <a:pPr algn="ctr"/>
            <a:r>
              <a:rPr lang="en-GB" sz="3600" i="1" dirty="0">
                <a:solidFill>
                  <a:srgbClr val="510470"/>
                </a:solidFill>
              </a:rPr>
              <a:t>Learning Together, Achieving Together</a:t>
            </a:r>
          </a:p>
        </p:txBody>
      </p:sp>
      <p:sp>
        <p:nvSpPr>
          <p:cNvPr id="3" name="Rectangle 2"/>
          <p:cNvSpPr/>
          <p:nvPr/>
        </p:nvSpPr>
        <p:spPr>
          <a:xfrm>
            <a:off x="2155970" y="1192950"/>
            <a:ext cx="9415345" cy="369332"/>
          </a:xfrm>
          <a:prstGeom prst="rect">
            <a:avLst/>
          </a:prstGeom>
        </p:spPr>
        <p:txBody>
          <a:bodyPr wrap="square">
            <a:spAutoFit/>
          </a:bodyPr>
          <a:lstStyle/>
          <a:p>
            <a:pPr>
              <a:defRPr/>
            </a:pPr>
            <a:r>
              <a:rPr lang="en-GB" dirty="0"/>
              <a:t> </a:t>
            </a:r>
          </a:p>
        </p:txBody>
      </p:sp>
      <p:pic>
        <p:nvPicPr>
          <p:cNvPr id="12" name="Picture 3"/>
          <p:cNvPicPr>
            <a:picLocks noChangeAspect="1"/>
          </p:cNvPicPr>
          <p:nvPr/>
        </p:nvPicPr>
        <p:blipFill>
          <a:blip r:embed="rId4" cstate="print">
            <a:extLst>
              <a:ext uri="{28A0092B-C50C-407E-A947-70E740481C1C}">
                <a14:useLocalDpi xmlns:a14="http://schemas.microsoft.com/office/drawing/2010/main" val="0"/>
              </a:ext>
            </a:extLst>
          </a:blip>
          <a:srcRect t="4739" b="8360"/>
          <a:stretch>
            <a:fillRect/>
          </a:stretch>
        </p:blipFill>
        <p:spPr bwMode="auto">
          <a:xfrm>
            <a:off x="2026944" y="325284"/>
            <a:ext cx="6336704" cy="233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p:nvPr/>
        </p:nvPicPr>
        <p:blipFill>
          <a:blip r:embed="rId5" cstate="print">
            <a:extLst>
              <a:ext uri="{28A0092B-C50C-407E-A947-70E740481C1C}">
                <a14:useLocalDpi xmlns:a14="http://schemas.microsoft.com/office/drawing/2010/main" val="0"/>
              </a:ext>
            </a:extLst>
          </a:blip>
          <a:srcRect l="9744"/>
          <a:stretch>
            <a:fillRect/>
          </a:stretch>
        </p:blipFill>
        <p:spPr bwMode="auto">
          <a:xfrm>
            <a:off x="6863642" y="2104195"/>
            <a:ext cx="4707673" cy="3747965"/>
          </a:xfrm>
          <a:prstGeom prst="rect">
            <a:avLst/>
          </a:prstGeom>
          <a:noFill/>
          <a:ln>
            <a:noFill/>
          </a:ln>
        </p:spPr>
      </p:pic>
      <p:pic>
        <p:nvPicPr>
          <p:cNvPr id="15" name="Picture 1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671" y="2981957"/>
            <a:ext cx="4002744" cy="2989497"/>
          </a:xfrm>
          <a:prstGeom prst="rect">
            <a:avLst/>
          </a:prstGeom>
          <a:noFill/>
          <a:ln>
            <a:noFill/>
          </a:ln>
        </p:spPr>
      </p:pic>
      <p:sp>
        <p:nvSpPr>
          <p:cNvPr id="9" name="TextBox 8"/>
          <p:cNvSpPr txBox="1"/>
          <p:nvPr/>
        </p:nvSpPr>
        <p:spPr>
          <a:xfrm>
            <a:off x="9217478" y="1049539"/>
            <a:ext cx="2592288" cy="461665"/>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In the schools</a:t>
            </a:r>
          </a:p>
        </p:txBody>
      </p:sp>
    </p:spTree>
    <p:extLst>
      <p:ext uri="{BB962C8B-B14F-4D97-AF65-F5344CB8AC3E}">
        <p14:creationId xmlns:p14="http://schemas.microsoft.com/office/powerpoint/2010/main" val="1066585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BB715A-8F0E-4509-B8D0-44AFB74F2C38}"/>
              </a:ext>
            </a:extLst>
          </p:cNvPr>
          <p:cNvSpPr txBox="1"/>
          <p:nvPr/>
        </p:nvSpPr>
        <p:spPr>
          <a:xfrm>
            <a:off x="-1" y="0"/>
            <a:ext cx="1662859" cy="6858000"/>
          </a:xfrm>
          <a:prstGeom prst="rect">
            <a:avLst/>
          </a:prstGeom>
          <a:solidFill>
            <a:schemeClr val="tx2"/>
          </a:solidFill>
        </p:spPr>
        <p:txBody>
          <a:bodyPr wrap="square" rtlCol="0">
            <a:spAutoFit/>
          </a:bodyPr>
          <a:lstStyle/>
          <a:p>
            <a:endParaRPr lang="en-GB" dirty="0"/>
          </a:p>
        </p:txBody>
      </p:sp>
      <p:pic>
        <p:nvPicPr>
          <p:cNvPr id="5" name="Picture 4" descr="A picture containing text&#10;&#10;Description automatically generated">
            <a:extLst>
              <a:ext uri="{FF2B5EF4-FFF2-40B4-BE49-F238E27FC236}">
                <a16:creationId xmlns:a16="http://schemas.microsoft.com/office/drawing/2014/main" id="{99FD9325-B611-4A10-9197-DFF53FFF5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68" y="162965"/>
            <a:ext cx="1331064" cy="1331064"/>
          </a:xfrm>
          <a:prstGeom prst="rect">
            <a:avLst/>
          </a:prstGeom>
        </p:spPr>
      </p:pic>
      <p:sp>
        <p:nvSpPr>
          <p:cNvPr id="6" name="TextBox 5">
            <a:extLst>
              <a:ext uri="{FF2B5EF4-FFF2-40B4-BE49-F238E27FC236}">
                <a16:creationId xmlns:a16="http://schemas.microsoft.com/office/drawing/2014/main" id="{3A885D55-57EC-49DE-8F1A-98FC507498D7}"/>
              </a:ext>
            </a:extLst>
          </p:cNvPr>
          <p:cNvSpPr txBox="1"/>
          <p:nvPr/>
        </p:nvSpPr>
        <p:spPr>
          <a:xfrm>
            <a:off x="1662858" y="6211669"/>
            <a:ext cx="10515600" cy="646331"/>
          </a:xfrm>
          <a:prstGeom prst="rect">
            <a:avLst/>
          </a:prstGeom>
          <a:solidFill>
            <a:schemeClr val="bg1">
              <a:lumMod val="75000"/>
            </a:schemeClr>
          </a:solidFill>
        </p:spPr>
        <p:txBody>
          <a:bodyPr wrap="square" rtlCol="0">
            <a:spAutoFit/>
          </a:bodyPr>
          <a:lstStyle/>
          <a:p>
            <a:pPr algn="ctr"/>
            <a:r>
              <a:rPr lang="en-GB" sz="3600" i="1" dirty="0">
                <a:solidFill>
                  <a:srgbClr val="510470"/>
                </a:solidFill>
              </a:rPr>
              <a:t>Learning Together, Achieving Together</a:t>
            </a:r>
          </a:p>
        </p:txBody>
      </p:sp>
      <p:pic>
        <p:nvPicPr>
          <p:cNvPr id="8" name="Picture 7">
            <a:extLst>
              <a:ext uri="{FF2B5EF4-FFF2-40B4-BE49-F238E27FC236}">
                <a16:creationId xmlns:a16="http://schemas.microsoft.com/office/drawing/2014/main" id="{92FE57E2-6CDE-47F1-83FE-B168D0864C43}"/>
              </a:ext>
            </a:extLst>
          </p:cNvPr>
          <p:cNvPicPr>
            <a:picLocks noChangeAspect="1"/>
          </p:cNvPicPr>
          <p:nvPr/>
        </p:nvPicPr>
        <p:blipFill>
          <a:blip r:embed="rId3">
            <a:alphaModFix amt="23000"/>
            <a:extLst>
              <a:ext uri="{28A0092B-C50C-407E-A947-70E740481C1C}">
                <a14:useLocalDpi xmlns:a14="http://schemas.microsoft.com/office/drawing/2010/main" val="0"/>
              </a:ext>
            </a:extLst>
          </a:blip>
          <a:srcRect/>
          <a:stretch>
            <a:fillRect/>
          </a:stretch>
        </p:blipFill>
        <p:spPr bwMode="auto">
          <a:xfrm>
            <a:off x="3903530" y="404923"/>
            <a:ext cx="5626761" cy="5626761"/>
          </a:xfrm>
          <a:prstGeom prst="rect">
            <a:avLst/>
          </a:prstGeom>
          <a:noFill/>
          <a:ln>
            <a:noFill/>
          </a:ln>
        </p:spPr>
      </p:pic>
      <p:sp>
        <p:nvSpPr>
          <p:cNvPr id="9" name="Content Placeholder 2">
            <a:extLst>
              <a:ext uri="{FF2B5EF4-FFF2-40B4-BE49-F238E27FC236}">
                <a16:creationId xmlns:a16="http://schemas.microsoft.com/office/drawing/2014/main" id="{2AD23C98-7D28-4E97-BBE1-37F699D0F0F2}"/>
              </a:ext>
            </a:extLst>
          </p:cNvPr>
          <p:cNvSpPr>
            <a:spLocks noGrp="1"/>
          </p:cNvSpPr>
          <p:nvPr>
            <p:ph idx="1"/>
          </p:nvPr>
        </p:nvSpPr>
        <p:spPr>
          <a:xfrm>
            <a:off x="1878672" y="258455"/>
            <a:ext cx="9344071" cy="4931662"/>
          </a:xfrm>
        </p:spPr>
        <p:txBody>
          <a:bodyPr>
            <a:normAutofit/>
          </a:bodyPr>
          <a:lstStyle/>
          <a:p>
            <a:pPr marL="0" indent="0">
              <a:buNone/>
            </a:pPr>
            <a:r>
              <a:rPr lang="en-GB" altLang="en-US" sz="4800" b="1" dirty="0" smtClean="0">
                <a:solidFill>
                  <a:schemeClr val="accent1">
                    <a:lumMod val="60000"/>
                    <a:lumOff val="40000"/>
                  </a:schemeClr>
                </a:solidFill>
              </a:rPr>
              <a:t>Situation </a:t>
            </a:r>
            <a:r>
              <a:rPr lang="en-GB" altLang="en-US" sz="4800" b="1" dirty="0" smtClean="0">
                <a:solidFill>
                  <a:schemeClr val="accent1">
                    <a:lumMod val="60000"/>
                    <a:lumOff val="40000"/>
                  </a:schemeClr>
                </a:solidFill>
              </a:rPr>
              <a:t>so far</a:t>
            </a:r>
            <a:endParaRPr lang="en-GB" altLang="en-US" sz="4800" b="1" dirty="0">
              <a:solidFill>
                <a:schemeClr val="accent1">
                  <a:lumMod val="60000"/>
                  <a:lumOff val="40000"/>
                </a:schemeClr>
              </a:solidFill>
            </a:endParaRPr>
          </a:p>
          <a:p>
            <a:pPr marL="0" indent="0">
              <a:buNone/>
            </a:pPr>
            <a:endParaRPr lang="en-GB" sz="2600" dirty="0">
              <a:solidFill>
                <a:schemeClr val="bg2">
                  <a:lumMod val="25000"/>
                </a:schemeClr>
              </a:solidFill>
            </a:endParaRPr>
          </a:p>
          <a:p>
            <a:pPr marL="0" indent="0">
              <a:buNone/>
            </a:pPr>
            <a:endParaRPr lang="en-GB" altLang="en-US" sz="2600" b="1" dirty="0">
              <a:solidFill>
                <a:srgbClr val="002060"/>
              </a:solidFill>
            </a:endParaRPr>
          </a:p>
        </p:txBody>
      </p:sp>
      <p:pic>
        <p:nvPicPr>
          <p:cNvPr id="4100" name="Picture 4" descr="Villagers stand on flooding street in Malaw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5813" y="4171199"/>
            <a:ext cx="2852645" cy="210588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amily waits for relief during Malawi floo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707" y="4055223"/>
            <a:ext cx="2852645" cy="222186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alawians displaced by torrential rains and floo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9761" y="2630544"/>
            <a:ext cx="2868397" cy="19218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73496" y="1244099"/>
            <a:ext cx="10189392" cy="2677656"/>
          </a:xfrm>
          <a:prstGeom prst="rect">
            <a:avLst/>
          </a:prstGeom>
          <a:noFill/>
        </p:spPr>
        <p:txBody>
          <a:bodyPr wrap="none" rtlCol="0">
            <a:spAutoFit/>
          </a:bodyPr>
          <a:lstStyle/>
          <a:p>
            <a:pPr marL="285750" indent="-285750">
              <a:buFontTx/>
              <a:buChar char="-"/>
            </a:pPr>
            <a:r>
              <a:rPr lang="en-GB" sz="2800" dirty="0" smtClean="0"/>
              <a:t>Advertiser</a:t>
            </a:r>
          </a:p>
          <a:p>
            <a:pPr marL="285750" indent="-285750">
              <a:buFontTx/>
              <a:buChar char="-"/>
            </a:pPr>
            <a:r>
              <a:rPr lang="en-GB" sz="2800" dirty="0"/>
              <a:t>Money from the dress down day on the last day of </a:t>
            </a:r>
            <a:r>
              <a:rPr lang="en-GB" sz="2800" dirty="0" smtClean="0"/>
              <a:t>term £200 </a:t>
            </a:r>
          </a:p>
          <a:p>
            <a:r>
              <a:rPr lang="en-GB" sz="2800" dirty="0"/>
              <a:t>r</a:t>
            </a:r>
            <a:r>
              <a:rPr lang="en-GB" sz="2800" dirty="0" smtClean="0"/>
              <a:t>aised and was </a:t>
            </a:r>
            <a:r>
              <a:rPr lang="en-GB" sz="2800" dirty="0"/>
              <a:t>used to help families in Malawi affected by the </a:t>
            </a:r>
            <a:r>
              <a:rPr lang="en-GB" sz="2800" dirty="0" smtClean="0"/>
              <a:t>floods</a:t>
            </a:r>
          </a:p>
          <a:p>
            <a:pPr marL="457200" indent="-457200">
              <a:buFontTx/>
              <a:buChar char="-"/>
            </a:pPr>
            <a:r>
              <a:rPr lang="en-GB" sz="2800" dirty="0" smtClean="0"/>
              <a:t>Bake off</a:t>
            </a:r>
          </a:p>
          <a:p>
            <a:pPr marL="457200" indent="-457200">
              <a:buFontTx/>
              <a:buChar char="-"/>
            </a:pPr>
            <a:r>
              <a:rPr lang="en-GB" sz="2800" dirty="0" err="1" smtClean="0"/>
              <a:t>Whats</a:t>
            </a:r>
            <a:r>
              <a:rPr lang="en-GB" sz="2800" dirty="0" smtClean="0"/>
              <a:t> app</a:t>
            </a:r>
          </a:p>
          <a:p>
            <a:pPr marL="457200" indent="-457200">
              <a:buFontTx/>
              <a:buChar char="-"/>
            </a:pPr>
            <a:r>
              <a:rPr lang="en-GB" sz="2800" dirty="0" smtClean="0"/>
              <a:t>Video meet and greet </a:t>
            </a:r>
          </a:p>
        </p:txBody>
      </p:sp>
    </p:spTree>
    <p:extLst>
      <p:ext uri="{BB962C8B-B14F-4D97-AF65-F5344CB8AC3E}">
        <p14:creationId xmlns:p14="http://schemas.microsoft.com/office/powerpoint/2010/main" val="79022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34">
      <a:dk1>
        <a:sysClr val="windowText" lastClr="000000"/>
      </a:dk1>
      <a:lt1>
        <a:sysClr val="window" lastClr="FFFFFF"/>
      </a:lt1>
      <a:dk2>
        <a:srgbClr val="632E62"/>
      </a:dk2>
      <a:lt2>
        <a:srgbClr val="EAE5EB"/>
      </a:lt2>
      <a:accent1>
        <a:srgbClr val="92278F"/>
      </a:accent1>
      <a:accent2>
        <a:srgbClr val="9B57D3"/>
      </a:accent2>
      <a:accent3>
        <a:srgbClr val="9B57D3"/>
      </a:accent3>
      <a:accent4>
        <a:srgbClr val="9B57D3"/>
      </a:accent4>
      <a:accent5>
        <a:srgbClr val="9B57D3"/>
      </a:accent5>
      <a:accent6>
        <a:srgbClr val="9B57D3"/>
      </a:accent6>
      <a:hlink>
        <a:srgbClr val="9B57D3"/>
      </a:hlink>
      <a:folHlink>
        <a:srgbClr val="9B57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amsChannelId xmlns="1e78669f-323b-499c-aa18-3632f4900897" xsi:nil="true"/>
    <Invited_Leaders xmlns="1e78669f-323b-499c-aa18-3632f4900897" xsi:nil="true"/>
    <Templates xmlns="1e78669f-323b-499c-aa18-3632f4900897" xsi:nil="true"/>
    <Members xmlns="1e78669f-323b-499c-aa18-3632f4900897">
      <UserInfo>
        <DisplayName/>
        <AccountId xsi:nil="true"/>
        <AccountType/>
      </UserInfo>
    </Members>
    <FolderType xmlns="1e78669f-323b-499c-aa18-3632f4900897" xsi:nil="true"/>
    <AppVersion xmlns="1e78669f-323b-499c-aa18-3632f4900897" xsi:nil="true"/>
    <IsNotebookLocked xmlns="1e78669f-323b-499c-aa18-3632f4900897" xsi:nil="true"/>
    <Has_Leaders_Only_SectionGroup xmlns="1e78669f-323b-499c-aa18-3632f4900897" xsi:nil="true"/>
    <NotebookType xmlns="1e78669f-323b-499c-aa18-3632f4900897" xsi:nil="true"/>
    <LMS_Mappings xmlns="1e78669f-323b-499c-aa18-3632f4900897" xsi:nil="true"/>
    <TaxCatchAll xmlns="fa37408d-5880-452f-b7cc-ffd20bfc42b1" xsi:nil="true"/>
    <Owner xmlns="1e78669f-323b-499c-aa18-3632f4900897">
      <UserInfo>
        <DisplayName/>
        <AccountId xsi:nil="true"/>
        <AccountType/>
      </UserInfo>
    </Owner>
    <PublishingExpirationDate xmlns="http://schemas.microsoft.com/sharepoint/v3" xsi:nil="true"/>
    <DefaultSectionNames xmlns="1e78669f-323b-499c-aa18-3632f4900897" xsi:nil="true"/>
    <Invited_Members xmlns="1e78669f-323b-499c-aa18-3632f4900897" xsi:nil="true"/>
    <Is_Collaboration_Space_Locked xmlns="1e78669f-323b-499c-aa18-3632f4900897" xsi:nil="true"/>
    <Teams_Channel_Section_Location xmlns="1e78669f-323b-499c-aa18-3632f4900897" xsi:nil="true"/>
    <PublishingStartDate xmlns="http://schemas.microsoft.com/sharepoint/v3" xsi:nil="true"/>
    <CultureName xmlns="1e78669f-323b-499c-aa18-3632f4900897" xsi:nil="true"/>
    <Math_Settings xmlns="1e78669f-323b-499c-aa18-3632f4900897" xsi:nil="true"/>
    <Member_Groups xmlns="1e78669f-323b-499c-aa18-3632f4900897">
      <UserInfo>
        <DisplayName/>
        <AccountId xsi:nil="true"/>
        <AccountType/>
      </UserInfo>
    </Member_Groups>
    <Self_Registration_Enabled xmlns="1e78669f-323b-499c-aa18-3632f4900897" xsi:nil="true"/>
    <Leaders xmlns="1e78669f-323b-499c-aa18-3632f4900897">
      <UserInfo>
        <DisplayName/>
        <AccountId xsi:nil="true"/>
        <AccountType/>
      </UserInfo>
    </Leaders>
    <Distribution_Groups xmlns="1e78669f-323b-499c-aa18-3632f4900897" xsi:nil="true"/>
    <lcf76f155ced4ddcb4097134ff3c332f xmlns="1e78669f-323b-499c-aa18-3632f490089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D03F1277A3474AAF431106B9B9EED5" ma:contentTypeVersion="40" ma:contentTypeDescription="Create a new document." ma:contentTypeScope="" ma:versionID="21fdf704e03234f9625205131f5fac9e">
  <xsd:schema xmlns:xsd="http://www.w3.org/2001/XMLSchema" xmlns:xs="http://www.w3.org/2001/XMLSchema" xmlns:p="http://schemas.microsoft.com/office/2006/metadata/properties" xmlns:ns1="http://schemas.microsoft.com/sharepoint/v3" xmlns:ns2="8ee91509-0acb-40a3-bbd5-676e238f9d0d" xmlns:ns3="1e78669f-323b-499c-aa18-3632f4900897" xmlns:ns4="fa37408d-5880-452f-b7cc-ffd20bfc42b1" targetNamespace="http://schemas.microsoft.com/office/2006/metadata/properties" ma:root="true" ma:fieldsID="7e2d6ec7be1f587eee7d709c9ef8ba35" ns1:_="" ns2:_="" ns3:_="" ns4:_="">
    <xsd:import namespace="http://schemas.microsoft.com/sharepoint/v3"/>
    <xsd:import namespace="8ee91509-0acb-40a3-bbd5-676e238f9d0d"/>
    <xsd:import namespace="1e78669f-323b-499c-aa18-3632f4900897"/>
    <xsd:import namespace="fa37408d-5880-452f-b7cc-ffd20bfc42b1"/>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Leaders" minOccurs="0"/>
                <xsd:element ref="ns3:Members" minOccurs="0"/>
                <xsd:element ref="ns3:Member_Groups" minOccurs="0"/>
                <xsd:element ref="ns3:Distribution_Groups" minOccurs="0"/>
                <xsd:element ref="ns3:LMS_Mappings" minOccurs="0"/>
                <xsd:element ref="ns3:Invited_Leaders" minOccurs="0"/>
                <xsd:element ref="ns3:Invited_Members" minOccurs="0"/>
                <xsd:element ref="ns3:Self_Registration_Enabled" minOccurs="0"/>
                <xsd:element ref="ns3:Has_Leaders_Only_SectionGroup" minOccurs="0"/>
                <xsd:element ref="ns3:Is_Collaboration_Space_Locked" minOccurs="0"/>
                <xsd:element ref="ns3:IsNotebookLocked" minOccurs="0"/>
                <xsd:element ref="ns3:Teams_Channel_Section_Location" minOccurs="0"/>
                <xsd:element ref="ns3:MediaServiceOCR"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e91509-0acb-40a3-bbd5-676e238f9d0d"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e78669f-323b-499c-aa18-3632f4900897"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NotebookType" ma:index="23" nillable="true" ma:displayName="Notebook Type" ma:internalName="NotebookType">
      <xsd:simpleType>
        <xsd:restriction base="dms:Text"/>
      </xsd:simpleType>
    </xsd:element>
    <xsd:element name="FolderType" ma:index="24" nillable="true" ma:displayName="Folder Type" ma:internalName="FolderType">
      <xsd:simpleType>
        <xsd:restriction base="dms:Text"/>
      </xsd:simpleType>
    </xsd:element>
    <xsd:element name="CultureName" ma:index="25" nillable="true" ma:displayName="Culture Name" ma:internalName="CultureName">
      <xsd:simpleType>
        <xsd:restriction base="dms:Text"/>
      </xsd:simpleType>
    </xsd:element>
    <xsd:element name="AppVersion" ma:index="26" nillable="true" ma:displayName="App Version" ma:internalName="AppVersion">
      <xsd:simpleType>
        <xsd:restriction base="dms:Text"/>
      </xsd:simpleType>
    </xsd:element>
    <xsd:element name="TeamsChannelId" ma:index="27" nillable="true" ma:displayName="Teams Channel Id" ma:internalName="TeamsChannelId">
      <xsd:simpleType>
        <xsd:restriction base="dms:Text"/>
      </xsd:simpleType>
    </xsd:element>
    <xsd:element name="Owner" ma:index="2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9" nillable="true" ma:displayName="Math Settings" ma:internalName="Math_Settings">
      <xsd:simpleType>
        <xsd:restriction base="dms:Text"/>
      </xsd:simpleType>
    </xsd:element>
    <xsd:element name="DefaultSectionNames" ma:index="30" nillable="true" ma:displayName="Default Section Names" ma:internalName="DefaultSectionNames">
      <xsd:simpleType>
        <xsd:restriction base="dms:Note">
          <xsd:maxLength value="255"/>
        </xsd:restriction>
      </xsd:simpleType>
    </xsd:element>
    <xsd:element name="Templates" ma:index="31" nillable="true" ma:displayName="Templates" ma:internalName="Templates">
      <xsd:simpleType>
        <xsd:restriction base="dms:Note">
          <xsd:maxLength value="255"/>
        </xsd:restriction>
      </xsd:simpleType>
    </xsd:element>
    <xsd:element name="Leaders" ma:index="32"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33"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34"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5" nillable="true" ma:displayName="Distribution Groups" ma:internalName="Distribution_Groups">
      <xsd:simpleType>
        <xsd:restriction base="dms:Note">
          <xsd:maxLength value="255"/>
        </xsd:restriction>
      </xsd:simpleType>
    </xsd:element>
    <xsd:element name="LMS_Mappings" ma:index="36" nillable="true" ma:displayName="LMS Mappings" ma:internalName="LMS_Mappings">
      <xsd:simpleType>
        <xsd:restriction base="dms:Note">
          <xsd:maxLength value="255"/>
        </xsd:restriction>
      </xsd:simpleType>
    </xsd:element>
    <xsd:element name="Invited_Leaders" ma:index="37" nillable="true" ma:displayName="Invited Leaders" ma:internalName="Invited_Leaders">
      <xsd:simpleType>
        <xsd:restriction base="dms:Note">
          <xsd:maxLength value="255"/>
        </xsd:restriction>
      </xsd:simpleType>
    </xsd:element>
    <xsd:element name="Invited_Members" ma:index="38" nillable="true" ma:displayName="Invited Members" ma:internalName="Invited_Members">
      <xsd:simpleType>
        <xsd:restriction base="dms:Note">
          <xsd:maxLength value="255"/>
        </xsd:restriction>
      </xsd:simpleType>
    </xsd:element>
    <xsd:element name="Self_Registration_Enabled" ma:index="39" nillable="true" ma:displayName="Self Registration Enabled" ma:internalName="Self_Registration_Enabled">
      <xsd:simpleType>
        <xsd:restriction base="dms:Boolean"/>
      </xsd:simpleType>
    </xsd:element>
    <xsd:element name="Has_Leaders_Only_SectionGroup" ma:index="40" nillable="true" ma:displayName="Has Leaders Only SectionGroup" ma:internalName="Has_Leaders_Only_SectionGroup">
      <xsd:simpleType>
        <xsd:restriction base="dms:Boolean"/>
      </xsd:simpleType>
    </xsd:element>
    <xsd:element name="Is_Collaboration_Space_Locked" ma:index="41" nillable="true" ma:displayName="Is Collaboration Space Locked" ma:internalName="Is_Collaboration_Space_Locked">
      <xsd:simpleType>
        <xsd:restriction base="dms:Boolean"/>
      </xsd:simpleType>
    </xsd:element>
    <xsd:element name="IsNotebookLocked" ma:index="42" nillable="true" ma:displayName="Is Notebook Locked" ma:internalName="IsNotebookLocked">
      <xsd:simpleType>
        <xsd:restriction base="dms:Boolean"/>
      </xsd:simpleType>
    </xsd:element>
    <xsd:element name="Teams_Channel_Section_Location" ma:index="43" nillable="true" ma:displayName="Teams Channel Section Location" ma:internalName="Teams_Channel_Section_Location">
      <xsd:simpleType>
        <xsd:restriction base="dms:Text"/>
      </xsd:simpleType>
    </xsd:element>
    <xsd:element name="MediaServiceOCR" ma:index="44" nillable="true" ma:displayName="Extracted Text" ma:internalName="MediaServiceOCR" ma:readOnly="true">
      <xsd:simpleType>
        <xsd:restriction base="dms:Note">
          <xsd:maxLength value="255"/>
        </xsd:restriction>
      </xsd:simpleType>
    </xsd:element>
    <xsd:element name="MediaLengthInSeconds" ma:index="45" nillable="true" ma:displayName="Length (seconds)"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a37408d-5880-452f-b7cc-ffd20bfc42b1" elementFormDefault="qualified">
    <xsd:import namespace="http://schemas.microsoft.com/office/2006/documentManagement/types"/>
    <xsd:import namespace="http://schemas.microsoft.com/office/infopath/2007/PartnerControls"/>
    <xsd:element name="TaxCatchAll" ma:index="48" nillable="true" ma:displayName="Taxonomy Catch All Column" ma:hidden="true" ma:list="{48ff15e6-c689-4443-86be-21baf1325359}" ma:internalName="TaxCatchAll" ma:showField="CatchAllData" ma:web="8ee91509-0acb-40a3-bbd5-676e238f9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CA5D3A-C13E-441A-A1CC-39102CBDC40C}">
  <ds:schemaRefs>
    <ds:schemaRef ds:uri="http://schemas.microsoft.com/sharepoint/v3/contenttype/forms"/>
  </ds:schemaRefs>
</ds:datastoreItem>
</file>

<file path=customXml/itemProps2.xml><?xml version="1.0" encoding="utf-8"?>
<ds:datastoreItem xmlns:ds="http://schemas.openxmlformats.org/officeDocument/2006/customXml" ds:itemID="{8F39B46F-6314-4E73-ABB1-A05BAB44839B}">
  <ds:schemaRefs>
    <ds:schemaRef ds:uri="1e78669f-323b-499c-aa18-3632f4900897"/>
    <ds:schemaRef ds:uri="http://purl.org/dc/terms/"/>
    <ds:schemaRef ds:uri="fa37408d-5880-452f-b7cc-ffd20bfc42b1"/>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sharepoint/v3"/>
    <ds:schemaRef ds:uri="8ee91509-0acb-40a3-bbd5-676e238f9d0d"/>
    <ds:schemaRef ds:uri="http://www.w3.org/XML/1998/namespace"/>
    <ds:schemaRef ds:uri="http://purl.org/dc/dcmitype/"/>
  </ds:schemaRefs>
</ds:datastoreItem>
</file>

<file path=customXml/itemProps3.xml><?xml version="1.0" encoding="utf-8"?>
<ds:datastoreItem xmlns:ds="http://schemas.openxmlformats.org/officeDocument/2006/customXml" ds:itemID="{7AA49DCB-B524-4A2C-929D-746B14C4A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ee91509-0acb-40a3-bbd5-676e238f9d0d"/>
    <ds:schemaRef ds:uri="1e78669f-323b-499c-aa18-3632f4900897"/>
    <ds:schemaRef ds:uri="fa37408d-5880-452f-b7cc-ffd20bfc4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1885</TotalTime>
  <Words>1267</Words>
  <Application>Microsoft Office PowerPoint</Application>
  <PresentationFormat>Widescreen</PresentationFormat>
  <Paragraphs>160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 Building a Partnership in ‘the Warm Heart of Africa’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Armadale, Why Me?</dc:title>
  <dc:creator>Nicola Barker-Harrison</dc:creator>
  <cp:lastModifiedBy>Mrs Lundberg</cp:lastModifiedBy>
  <cp:revision>67</cp:revision>
  <cp:lastPrinted>2023-09-13T12:06:42Z</cp:lastPrinted>
  <dcterms:created xsi:type="dcterms:W3CDTF">2022-10-29T14:30:41Z</dcterms:created>
  <dcterms:modified xsi:type="dcterms:W3CDTF">2023-09-13T12:07:38Z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0x010100E3D03F1277A3474AAF431106B9B9EED5</vt:lpwstr>
  </property>
  <property fmtid="{D5CDD505-2E9C-101B-9397-08002B2CF9AE}" pid="3" name="MediaServiceImageTags">
    <vt:lpwstr/>
  </property>
</Properties>
</file>