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80" r:id="rId5"/>
  </p:sldMasterIdLst>
  <p:notesMasterIdLst>
    <p:notesMasterId r:id="rId25"/>
  </p:notesMasterIdLst>
  <p:sldIdLst>
    <p:sldId id="256" r:id="rId6"/>
    <p:sldId id="257" r:id="rId7"/>
    <p:sldId id="299" r:id="rId8"/>
    <p:sldId id="300" r:id="rId9"/>
    <p:sldId id="301" r:id="rId10"/>
    <p:sldId id="302" r:id="rId11"/>
    <p:sldId id="303" r:id="rId12"/>
    <p:sldId id="304" r:id="rId13"/>
    <p:sldId id="286" r:id="rId14"/>
    <p:sldId id="291" r:id="rId15"/>
    <p:sldId id="292" r:id="rId16"/>
    <p:sldId id="293" r:id="rId17"/>
    <p:sldId id="296" r:id="rId18"/>
    <p:sldId id="297" r:id="rId19"/>
    <p:sldId id="295" r:id="rId20"/>
    <p:sldId id="298" r:id="rId21"/>
    <p:sldId id="283" r:id="rId22"/>
    <p:sldId id="285" r:id="rId23"/>
    <p:sldId id="2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885249-02B4-FEBE-4A7B-230656EFE5C0}" v="2" dt="2022-11-02T09:40:55.655"/>
    <p1510:client id="{76235C98-DF9A-4D2F-93D1-D779E85CF7E9}" v="1" dt="2022-10-10T16:25:41.9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13" autoAdjust="0"/>
  </p:normalViewPr>
  <p:slideViewPr>
    <p:cSldViewPr snapToGrid="0">
      <p:cViewPr varScale="1">
        <p:scale>
          <a:sx n="56" d="100"/>
          <a:sy n="56" d="100"/>
        </p:scale>
        <p:origin x="878" y="43"/>
      </p:cViewPr>
      <p:guideLst/>
    </p:cSldViewPr>
  </p:slideViewPr>
  <p:notesTextViewPr>
    <p:cViewPr>
      <p:scale>
        <a:sx n="1" d="1"/>
        <a:sy n="1" d="1"/>
      </p:scale>
      <p:origin x="0" y="0"/>
    </p:cViewPr>
  </p:notesTextViewPr>
  <p:notesViewPr>
    <p:cSldViewPr snapToGrid="0">
      <p:cViewPr>
        <p:scale>
          <a:sx n="86" d="100"/>
          <a:sy n="86" d="100"/>
        </p:scale>
        <p:origin x="2952" y="3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EDE573-0CF3-4FCA-8630-54801DB77F9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0B8A62A-2220-4C51-84D6-B8E5BACF1077}">
      <dgm:prSet/>
      <dgm:spPr/>
      <dgm:t>
        <a:bodyPr/>
        <a:lstStyle/>
        <a:p>
          <a:pPr algn="ctr"/>
          <a:r>
            <a:rPr lang="en-GB" dirty="0"/>
            <a:t>Getting to know Malawi,</a:t>
          </a:r>
          <a:endParaRPr lang="en-US" dirty="0"/>
        </a:p>
      </dgm:t>
    </dgm:pt>
    <dgm:pt modelId="{61EEA00B-B5B7-4963-B7E5-CE5CA07F7CD2}" type="parTrans" cxnId="{8F1C5535-D857-423F-8B6D-2B3B1675F24E}">
      <dgm:prSet/>
      <dgm:spPr/>
      <dgm:t>
        <a:bodyPr/>
        <a:lstStyle/>
        <a:p>
          <a:endParaRPr lang="en-US"/>
        </a:p>
      </dgm:t>
    </dgm:pt>
    <dgm:pt modelId="{4FD381EA-0A2B-4465-A91E-6ED8B3DD53BF}" type="sibTrans" cxnId="{8F1C5535-D857-423F-8B6D-2B3B1675F24E}">
      <dgm:prSet/>
      <dgm:spPr/>
      <dgm:t>
        <a:bodyPr/>
        <a:lstStyle/>
        <a:p>
          <a:endParaRPr lang="en-US"/>
        </a:p>
      </dgm:t>
    </dgm:pt>
    <dgm:pt modelId="{2EC3B4AD-B200-482B-9DEA-79C7B36D7EAF}">
      <dgm:prSet/>
      <dgm:spPr/>
      <dgm:t>
        <a:bodyPr/>
        <a:lstStyle/>
        <a:p>
          <a:pPr algn="ctr"/>
          <a:r>
            <a:rPr lang="en-GB" dirty="0"/>
            <a:t>its Language and Culture</a:t>
          </a:r>
          <a:endParaRPr lang="en-US" dirty="0"/>
        </a:p>
      </dgm:t>
    </dgm:pt>
    <dgm:pt modelId="{23CDAC32-54CA-45E5-834A-E8863ECC80E1}" type="parTrans" cxnId="{2B6A1934-3DA9-4EA5-9954-2C71D2F2799B}">
      <dgm:prSet/>
      <dgm:spPr/>
      <dgm:t>
        <a:bodyPr/>
        <a:lstStyle/>
        <a:p>
          <a:endParaRPr lang="en-US"/>
        </a:p>
      </dgm:t>
    </dgm:pt>
    <dgm:pt modelId="{1A671439-2300-40F3-A746-576CCC7C88CE}" type="sibTrans" cxnId="{2B6A1934-3DA9-4EA5-9954-2C71D2F2799B}">
      <dgm:prSet/>
      <dgm:spPr/>
      <dgm:t>
        <a:bodyPr/>
        <a:lstStyle/>
        <a:p>
          <a:endParaRPr lang="en-US"/>
        </a:p>
      </dgm:t>
    </dgm:pt>
    <dgm:pt modelId="{76029F3E-9AFA-4B39-BFBE-82C237136D0F}" type="pres">
      <dgm:prSet presAssocID="{D3EDE573-0CF3-4FCA-8630-54801DB77F99}" presName="linear" presStyleCnt="0">
        <dgm:presLayoutVars>
          <dgm:animLvl val="lvl"/>
          <dgm:resizeHandles val="exact"/>
        </dgm:presLayoutVars>
      </dgm:prSet>
      <dgm:spPr/>
    </dgm:pt>
    <dgm:pt modelId="{8D651687-DFB1-4A57-93F3-4E8571A9ED11}" type="pres">
      <dgm:prSet presAssocID="{80B8A62A-2220-4C51-84D6-B8E5BACF1077}" presName="parentText" presStyleLbl="node1" presStyleIdx="0" presStyleCnt="2">
        <dgm:presLayoutVars>
          <dgm:chMax val="0"/>
          <dgm:bulletEnabled val="1"/>
        </dgm:presLayoutVars>
      </dgm:prSet>
      <dgm:spPr/>
    </dgm:pt>
    <dgm:pt modelId="{B7F3A8F5-82F5-4ECF-8863-767BC35D68D7}" type="pres">
      <dgm:prSet presAssocID="{4FD381EA-0A2B-4465-A91E-6ED8B3DD53BF}" presName="spacer" presStyleCnt="0"/>
      <dgm:spPr/>
    </dgm:pt>
    <dgm:pt modelId="{3E195EE8-DFAB-4ADB-B023-7CCED3D002BF}" type="pres">
      <dgm:prSet presAssocID="{2EC3B4AD-B200-482B-9DEA-79C7B36D7EAF}" presName="parentText" presStyleLbl="node1" presStyleIdx="1" presStyleCnt="2" custLinFactNeighborY="1926">
        <dgm:presLayoutVars>
          <dgm:chMax val="0"/>
          <dgm:bulletEnabled val="1"/>
        </dgm:presLayoutVars>
      </dgm:prSet>
      <dgm:spPr/>
    </dgm:pt>
  </dgm:ptLst>
  <dgm:cxnLst>
    <dgm:cxn modelId="{2B6A1934-3DA9-4EA5-9954-2C71D2F2799B}" srcId="{D3EDE573-0CF3-4FCA-8630-54801DB77F99}" destId="{2EC3B4AD-B200-482B-9DEA-79C7B36D7EAF}" srcOrd="1" destOrd="0" parTransId="{23CDAC32-54CA-45E5-834A-E8863ECC80E1}" sibTransId="{1A671439-2300-40F3-A746-576CCC7C88CE}"/>
    <dgm:cxn modelId="{8F1C5535-D857-423F-8B6D-2B3B1675F24E}" srcId="{D3EDE573-0CF3-4FCA-8630-54801DB77F99}" destId="{80B8A62A-2220-4C51-84D6-B8E5BACF1077}" srcOrd="0" destOrd="0" parTransId="{61EEA00B-B5B7-4963-B7E5-CE5CA07F7CD2}" sibTransId="{4FD381EA-0A2B-4465-A91E-6ED8B3DD53BF}"/>
    <dgm:cxn modelId="{6CEF6C65-D7F5-4CAE-B46D-F648AABCF0AD}" type="presOf" srcId="{2EC3B4AD-B200-482B-9DEA-79C7B36D7EAF}" destId="{3E195EE8-DFAB-4ADB-B023-7CCED3D002BF}" srcOrd="0" destOrd="0" presId="urn:microsoft.com/office/officeart/2005/8/layout/vList2"/>
    <dgm:cxn modelId="{C0DB1EAD-4ED3-4C6F-981D-B3B88BC80FA4}" type="presOf" srcId="{D3EDE573-0CF3-4FCA-8630-54801DB77F99}" destId="{76029F3E-9AFA-4B39-BFBE-82C237136D0F}" srcOrd="0" destOrd="0" presId="urn:microsoft.com/office/officeart/2005/8/layout/vList2"/>
    <dgm:cxn modelId="{70D9C9FC-B850-4337-BB5B-B5C85816E51C}" type="presOf" srcId="{80B8A62A-2220-4C51-84D6-B8E5BACF1077}" destId="{8D651687-DFB1-4A57-93F3-4E8571A9ED11}" srcOrd="0" destOrd="0" presId="urn:microsoft.com/office/officeart/2005/8/layout/vList2"/>
    <dgm:cxn modelId="{1AE60B41-1DAC-4EF4-8EDC-6CF119136ECF}" type="presParOf" srcId="{76029F3E-9AFA-4B39-BFBE-82C237136D0F}" destId="{8D651687-DFB1-4A57-93F3-4E8571A9ED11}" srcOrd="0" destOrd="0" presId="urn:microsoft.com/office/officeart/2005/8/layout/vList2"/>
    <dgm:cxn modelId="{75439F83-2729-409C-933C-EEF86DC55296}" type="presParOf" srcId="{76029F3E-9AFA-4B39-BFBE-82C237136D0F}" destId="{B7F3A8F5-82F5-4ECF-8863-767BC35D68D7}" srcOrd="1" destOrd="0" presId="urn:microsoft.com/office/officeart/2005/8/layout/vList2"/>
    <dgm:cxn modelId="{E9617C7F-476D-4AFC-A901-26F13058E30D}" type="presParOf" srcId="{76029F3E-9AFA-4B39-BFBE-82C237136D0F}" destId="{3E195EE8-DFAB-4ADB-B023-7CCED3D002BF}"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267E6F-6CA0-4EF3-9189-49636EF2B5F9}"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F3EFC6A7-0EDD-4F51-9B2B-AA9B4F7A6D5F}">
      <dgm:prSet/>
      <dgm:spPr/>
      <dgm:t>
        <a:bodyPr/>
        <a:lstStyle/>
        <a:p>
          <a:r>
            <a:rPr lang="en-GB"/>
            <a:t>Malawi Kwacha (MK) and Tambala (t)</a:t>
          </a:r>
          <a:endParaRPr lang="en-US"/>
        </a:p>
      </dgm:t>
    </dgm:pt>
    <dgm:pt modelId="{EB159EE3-ADB8-4C1F-A067-504CBBF25FD0}" type="parTrans" cxnId="{C70DC141-2293-4452-963E-A41632FBD46C}">
      <dgm:prSet/>
      <dgm:spPr/>
      <dgm:t>
        <a:bodyPr/>
        <a:lstStyle/>
        <a:p>
          <a:endParaRPr lang="en-US"/>
        </a:p>
      </dgm:t>
    </dgm:pt>
    <dgm:pt modelId="{366E553D-383B-4285-BE4A-089B7DBDA017}" type="sibTrans" cxnId="{C70DC141-2293-4452-963E-A41632FBD46C}">
      <dgm:prSet/>
      <dgm:spPr/>
      <dgm:t>
        <a:bodyPr/>
        <a:lstStyle/>
        <a:p>
          <a:endParaRPr lang="en-US"/>
        </a:p>
      </dgm:t>
    </dgm:pt>
    <dgm:pt modelId="{02031803-9184-4DA7-B175-E6534D27417A}">
      <dgm:prSet/>
      <dgm:spPr/>
      <dgm:t>
        <a:bodyPr/>
        <a:lstStyle/>
        <a:p>
          <a:r>
            <a:rPr lang="en-GB" i="1"/>
            <a:t>(MK1 = 100t)</a:t>
          </a:r>
          <a:endParaRPr lang="en-US"/>
        </a:p>
      </dgm:t>
    </dgm:pt>
    <dgm:pt modelId="{1C1B21F0-3888-4C37-B235-1CC79294A9F8}" type="parTrans" cxnId="{D356B98D-5BF4-4F85-A369-3CC538C13EDD}">
      <dgm:prSet/>
      <dgm:spPr/>
      <dgm:t>
        <a:bodyPr/>
        <a:lstStyle/>
        <a:p>
          <a:endParaRPr lang="en-US"/>
        </a:p>
      </dgm:t>
    </dgm:pt>
    <dgm:pt modelId="{5A2E7F34-54BC-4434-999C-73D3D316D73D}" type="sibTrans" cxnId="{D356B98D-5BF4-4F85-A369-3CC538C13EDD}">
      <dgm:prSet/>
      <dgm:spPr/>
      <dgm:t>
        <a:bodyPr/>
        <a:lstStyle/>
        <a:p>
          <a:endParaRPr lang="en-US"/>
        </a:p>
      </dgm:t>
    </dgm:pt>
    <dgm:pt modelId="{4FA1A663-570A-42CC-9DEC-0F4DB89E9BA8}">
      <dgm:prSet/>
      <dgm:spPr/>
      <dgm:t>
        <a:bodyPr/>
        <a:lstStyle/>
        <a:p>
          <a:pPr rtl="0"/>
          <a:r>
            <a:rPr lang="en-GB" dirty="0"/>
            <a:t>At the moment</a:t>
          </a:r>
          <a:r>
            <a:rPr lang="en-GB" dirty="0">
              <a:latin typeface="Impact" panose="020B0806030902050204"/>
            </a:rPr>
            <a:t> </a:t>
          </a:r>
          <a:r>
            <a:rPr lang="en-GB" dirty="0"/>
            <a:t>£1 = about MK1100</a:t>
          </a:r>
          <a:endParaRPr lang="en-US" dirty="0">
            <a:latin typeface="Impact" panose="020B0806030902050204"/>
          </a:endParaRPr>
        </a:p>
      </dgm:t>
    </dgm:pt>
    <dgm:pt modelId="{069A6F79-167F-4A33-965C-501C2EB66119}" type="parTrans" cxnId="{7E3A6B90-E75D-4400-8DCE-E0EF53F075C5}">
      <dgm:prSet/>
      <dgm:spPr/>
      <dgm:t>
        <a:bodyPr/>
        <a:lstStyle/>
        <a:p>
          <a:endParaRPr lang="en-US"/>
        </a:p>
      </dgm:t>
    </dgm:pt>
    <dgm:pt modelId="{CAA5CC7E-B90B-499F-9B76-6026AAF49465}" type="sibTrans" cxnId="{7E3A6B90-E75D-4400-8DCE-E0EF53F075C5}">
      <dgm:prSet/>
      <dgm:spPr/>
      <dgm:t>
        <a:bodyPr/>
        <a:lstStyle/>
        <a:p>
          <a:endParaRPr lang="en-US"/>
        </a:p>
      </dgm:t>
    </dgm:pt>
    <dgm:pt modelId="{BA0B0067-61B8-B74D-956F-62E5C56F3356}" type="pres">
      <dgm:prSet presAssocID="{F8267E6F-6CA0-4EF3-9189-49636EF2B5F9}" presName="linear" presStyleCnt="0">
        <dgm:presLayoutVars>
          <dgm:animLvl val="lvl"/>
          <dgm:resizeHandles val="exact"/>
        </dgm:presLayoutVars>
      </dgm:prSet>
      <dgm:spPr/>
    </dgm:pt>
    <dgm:pt modelId="{F2DE85E1-01ED-D14E-A2FC-5C8FE5E01D39}" type="pres">
      <dgm:prSet presAssocID="{F3EFC6A7-0EDD-4F51-9B2B-AA9B4F7A6D5F}" presName="parentText" presStyleLbl="node1" presStyleIdx="0" presStyleCnt="3">
        <dgm:presLayoutVars>
          <dgm:chMax val="0"/>
          <dgm:bulletEnabled val="1"/>
        </dgm:presLayoutVars>
      </dgm:prSet>
      <dgm:spPr/>
    </dgm:pt>
    <dgm:pt modelId="{400A4777-4480-5142-8102-BCEF2E03659C}" type="pres">
      <dgm:prSet presAssocID="{366E553D-383B-4285-BE4A-089B7DBDA017}" presName="spacer" presStyleCnt="0"/>
      <dgm:spPr/>
    </dgm:pt>
    <dgm:pt modelId="{BEE4AE73-6EDF-1B4D-B233-C6D09EFD90F9}" type="pres">
      <dgm:prSet presAssocID="{02031803-9184-4DA7-B175-E6534D27417A}" presName="parentText" presStyleLbl="node1" presStyleIdx="1" presStyleCnt="3">
        <dgm:presLayoutVars>
          <dgm:chMax val="0"/>
          <dgm:bulletEnabled val="1"/>
        </dgm:presLayoutVars>
      </dgm:prSet>
      <dgm:spPr/>
    </dgm:pt>
    <dgm:pt modelId="{48A65970-F75F-FE4D-BD25-F72C0E818702}" type="pres">
      <dgm:prSet presAssocID="{5A2E7F34-54BC-4434-999C-73D3D316D73D}" presName="spacer" presStyleCnt="0"/>
      <dgm:spPr/>
    </dgm:pt>
    <dgm:pt modelId="{24F417B5-6594-404E-8435-01AC15165F94}" type="pres">
      <dgm:prSet presAssocID="{4FA1A663-570A-42CC-9DEC-0F4DB89E9BA8}" presName="parentText" presStyleLbl="node1" presStyleIdx="2" presStyleCnt="3">
        <dgm:presLayoutVars>
          <dgm:chMax val="0"/>
          <dgm:bulletEnabled val="1"/>
        </dgm:presLayoutVars>
      </dgm:prSet>
      <dgm:spPr/>
    </dgm:pt>
  </dgm:ptLst>
  <dgm:cxnLst>
    <dgm:cxn modelId="{CFE6130C-3D66-C544-84D1-0331C447A397}" type="presOf" srcId="{02031803-9184-4DA7-B175-E6534D27417A}" destId="{BEE4AE73-6EDF-1B4D-B233-C6D09EFD90F9}" srcOrd="0" destOrd="0" presId="urn:microsoft.com/office/officeart/2005/8/layout/vList2"/>
    <dgm:cxn modelId="{75500A39-601D-0841-9AAB-75957ABC0F24}" type="presOf" srcId="{F3EFC6A7-0EDD-4F51-9B2B-AA9B4F7A6D5F}" destId="{F2DE85E1-01ED-D14E-A2FC-5C8FE5E01D39}" srcOrd="0" destOrd="0" presId="urn:microsoft.com/office/officeart/2005/8/layout/vList2"/>
    <dgm:cxn modelId="{C70DC141-2293-4452-963E-A41632FBD46C}" srcId="{F8267E6F-6CA0-4EF3-9189-49636EF2B5F9}" destId="{F3EFC6A7-0EDD-4F51-9B2B-AA9B4F7A6D5F}" srcOrd="0" destOrd="0" parTransId="{EB159EE3-ADB8-4C1F-A067-504CBBF25FD0}" sibTransId="{366E553D-383B-4285-BE4A-089B7DBDA017}"/>
    <dgm:cxn modelId="{D356B98D-5BF4-4F85-A369-3CC538C13EDD}" srcId="{F8267E6F-6CA0-4EF3-9189-49636EF2B5F9}" destId="{02031803-9184-4DA7-B175-E6534D27417A}" srcOrd="1" destOrd="0" parTransId="{1C1B21F0-3888-4C37-B235-1CC79294A9F8}" sibTransId="{5A2E7F34-54BC-4434-999C-73D3D316D73D}"/>
    <dgm:cxn modelId="{7E3A6B90-E75D-4400-8DCE-E0EF53F075C5}" srcId="{F8267E6F-6CA0-4EF3-9189-49636EF2B5F9}" destId="{4FA1A663-570A-42CC-9DEC-0F4DB89E9BA8}" srcOrd="2" destOrd="0" parTransId="{069A6F79-167F-4A33-965C-501C2EB66119}" sibTransId="{CAA5CC7E-B90B-499F-9B76-6026AAF49465}"/>
    <dgm:cxn modelId="{6AC2229D-6FAA-9D4D-B6C1-5E5C393501CC}" type="presOf" srcId="{F8267E6F-6CA0-4EF3-9189-49636EF2B5F9}" destId="{BA0B0067-61B8-B74D-956F-62E5C56F3356}" srcOrd="0" destOrd="0" presId="urn:microsoft.com/office/officeart/2005/8/layout/vList2"/>
    <dgm:cxn modelId="{4ECAACB4-F750-5B44-89CE-A0600DCFAF2E}" type="presOf" srcId="{4FA1A663-570A-42CC-9DEC-0F4DB89E9BA8}" destId="{24F417B5-6594-404E-8435-01AC15165F94}" srcOrd="0" destOrd="0" presId="urn:microsoft.com/office/officeart/2005/8/layout/vList2"/>
    <dgm:cxn modelId="{84603176-6ED7-4D49-8DCC-A7ED429A6772}" type="presParOf" srcId="{BA0B0067-61B8-B74D-956F-62E5C56F3356}" destId="{F2DE85E1-01ED-D14E-A2FC-5C8FE5E01D39}" srcOrd="0" destOrd="0" presId="urn:microsoft.com/office/officeart/2005/8/layout/vList2"/>
    <dgm:cxn modelId="{CFC5BC4F-D433-1543-91EA-767EB4E74A6A}" type="presParOf" srcId="{BA0B0067-61B8-B74D-956F-62E5C56F3356}" destId="{400A4777-4480-5142-8102-BCEF2E03659C}" srcOrd="1" destOrd="0" presId="urn:microsoft.com/office/officeart/2005/8/layout/vList2"/>
    <dgm:cxn modelId="{A12C1D58-E448-7549-AA1F-42958803F28F}" type="presParOf" srcId="{BA0B0067-61B8-B74D-956F-62E5C56F3356}" destId="{BEE4AE73-6EDF-1B4D-B233-C6D09EFD90F9}" srcOrd="2" destOrd="0" presId="urn:microsoft.com/office/officeart/2005/8/layout/vList2"/>
    <dgm:cxn modelId="{AAF9DF8C-1447-3D41-B3E6-C77F93A46F1D}" type="presParOf" srcId="{BA0B0067-61B8-B74D-956F-62E5C56F3356}" destId="{48A65970-F75F-FE4D-BD25-F72C0E818702}" srcOrd="3" destOrd="0" presId="urn:microsoft.com/office/officeart/2005/8/layout/vList2"/>
    <dgm:cxn modelId="{2E5B3FA3-78D0-BA47-A75C-5C8E2164E0FF}" type="presParOf" srcId="{BA0B0067-61B8-B74D-956F-62E5C56F3356}" destId="{24F417B5-6594-404E-8435-01AC15165F94}"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C728EE-C580-5044-BF91-0713D3D344A8}" type="doc">
      <dgm:prSet loTypeId="urn:microsoft.com/office/officeart/2005/8/layout/orgChart1" loCatId="hierarchy" qsTypeId="urn:microsoft.com/office/officeart/2005/8/quickstyle/simple4" qsCatId="simple" csTypeId="urn:microsoft.com/office/officeart/2005/8/colors/colorful1" csCatId="colorful" phldr="1"/>
      <dgm:spPr/>
      <dgm:t>
        <a:bodyPr/>
        <a:lstStyle/>
        <a:p>
          <a:endParaRPr lang="en-GB"/>
        </a:p>
      </dgm:t>
    </dgm:pt>
    <dgm:pt modelId="{B592EA60-106B-964B-9CA0-8CD5BE6723A5}">
      <dgm:prSet custT="1"/>
      <dgm:spPr/>
      <dgm:t>
        <a:bodyPr/>
        <a:lstStyle/>
        <a:p>
          <a:pPr>
            <a:spcAft>
              <a:spcPts val="0"/>
            </a:spcAft>
          </a:pPr>
          <a:r>
            <a:rPr lang="en-GB" sz="5900" dirty="0"/>
            <a:t>Moni </a:t>
          </a:r>
        </a:p>
      </dgm:t>
    </dgm:pt>
    <dgm:pt modelId="{82EB2413-3DCE-5C44-BD9B-C54F4E051E95}" type="parTrans" cxnId="{47E2DD98-BBE1-894B-8A9D-47A1475529C4}">
      <dgm:prSet/>
      <dgm:spPr/>
      <dgm:t>
        <a:bodyPr/>
        <a:lstStyle/>
        <a:p>
          <a:endParaRPr lang="en-GB"/>
        </a:p>
      </dgm:t>
    </dgm:pt>
    <dgm:pt modelId="{933A55D4-6BE0-CE4D-9E98-F530B97CD45C}" type="sibTrans" cxnId="{47E2DD98-BBE1-894B-8A9D-47A1475529C4}">
      <dgm:prSet/>
      <dgm:spPr/>
      <dgm:t>
        <a:bodyPr/>
        <a:lstStyle/>
        <a:p>
          <a:endParaRPr lang="en-GB"/>
        </a:p>
      </dgm:t>
    </dgm:pt>
    <dgm:pt modelId="{6536AD7E-78DC-6048-A1B8-3204050FA439}">
      <dgm:prSet/>
      <dgm:spPr/>
      <dgm:t>
        <a:bodyPr/>
        <a:lstStyle/>
        <a:p>
          <a:r>
            <a:rPr lang="en-GB" dirty="0"/>
            <a:t>(Hello!)</a:t>
          </a:r>
        </a:p>
      </dgm:t>
    </dgm:pt>
    <dgm:pt modelId="{8EDFEA4A-25F3-FA46-81EC-82DE1F669E68}" type="parTrans" cxnId="{837214A5-453E-8249-AD2C-C8EF24AA148D}">
      <dgm:prSet/>
      <dgm:spPr/>
      <dgm:t>
        <a:bodyPr/>
        <a:lstStyle/>
        <a:p>
          <a:endParaRPr lang="en-GB"/>
        </a:p>
      </dgm:t>
    </dgm:pt>
    <dgm:pt modelId="{5A16ADAD-A2DD-434B-AAE6-C28AB2356D3D}" type="sibTrans" cxnId="{837214A5-453E-8249-AD2C-C8EF24AA148D}">
      <dgm:prSet/>
      <dgm:spPr/>
      <dgm:t>
        <a:bodyPr/>
        <a:lstStyle/>
        <a:p>
          <a:endParaRPr lang="en-GB"/>
        </a:p>
      </dgm:t>
    </dgm:pt>
    <dgm:pt modelId="{B05AFECF-6CBF-B646-9062-A5C24D2B0414}" type="pres">
      <dgm:prSet presAssocID="{77C728EE-C580-5044-BF91-0713D3D344A8}" presName="hierChild1" presStyleCnt="0">
        <dgm:presLayoutVars>
          <dgm:orgChart val="1"/>
          <dgm:chPref val="1"/>
          <dgm:dir/>
          <dgm:animOne val="branch"/>
          <dgm:animLvl val="lvl"/>
          <dgm:resizeHandles/>
        </dgm:presLayoutVars>
      </dgm:prSet>
      <dgm:spPr/>
    </dgm:pt>
    <dgm:pt modelId="{EC211CF0-6E30-8346-82D7-DBEED9ED494B}" type="pres">
      <dgm:prSet presAssocID="{B592EA60-106B-964B-9CA0-8CD5BE6723A5}" presName="hierRoot1" presStyleCnt="0">
        <dgm:presLayoutVars>
          <dgm:hierBranch val="init"/>
        </dgm:presLayoutVars>
      </dgm:prSet>
      <dgm:spPr/>
    </dgm:pt>
    <dgm:pt modelId="{BE6CCD38-B409-0740-B629-156CFEB89CA8}" type="pres">
      <dgm:prSet presAssocID="{B592EA60-106B-964B-9CA0-8CD5BE6723A5}" presName="rootComposite1" presStyleCnt="0"/>
      <dgm:spPr/>
    </dgm:pt>
    <dgm:pt modelId="{33947C5E-1F5B-B74B-B8B9-83290C4C0DFC}" type="pres">
      <dgm:prSet presAssocID="{B592EA60-106B-964B-9CA0-8CD5BE6723A5}" presName="rootText1" presStyleLbl="node0" presStyleIdx="0" presStyleCnt="2" custLinFactNeighborX="-53" custLinFactNeighborY="-635">
        <dgm:presLayoutVars>
          <dgm:chPref val="3"/>
        </dgm:presLayoutVars>
      </dgm:prSet>
      <dgm:spPr/>
    </dgm:pt>
    <dgm:pt modelId="{868E7F20-991A-4540-828B-A102958B1AD1}" type="pres">
      <dgm:prSet presAssocID="{B592EA60-106B-964B-9CA0-8CD5BE6723A5}" presName="rootConnector1" presStyleLbl="node1" presStyleIdx="0" presStyleCnt="0"/>
      <dgm:spPr/>
    </dgm:pt>
    <dgm:pt modelId="{214CC9AC-B9CA-4D44-9720-2C15652CE427}" type="pres">
      <dgm:prSet presAssocID="{B592EA60-106B-964B-9CA0-8CD5BE6723A5}" presName="hierChild2" presStyleCnt="0"/>
      <dgm:spPr/>
    </dgm:pt>
    <dgm:pt modelId="{D22E832B-A883-9D4C-BC03-A3AD9AC9DADE}" type="pres">
      <dgm:prSet presAssocID="{B592EA60-106B-964B-9CA0-8CD5BE6723A5}" presName="hierChild3" presStyleCnt="0"/>
      <dgm:spPr/>
    </dgm:pt>
    <dgm:pt modelId="{A95D383F-BFA0-EC4D-817B-5FBAF87F8411}" type="pres">
      <dgm:prSet presAssocID="{6536AD7E-78DC-6048-A1B8-3204050FA439}" presName="hierRoot1" presStyleCnt="0">
        <dgm:presLayoutVars>
          <dgm:hierBranch val="init"/>
        </dgm:presLayoutVars>
      </dgm:prSet>
      <dgm:spPr/>
    </dgm:pt>
    <dgm:pt modelId="{8727875C-AEF4-3642-901C-E821C62DE6C6}" type="pres">
      <dgm:prSet presAssocID="{6536AD7E-78DC-6048-A1B8-3204050FA439}" presName="rootComposite1" presStyleCnt="0"/>
      <dgm:spPr/>
    </dgm:pt>
    <dgm:pt modelId="{FE485BCF-EF4B-8548-BDAB-D6AB8DA00816}" type="pres">
      <dgm:prSet presAssocID="{6536AD7E-78DC-6048-A1B8-3204050FA439}" presName="rootText1" presStyleLbl="node0" presStyleIdx="1" presStyleCnt="2">
        <dgm:presLayoutVars>
          <dgm:chPref val="3"/>
        </dgm:presLayoutVars>
      </dgm:prSet>
      <dgm:spPr/>
    </dgm:pt>
    <dgm:pt modelId="{1D7D1EE4-3594-0F49-97A3-E0715F4656BB}" type="pres">
      <dgm:prSet presAssocID="{6536AD7E-78DC-6048-A1B8-3204050FA439}" presName="rootConnector1" presStyleLbl="node1" presStyleIdx="0" presStyleCnt="0"/>
      <dgm:spPr/>
    </dgm:pt>
    <dgm:pt modelId="{ECF0B019-1E9C-F442-9322-309E629BF4F8}" type="pres">
      <dgm:prSet presAssocID="{6536AD7E-78DC-6048-A1B8-3204050FA439}" presName="hierChild2" presStyleCnt="0"/>
      <dgm:spPr/>
    </dgm:pt>
    <dgm:pt modelId="{F75E1C4A-E2F3-1440-A933-E040150B5AD3}" type="pres">
      <dgm:prSet presAssocID="{6536AD7E-78DC-6048-A1B8-3204050FA439}" presName="hierChild3" presStyleCnt="0"/>
      <dgm:spPr/>
    </dgm:pt>
  </dgm:ptLst>
  <dgm:cxnLst>
    <dgm:cxn modelId="{5F94DF17-0F5F-074C-A252-C3135B9E6212}" type="presOf" srcId="{B592EA60-106B-964B-9CA0-8CD5BE6723A5}" destId="{33947C5E-1F5B-B74B-B8B9-83290C4C0DFC}" srcOrd="0" destOrd="0" presId="urn:microsoft.com/office/officeart/2005/8/layout/orgChart1"/>
    <dgm:cxn modelId="{964E7E2E-B8B1-F249-86D7-C1C0678BFA7D}" type="presOf" srcId="{6536AD7E-78DC-6048-A1B8-3204050FA439}" destId="{1D7D1EE4-3594-0F49-97A3-E0715F4656BB}" srcOrd="1" destOrd="0" presId="urn:microsoft.com/office/officeart/2005/8/layout/orgChart1"/>
    <dgm:cxn modelId="{31644D41-155F-AD42-BD46-FF3705057BA2}" type="presOf" srcId="{B592EA60-106B-964B-9CA0-8CD5BE6723A5}" destId="{868E7F20-991A-4540-828B-A102958B1AD1}" srcOrd="1" destOrd="0" presId="urn:microsoft.com/office/officeart/2005/8/layout/orgChart1"/>
    <dgm:cxn modelId="{1717F155-7653-ED4A-8525-316E61841F4B}" type="presOf" srcId="{6536AD7E-78DC-6048-A1B8-3204050FA439}" destId="{FE485BCF-EF4B-8548-BDAB-D6AB8DA00816}" srcOrd="0" destOrd="0" presId="urn:microsoft.com/office/officeart/2005/8/layout/orgChart1"/>
    <dgm:cxn modelId="{47E2DD98-BBE1-894B-8A9D-47A1475529C4}" srcId="{77C728EE-C580-5044-BF91-0713D3D344A8}" destId="{B592EA60-106B-964B-9CA0-8CD5BE6723A5}" srcOrd="0" destOrd="0" parTransId="{82EB2413-3DCE-5C44-BD9B-C54F4E051E95}" sibTransId="{933A55D4-6BE0-CE4D-9E98-F530B97CD45C}"/>
    <dgm:cxn modelId="{837214A5-453E-8249-AD2C-C8EF24AA148D}" srcId="{77C728EE-C580-5044-BF91-0713D3D344A8}" destId="{6536AD7E-78DC-6048-A1B8-3204050FA439}" srcOrd="1" destOrd="0" parTransId="{8EDFEA4A-25F3-FA46-81EC-82DE1F669E68}" sibTransId="{5A16ADAD-A2DD-434B-AAE6-C28AB2356D3D}"/>
    <dgm:cxn modelId="{DBF38CAB-9B3E-9441-82D4-07F614C9973C}" type="presOf" srcId="{77C728EE-C580-5044-BF91-0713D3D344A8}" destId="{B05AFECF-6CBF-B646-9062-A5C24D2B0414}" srcOrd="0" destOrd="0" presId="urn:microsoft.com/office/officeart/2005/8/layout/orgChart1"/>
    <dgm:cxn modelId="{6497D2BA-7654-C34F-AB7A-958DBA7E3F4A}" type="presParOf" srcId="{B05AFECF-6CBF-B646-9062-A5C24D2B0414}" destId="{EC211CF0-6E30-8346-82D7-DBEED9ED494B}" srcOrd="0" destOrd="0" presId="urn:microsoft.com/office/officeart/2005/8/layout/orgChart1"/>
    <dgm:cxn modelId="{A70FB213-E8FC-BA47-A456-37B789608533}" type="presParOf" srcId="{EC211CF0-6E30-8346-82D7-DBEED9ED494B}" destId="{BE6CCD38-B409-0740-B629-156CFEB89CA8}" srcOrd="0" destOrd="0" presId="urn:microsoft.com/office/officeart/2005/8/layout/orgChart1"/>
    <dgm:cxn modelId="{DBFB755E-8C3A-9C40-AAD5-03A2889E6444}" type="presParOf" srcId="{BE6CCD38-B409-0740-B629-156CFEB89CA8}" destId="{33947C5E-1F5B-B74B-B8B9-83290C4C0DFC}" srcOrd="0" destOrd="0" presId="urn:microsoft.com/office/officeart/2005/8/layout/orgChart1"/>
    <dgm:cxn modelId="{E8344E88-B34E-E740-A994-F03324D92B44}" type="presParOf" srcId="{BE6CCD38-B409-0740-B629-156CFEB89CA8}" destId="{868E7F20-991A-4540-828B-A102958B1AD1}" srcOrd="1" destOrd="0" presId="urn:microsoft.com/office/officeart/2005/8/layout/orgChart1"/>
    <dgm:cxn modelId="{38BC0445-5F0A-4642-8A5F-DED34911862E}" type="presParOf" srcId="{EC211CF0-6E30-8346-82D7-DBEED9ED494B}" destId="{214CC9AC-B9CA-4D44-9720-2C15652CE427}" srcOrd="1" destOrd="0" presId="urn:microsoft.com/office/officeart/2005/8/layout/orgChart1"/>
    <dgm:cxn modelId="{7475C882-6D74-9F4A-88E8-9618FF1AF1AB}" type="presParOf" srcId="{EC211CF0-6E30-8346-82D7-DBEED9ED494B}" destId="{D22E832B-A883-9D4C-BC03-A3AD9AC9DADE}" srcOrd="2" destOrd="0" presId="urn:microsoft.com/office/officeart/2005/8/layout/orgChart1"/>
    <dgm:cxn modelId="{BB4BA61E-F9D6-7641-9250-08741E0CAC16}" type="presParOf" srcId="{B05AFECF-6CBF-B646-9062-A5C24D2B0414}" destId="{A95D383F-BFA0-EC4D-817B-5FBAF87F8411}" srcOrd="1" destOrd="0" presId="urn:microsoft.com/office/officeart/2005/8/layout/orgChart1"/>
    <dgm:cxn modelId="{3A20002E-0690-1444-8E6A-070A12DD9646}" type="presParOf" srcId="{A95D383F-BFA0-EC4D-817B-5FBAF87F8411}" destId="{8727875C-AEF4-3642-901C-E821C62DE6C6}" srcOrd="0" destOrd="0" presId="urn:microsoft.com/office/officeart/2005/8/layout/orgChart1"/>
    <dgm:cxn modelId="{8DBCBB14-8E88-C743-86C1-1D0F04CC17F1}" type="presParOf" srcId="{8727875C-AEF4-3642-901C-E821C62DE6C6}" destId="{FE485BCF-EF4B-8548-BDAB-D6AB8DA00816}" srcOrd="0" destOrd="0" presId="urn:microsoft.com/office/officeart/2005/8/layout/orgChart1"/>
    <dgm:cxn modelId="{25D149BC-F90C-6F46-800A-CC6C2EE90F88}" type="presParOf" srcId="{8727875C-AEF4-3642-901C-E821C62DE6C6}" destId="{1D7D1EE4-3594-0F49-97A3-E0715F4656BB}" srcOrd="1" destOrd="0" presId="urn:microsoft.com/office/officeart/2005/8/layout/orgChart1"/>
    <dgm:cxn modelId="{D823092E-0B2A-464A-A34A-BED0D1FD3386}" type="presParOf" srcId="{A95D383F-BFA0-EC4D-817B-5FBAF87F8411}" destId="{ECF0B019-1E9C-F442-9322-309E629BF4F8}" srcOrd="1" destOrd="0" presId="urn:microsoft.com/office/officeart/2005/8/layout/orgChart1"/>
    <dgm:cxn modelId="{0A785D75-68BD-1442-BF1E-325BCD46C37E}" type="presParOf" srcId="{A95D383F-BFA0-EC4D-817B-5FBAF87F8411}" destId="{F75E1C4A-E2F3-1440-A933-E040150B5AD3}"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51687-DFB1-4A57-93F3-4E8571A9ED11}">
      <dsp:nvSpPr>
        <dsp:cNvPr id="0" name=""/>
        <dsp:cNvSpPr/>
      </dsp:nvSpPr>
      <dsp:spPr>
        <a:xfrm>
          <a:off x="0" y="21411"/>
          <a:ext cx="8350765" cy="1199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GB" sz="5000" kern="1200" dirty="0"/>
            <a:t>Getting to know Malawi,</a:t>
          </a:r>
          <a:endParaRPr lang="en-US" sz="5000" kern="1200" dirty="0"/>
        </a:p>
      </dsp:txBody>
      <dsp:txXfrm>
        <a:off x="58543" y="79954"/>
        <a:ext cx="8233679" cy="1082164"/>
      </dsp:txXfrm>
    </dsp:sp>
    <dsp:sp modelId="{3E195EE8-DFAB-4ADB-B023-7CCED3D002BF}">
      <dsp:nvSpPr>
        <dsp:cNvPr id="0" name=""/>
        <dsp:cNvSpPr/>
      </dsp:nvSpPr>
      <dsp:spPr>
        <a:xfrm>
          <a:off x="0" y="1367434"/>
          <a:ext cx="8350765" cy="1199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GB" sz="5000" kern="1200" dirty="0"/>
            <a:t>its Language and Culture</a:t>
          </a:r>
          <a:endParaRPr lang="en-US" sz="5000" kern="1200" dirty="0"/>
        </a:p>
      </dsp:txBody>
      <dsp:txXfrm>
        <a:off x="58543" y="1425977"/>
        <a:ext cx="8233679" cy="1082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E85E1-01ED-D14E-A2FC-5C8FE5E01D39}">
      <dsp:nvSpPr>
        <dsp:cNvPr id="0" name=""/>
        <dsp:cNvSpPr/>
      </dsp:nvSpPr>
      <dsp:spPr>
        <a:xfrm>
          <a:off x="0" y="550171"/>
          <a:ext cx="6424110" cy="76677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Malawi Kwacha (MK) and Tambala (t)</a:t>
          </a:r>
          <a:endParaRPr lang="en-US" sz="3100" kern="1200"/>
        </a:p>
      </dsp:txBody>
      <dsp:txXfrm>
        <a:off x="37431" y="587602"/>
        <a:ext cx="6349248" cy="691908"/>
      </dsp:txXfrm>
    </dsp:sp>
    <dsp:sp modelId="{BEE4AE73-6EDF-1B4D-B233-C6D09EFD90F9}">
      <dsp:nvSpPr>
        <dsp:cNvPr id="0" name=""/>
        <dsp:cNvSpPr/>
      </dsp:nvSpPr>
      <dsp:spPr>
        <a:xfrm>
          <a:off x="0" y="1406221"/>
          <a:ext cx="6424110" cy="766770"/>
        </a:xfrm>
        <a:prstGeom prst="roundRec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i="1" kern="1200"/>
            <a:t>(MK1 = 100t)</a:t>
          </a:r>
          <a:endParaRPr lang="en-US" sz="3100" kern="1200"/>
        </a:p>
      </dsp:txBody>
      <dsp:txXfrm>
        <a:off x="37431" y="1443652"/>
        <a:ext cx="6349248" cy="691908"/>
      </dsp:txXfrm>
    </dsp:sp>
    <dsp:sp modelId="{24F417B5-6594-404E-8435-01AC15165F94}">
      <dsp:nvSpPr>
        <dsp:cNvPr id="0" name=""/>
        <dsp:cNvSpPr/>
      </dsp:nvSpPr>
      <dsp:spPr>
        <a:xfrm>
          <a:off x="0" y="2262272"/>
          <a:ext cx="6424110" cy="766770"/>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GB" sz="3100" kern="1200" dirty="0"/>
            <a:t>At the moment</a:t>
          </a:r>
          <a:r>
            <a:rPr lang="en-GB" sz="3100" kern="1200" dirty="0">
              <a:latin typeface="Impact" panose="020B0806030902050204"/>
            </a:rPr>
            <a:t> </a:t>
          </a:r>
          <a:r>
            <a:rPr lang="en-GB" sz="3100" kern="1200" dirty="0"/>
            <a:t>£1 = about MK1100</a:t>
          </a:r>
          <a:endParaRPr lang="en-US" sz="3100" kern="1200" dirty="0">
            <a:latin typeface="Impact" panose="020B0806030902050204"/>
          </a:endParaRPr>
        </a:p>
      </dsp:txBody>
      <dsp:txXfrm>
        <a:off x="37431" y="2299703"/>
        <a:ext cx="6349248" cy="6919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47C5E-1F5B-B74B-B8B9-83290C4C0DFC}">
      <dsp:nvSpPr>
        <dsp:cNvPr id="0" name=""/>
        <dsp:cNvSpPr/>
      </dsp:nvSpPr>
      <dsp:spPr>
        <a:xfrm>
          <a:off x="10" y="922704"/>
          <a:ext cx="3452516" cy="172625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ts val="0"/>
            </a:spcAft>
            <a:buNone/>
          </a:pPr>
          <a:r>
            <a:rPr lang="en-GB" sz="5900" kern="1200" dirty="0"/>
            <a:t>Moni </a:t>
          </a:r>
        </a:p>
      </dsp:txBody>
      <dsp:txXfrm>
        <a:off x="10" y="922704"/>
        <a:ext cx="3452516" cy="1726258"/>
      </dsp:txXfrm>
    </dsp:sp>
    <dsp:sp modelId="{FE485BCF-EF4B-8548-BDAB-D6AB8DA00816}">
      <dsp:nvSpPr>
        <dsp:cNvPr id="0" name=""/>
        <dsp:cNvSpPr/>
      </dsp:nvSpPr>
      <dsp:spPr>
        <a:xfrm>
          <a:off x="4179385" y="933666"/>
          <a:ext cx="3452516" cy="172625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GB" sz="6500" kern="1200" dirty="0"/>
            <a:t>(Hello!)</a:t>
          </a:r>
        </a:p>
      </dsp:txBody>
      <dsp:txXfrm>
        <a:off x="4179385" y="933666"/>
        <a:ext cx="3452516" cy="17262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65819C-140A-4BE9-BAB6-3BB11317C2E4}" type="datetimeFigureOut">
              <a:rPr lang="en-GB" smtClean="0"/>
              <a:t>02/11/2022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95251F-A67B-4DBE-85E7-1E163B0469EB}" type="slidenum">
              <a:rPr lang="en-GB" smtClean="0"/>
              <a:t>‹#›</a:t>
            </a:fld>
            <a:endParaRPr lang="en-GB"/>
          </a:p>
        </p:txBody>
      </p:sp>
    </p:spTree>
    <p:extLst>
      <p:ext uri="{BB962C8B-B14F-4D97-AF65-F5344CB8AC3E}">
        <p14:creationId xmlns:p14="http://schemas.microsoft.com/office/powerpoint/2010/main" val="4268436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translatorswithoutborders.org/languages-of-malawi-interactive-e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95251F-A67B-4DBE-85E7-1E163B0469EB}" type="slidenum">
              <a:rPr lang="en-GB" smtClean="0"/>
              <a:t>1</a:t>
            </a:fld>
            <a:endParaRPr lang="en-GB"/>
          </a:p>
        </p:txBody>
      </p:sp>
    </p:spTree>
    <p:extLst>
      <p:ext uri="{BB962C8B-B14F-4D97-AF65-F5344CB8AC3E}">
        <p14:creationId xmlns:p14="http://schemas.microsoft.com/office/powerpoint/2010/main" val="2496925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Malawi is a landlocked country on the continent of Africa, it is landlocked by the countries of Zambia, Tanzania and Mozambique. </a:t>
            </a:r>
          </a:p>
          <a:p>
            <a:endParaRPr lang="en-GB" dirty="0"/>
          </a:p>
          <a:p>
            <a:r>
              <a:rPr lang="en-GB" dirty="0"/>
              <a:t>Teachers may wish to take time to explain what the terms ‘continent’ and ‘landlocked’ mean. </a:t>
            </a:r>
          </a:p>
          <a:p>
            <a:endParaRPr lang="en-GB" dirty="0"/>
          </a:p>
          <a:p>
            <a:r>
              <a:rPr lang="en-GB" dirty="0"/>
              <a:t>One third of Malawi's landscape is taken up by Lake Malawi, in Chichewa this is known as Lake Nyasa, the word Nyasa means ‘lake’ in Chichewa, so this translates to ‘lake </a:t>
            </a:r>
            <a:r>
              <a:rPr lang="en-GB" dirty="0" err="1"/>
              <a:t>lake</a:t>
            </a:r>
            <a:r>
              <a:rPr lang="en-GB" dirty="0"/>
              <a:t>’! Malawi also used to be known as Nyasaland before it changed its name to Malawi in 1964, when it became an independent country.</a:t>
            </a:r>
          </a:p>
        </p:txBody>
      </p:sp>
      <p:sp>
        <p:nvSpPr>
          <p:cNvPr id="4" name="Slide Number Placeholder 3"/>
          <p:cNvSpPr>
            <a:spLocks noGrp="1"/>
          </p:cNvSpPr>
          <p:nvPr>
            <p:ph type="sldNum" sz="quarter" idx="5"/>
          </p:nvPr>
        </p:nvSpPr>
        <p:spPr/>
        <p:txBody>
          <a:bodyPr/>
          <a:lstStyle/>
          <a:p>
            <a:fld id="{B495251F-A67B-4DBE-85E7-1E163B0469EB}" type="slidenum">
              <a:rPr lang="en-GB" smtClean="0"/>
              <a:t>10</a:t>
            </a:fld>
            <a:endParaRPr lang="en-GB"/>
          </a:p>
        </p:txBody>
      </p:sp>
    </p:spTree>
    <p:extLst>
      <p:ext uri="{BB962C8B-B14F-4D97-AF65-F5344CB8AC3E}">
        <p14:creationId xmlns:p14="http://schemas.microsoft.com/office/powerpoint/2010/main" val="2067887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Malawian flag, is vertical bands of Black, Red and Green. </a:t>
            </a:r>
          </a:p>
          <a:p>
            <a:endParaRPr lang="en-GB" dirty="0"/>
          </a:p>
          <a:p>
            <a:r>
              <a:rPr lang="en-GB" dirty="0"/>
              <a:t>- The 31 rays of the sun represent the fact that Malawi was the 31</a:t>
            </a:r>
            <a:r>
              <a:rPr lang="en-GB" baseline="30000" dirty="0"/>
              <a:t>st</a:t>
            </a:r>
            <a:r>
              <a:rPr lang="en-GB" dirty="0"/>
              <a:t> African nation at the time of its independence. </a:t>
            </a:r>
          </a:p>
          <a:p>
            <a:r>
              <a:rPr lang="en-GB" dirty="0"/>
              <a:t>- The black represents the indigenous people of the continent. </a:t>
            </a:r>
          </a:p>
          <a:p>
            <a:r>
              <a:rPr lang="en-GB" dirty="0"/>
              <a:t>- The red symbolises the blood of their struggle.</a:t>
            </a:r>
          </a:p>
          <a:p>
            <a:r>
              <a:rPr lang="en-GB" dirty="0"/>
              <a:t>- The green represents nature. </a:t>
            </a:r>
          </a:p>
        </p:txBody>
      </p:sp>
      <p:sp>
        <p:nvSpPr>
          <p:cNvPr id="4" name="Slide Number Placeholder 3"/>
          <p:cNvSpPr>
            <a:spLocks noGrp="1"/>
          </p:cNvSpPr>
          <p:nvPr>
            <p:ph type="sldNum" sz="quarter" idx="5"/>
          </p:nvPr>
        </p:nvSpPr>
        <p:spPr/>
        <p:txBody>
          <a:bodyPr/>
          <a:lstStyle/>
          <a:p>
            <a:fld id="{B495251F-A67B-4DBE-85E7-1E163B0469EB}" type="slidenum">
              <a:rPr lang="en-GB" smtClean="0"/>
              <a:t>11</a:t>
            </a:fld>
            <a:endParaRPr lang="en-GB"/>
          </a:p>
        </p:txBody>
      </p:sp>
    </p:spTree>
    <p:extLst>
      <p:ext uri="{BB962C8B-B14F-4D97-AF65-F5344CB8AC3E}">
        <p14:creationId xmlns:p14="http://schemas.microsoft.com/office/powerpoint/2010/main" val="2768098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currency of Malawi is Kwacha, the kwacha is similar to our pounds and tambala is similar to our pence. </a:t>
            </a:r>
          </a:p>
          <a:p>
            <a:endParaRPr lang="en-GB" dirty="0"/>
          </a:p>
          <a:p>
            <a:r>
              <a:rPr lang="en-GB" dirty="0"/>
              <a:t>Practitioners are advised to check the exchange rate and update the slide accordingly: https://www.xe.com/currencyconverter/convert/?Amount=1&amp;From=GBP&amp;To=MWK </a:t>
            </a:r>
          </a:p>
          <a:p>
            <a:endParaRPr lang="en-GB" dirty="0"/>
          </a:p>
        </p:txBody>
      </p:sp>
      <p:sp>
        <p:nvSpPr>
          <p:cNvPr id="4" name="Slide Number Placeholder 3"/>
          <p:cNvSpPr>
            <a:spLocks noGrp="1"/>
          </p:cNvSpPr>
          <p:nvPr>
            <p:ph type="sldNum" sz="quarter" idx="5"/>
          </p:nvPr>
        </p:nvSpPr>
        <p:spPr/>
        <p:txBody>
          <a:bodyPr/>
          <a:lstStyle/>
          <a:p>
            <a:fld id="{B495251F-A67B-4DBE-85E7-1E163B0469EB}" type="slidenum">
              <a:rPr lang="en-GB" smtClean="0"/>
              <a:t>12</a:t>
            </a:fld>
            <a:endParaRPr lang="en-GB"/>
          </a:p>
        </p:txBody>
      </p:sp>
    </p:spTree>
    <p:extLst>
      <p:ext uri="{BB962C8B-B14F-4D97-AF65-F5344CB8AC3E}">
        <p14:creationId xmlns:p14="http://schemas.microsoft.com/office/powerpoint/2010/main" val="3551356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Malawi, many people wear beautiful, brightly coloured local-produced fabrics which people use to make clothes. These fabrics are know a </a:t>
            </a:r>
            <a:r>
              <a:rPr lang="en-GB" dirty="0" err="1"/>
              <a:t>zitengi</a:t>
            </a:r>
            <a:r>
              <a:rPr lang="en-GB" dirty="0"/>
              <a:t>. (sit-ten-jay).  It is very uncommon for women to show their knees or shoulders.</a:t>
            </a:r>
          </a:p>
          <a:p>
            <a:endParaRPr lang="en-GB" dirty="0"/>
          </a:p>
          <a:p>
            <a:r>
              <a:rPr lang="en-GB" dirty="0"/>
              <a:t>Like in Scotland, men tend to wear suits for formal business-wear. </a:t>
            </a:r>
          </a:p>
          <a:p>
            <a:endParaRPr lang="en-GB" dirty="0"/>
          </a:p>
          <a:p>
            <a:r>
              <a:rPr lang="en-GB" dirty="0"/>
              <a:t>Emphasise that, just like in Scotland, different people wear different things. Fashions change over time and between different groups in society.</a:t>
            </a:r>
          </a:p>
        </p:txBody>
      </p:sp>
      <p:sp>
        <p:nvSpPr>
          <p:cNvPr id="4" name="Slide Number Placeholder 3"/>
          <p:cNvSpPr>
            <a:spLocks noGrp="1"/>
          </p:cNvSpPr>
          <p:nvPr>
            <p:ph type="sldNum" sz="quarter" idx="5"/>
          </p:nvPr>
        </p:nvSpPr>
        <p:spPr/>
        <p:txBody>
          <a:bodyPr/>
          <a:lstStyle/>
          <a:p>
            <a:fld id="{B495251F-A67B-4DBE-85E7-1E163B0469EB}" type="slidenum">
              <a:rPr lang="en-GB" smtClean="0"/>
              <a:t>13</a:t>
            </a:fld>
            <a:endParaRPr lang="en-GB"/>
          </a:p>
        </p:txBody>
      </p:sp>
    </p:spTree>
    <p:extLst>
      <p:ext uri="{BB962C8B-B14F-4D97-AF65-F5344CB8AC3E}">
        <p14:creationId xmlns:p14="http://schemas.microsoft.com/office/powerpoint/2010/main" val="89388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people in Malawi grow much of their own food, buying the rest from local markets.  However, in the larger towns and cities there are also large supermarkets, very similar to what we are used to in Scotland. </a:t>
            </a:r>
          </a:p>
        </p:txBody>
      </p:sp>
      <p:sp>
        <p:nvSpPr>
          <p:cNvPr id="4" name="Slide Number Placeholder 3"/>
          <p:cNvSpPr>
            <a:spLocks noGrp="1"/>
          </p:cNvSpPr>
          <p:nvPr>
            <p:ph type="sldNum" sz="quarter" idx="5"/>
          </p:nvPr>
        </p:nvSpPr>
        <p:spPr/>
        <p:txBody>
          <a:bodyPr/>
          <a:lstStyle/>
          <a:p>
            <a:fld id="{B495251F-A67B-4DBE-85E7-1E163B0469EB}" type="slidenum">
              <a:rPr lang="en-GB" smtClean="0"/>
              <a:t>14</a:t>
            </a:fld>
            <a:endParaRPr lang="en-GB"/>
          </a:p>
        </p:txBody>
      </p:sp>
    </p:spTree>
    <p:extLst>
      <p:ext uri="{BB962C8B-B14F-4D97-AF65-F5344CB8AC3E}">
        <p14:creationId xmlns:p14="http://schemas.microsoft.com/office/powerpoint/2010/main" val="3278005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Nsima</a:t>
            </a:r>
            <a:r>
              <a:rPr lang="en-GB" dirty="0"/>
              <a:t> (N-SEE-MA) is the staple food of Malawi. It is made from maize flour and has a similar consistency to mashed potato.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You can click on the speaker icon to hear the correct pronunciation. </a:t>
            </a:r>
          </a:p>
          <a:p>
            <a:endParaRPr lang="en-GB" dirty="0"/>
          </a:p>
          <a:p>
            <a:r>
              <a:rPr lang="en-GB" dirty="0" err="1"/>
              <a:t>Nsima</a:t>
            </a:r>
            <a:r>
              <a:rPr lang="en-GB" dirty="0"/>
              <a:t> is so dense that, only half-joking, Malawians often say they don’t feel full if a meal doesn’t have </a:t>
            </a:r>
            <a:r>
              <a:rPr lang="en-GB" dirty="0" err="1"/>
              <a:t>Nsima</a:t>
            </a:r>
            <a:r>
              <a:rPr lang="en-GB" dirty="0"/>
              <a:t>!</a:t>
            </a:r>
          </a:p>
          <a:p>
            <a:endParaRPr lang="en-GB" dirty="0"/>
          </a:p>
          <a:p>
            <a:endParaRPr lang="en-GB" dirty="0"/>
          </a:p>
          <a:p>
            <a:r>
              <a:rPr lang="en-GB" dirty="0" err="1"/>
              <a:t>Nsima</a:t>
            </a:r>
            <a:r>
              <a:rPr lang="en-GB" dirty="0"/>
              <a:t> is served with </a:t>
            </a:r>
            <a:r>
              <a:rPr lang="en-GB" dirty="0" err="1"/>
              <a:t>Ndiwo</a:t>
            </a:r>
            <a:r>
              <a:rPr lang="en-GB" dirty="0"/>
              <a:t> (relish) which is comes in the form of tomatoes, </a:t>
            </a:r>
            <a:r>
              <a:rPr lang="en-GB" b="0" i="0" dirty="0">
                <a:solidFill>
                  <a:srgbClr val="4D5156"/>
                </a:solidFill>
                <a:effectLst/>
                <a:latin typeface="arial" panose="020B0604020202020204" pitchFamily="34" charset="0"/>
              </a:rPr>
              <a:t>kale, spinach, or other leafy green</a:t>
            </a:r>
            <a:r>
              <a:rPr lang="en-GB" dirty="0"/>
              <a:t>, it is basically anything that served on the side with your </a:t>
            </a:r>
            <a:r>
              <a:rPr lang="en-GB" dirty="0" err="1"/>
              <a:t>nsima</a:t>
            </a:r>
            <a:r>
              <a:rPr lang="en-GB" dirty="0"/>
              <a:t>. </a:t>
            </a:r>
          </a:p>
        </p:txBody>
      </p:sp>
      <p:sp>
        <p:nvSpPr>
          <p:cNvPr id="4" name="Slide Number Placeholder 3"/>
          <p:cNvSpPr>
            <a:spLocks noGrp="1"/>
          </p:cNvSpPr>
          <p:nvPr>
            <p:ph type="sldNum" sz="quarter" idx="5"/>
          </p:nvPr>
        </p:nvSpPr>
        <p:spPr/>
        <p:txBody>
          <a:bodyPr/>
          <a:lstStyle/>
          <a:p>
            <a:fld id="{B495251F-A67B-4DBE-85E7-1E163B0469EB}" type="slidenum">
              <a:rPr lang="en-GB" smtClean="0"/>
              <a:t>15</a:t>
            </a:fld>
            <a:endParaRPr lang="en-GB"/>
          </a:p>
        </p:txBody>
      </p:sp>
    </p:spTree>
    <p:extLst>
      <p:ext uri="{BB962C8B-B14F-4D97-AF65-F5344CB8AC3E}">
        <p14:creationId xmlns:p14="http://schemas.microsoft.com/office/powerpoint/2010/main" val="2411345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Malawi is a multilingual country – this means they speak more than one language. In fact there are 13 major languages spoken in Malawi. They are called Bantu languages.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English is the official language of business, law and education in Malawi: this is a legacy of colonial rule (Malawi was a British protectorate from 1891 to 1964).  However, outside the towns and cities, most Malawians do not speak English.  In the 1998 census, only 0.1% of Malawians spoke English as their first language and yet this is the language that almost all school is in.  Some in Malawi now question why English continues to be imposed as the official language.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most common primary language in the centre and south of Malawi (70% of the population) is Chichewa.</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most common primary language in the north of Malawi is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Chitumbuka</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“Chi” means ‘language’ (or, to be precise, ‘in the manner of’).  So Chichewa means The language of the Chewa tribe and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Chitumbuka</a:t>
            </a:r>
            <a:r>
              <a:rPr lang="en-GB" sz="1800" dirty="0">
                <a:effectLst/>
                <a:latin typeface="Calibri" panose="020F0502020204030204" pitchFamily="34" charset="0"/>
                <a:ea typeface="Calibri" panose="020F0502020204030204" pitchFamily="34" charset="0"/>
                <a:cs typeface="Times New Roman" panose="02020603050405020304" pitchFamily="18" charset="0"/>
              </a:rPr>
              <a:t> means the language of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Tumbuka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Other common languages include:</a:t>
            </a:r>
          </a:p>
          <a:p>
            <a:pPr marL="342900" lvl="0" indent="-342900">
              <a:lnSpc>
                <a:spcPct val="107000"/>
              </a:lnSpc>
              <a:buFont typeface="Lato" panose="020F0502020204030203" pitchFamily="34" charset="0"/>
              <a:buChar char="-"/>
            </a:pP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Chiyao</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(especially in the east)</a:t>
            </a:r>
          </a:p>
          <a:p>
            <a:pPr marL="342900" lvl="0" indent="-342900">
              <a:lnSpc>
                <a:spcPct val="107000"/>
              </a:lnSpc>
              <a:buFont typeface="Lato" panose="020F0502020204030203" pitchFamily="34" charset="0"/>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Tonga (especially in the north-east)</a:t>
            </a:r>
          </a:p>
          <a:p>
            <a:pPr marL="342900" lvl="0" indent="-342900">
              <a:lnSpc>
                <a:spcPct val="107000"/>
              </a:lnSpc>
              <a:spcAft>
                <a:spcPts val="800"/>
              </a:spcAft>
              <a:buFont typeface="Lato" panose="020F0502020204030203" pitchFamily="34" charset="0"/>
              <a:buChar char="-"/>
            </a:pP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Sena</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(especially in the very southern tip)</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‘Translators without Borders’ have an interactive map showing the relative percentages of different languages spoken in each Malawian district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www.translatorswithoutborders.org/languages-of-malawi-interactive-en/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B495251F-A67B-4DBE-85E7-1E163B0469EB}" type="slidenum">
              <a:rPr lang="en-GB" smtClean="0"/>
              <a:t>16</a:t>
            </a:fld>
            <a:endParaRPr lang="en-GB"/>
          </a:p>
        </p:txBody>
      </p:sp>
    </p:spTree>
    <p:extLst>
      <p:ext uri="{BB962C8B-B14F-4D97-AF65-F5344CB8AC3E}">
        <p14:creationId xmlns:p14="http://schemas.microsoft.com/office/powerpoint/2010/main" val="3719453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You can click on the speaker icon to hear the correct pronunciation. </a:t>
            </a:r>
          </a:p>
          <a:p>
            <a:pPr eaLnBrk="1" hangingPunct="1">
              <a:spcBef>
                <a:spcPct val="0"/>
              </a:spcBef>
            </a:pPr>
            <a:endParaRPr lang="en-GB" altLang="en-US" dirty="0"/>
          </a:p>
          <a:p>
            <a:pPr eaLnBrk="1" hangingPunct="1">
              <a:spcBef>
                <a:spcPct val="0"/>
              </a:spcBef>
            </a:pPr>
            <a:r>
              <a:rPr lang="en-GB" altLang="en-US" dirty="0"/>
              <a:t>When shaking hands in Malawi, you can show respect to the person you are greeting by touching the inside of your right elbow with your left hand. </a:t>
            </a:r>
            <a:r>
              <a:rPr lang="en-GB" b="0" i="0" dirty="0">
                <a:solidFill>
                  <a:srgbClr val="202124"/>
                </a:solidFill>
                <a:effectLst/>
                <a:latin typeface="arial" panose="020B0604020202020204" pitchFamily="34" charset="0"/>
              </a:rPr>
              <a:t>This can also be accompanied by a slight dip at the knees, accompanied by bowing down the head. </a:t>
            </a:r>
            <a:r>
              <a:rPr lang="en-GB" altLang="en-US" dirty="0"/>
              <a:t>Learners could practice this, shaking hands and saying ‘Moni’</a:t>
            </a:r>
          </a:p>
          <a:p>
            <a:pPr eaLnBrk="1" hangingPunct="1">
              <a:spcBef>
                <a:spcPct val="0"/>
              </a:spcBef>
            </a:pPr>
            <a:endParaRPr lang="en-GB" altLang="en-US" dirty="0"/>
          </a:p>
          <a:p>
            <a:pPr eaLnBrk="1" hangingPunct="1">
              <a:spcBef>
                <a:spcPct val="0"/>
              </a:spcBef>
            </a:pPr>
            <a:r>
              <a:rPr lang="en-GB" altLang="en-US" dirty="0"/>
              <a:t>This </a:t>
            </a:r>
            <a:r>
              <a:rPr lang="en-GB" altLang="en-US"/>
              <a:t>video is </a:t>
            </a:r>
            <a:r>
              <a:rPr lang="en-GB" altLang="en-US" dirty="0"/>
              <a:t>correct without the snap </a:t>
            </a:r>
            <a:r>
              <a:rPr lang="en-GB" altLang="en-US"/>
              <a:t>at the end:  https://youtu.be/W3p2uR8cMdk </a:t>
            </a:r>
            <a:endParaRPr lang="en-GB"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7E4354E-B364-4362-B6A2-7B0E7DAF69CE}" type="slidenum">
              <a:rPr lang="en-GB" altLang="en-US" smtClean="0">
                <a:latin typeface="Calibri" pitchFamily="34" charset="0"/>
              </a:rPr>
              <a:pPr/>
              <a:t>17</a:t>
            </a:fld>
            <a:endParaRPr lang="en-GB" altLang="en-US">
              <a:latin typeface="Calibri" pitchFamily="34" charset="0"/>
            </a:endParaRPr>
          </a:p>
        </p:txBody>
      </p:sp>
    </p:spTree>
    <p:extLst>
      <p:ext uri="{BB962C8B-B14F-4D97-AF65-F5344CB8AC3E}">
        <p14:creationId xmlns:p14="http://schemas.microsoft.com/office/powerpoint/2010/main" val="171728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The word </a:t>
            </a:r>
            <a:r>
              <a:rPr lang="en-GB" altLang="en-US" dirty="0" err="1"/>
              <a:t>Ndine</a:t>
            </a:r>
            <a:r>
              <a:rPr lang="en-GB" altLang="en-US" dirty="0"/>
              <a:t> means ‘I am’ for example you can introduce yourself by saying ‘</a:t>
            </a:r>
            <a:r>
              <a:rPr lang="en-GB" altLang="en-US" dirty="0" err="1"/>
              <a:t>Ndine</a:t>
            </a:r>
            <a:r>
              <a:rPr lang="en-GB" altLang="en-US" dirty="0"/>
              <a:t> [your name]’</a:t>
            </a:r>
          </a:p>
          <a:p>
            <a:pPr eaLnBrk="1" hangingPunct="1">
              <a:spcBef>
                <a:spcPct val="0"/>
              </a:spcBef>
            </a:pPr>
            <a:r>
              <a:rPr lang="en-GB" altLang="en-US" dirty="0"/>
              <a:t>.</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dirty="0"/>
              <a:t>You can click on the speaker icon to hear the correct pronunciation. </a:t>
            </a:r>
          </a:p>
          <a:p>
            <a:pPr eaLnBrk="1" hangingPunct="1">
              <a:spcBef>
                <a:spcPct val="0"/>
              </a:spcBef>
            </a:pPr>
            <a:endParaRPr lang="en-GB"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7E4354E-B364-4362-B6A2-7B0E7DAF69CE}" type="slidenum">
              <a:rPr lang="en-GB" altLang="en-US" smtClean="0">
                <a:latin typeface="Calibri" pitchFamily="34" charset="0"/>
              </a:rPr>
              <a:pPr/>
              <a:t>18</a:t>
            </a:fld>
            <a:endParaRPr lang="en-GB" altLang="en-US">
              <a:latin typeface="Calibri" pitchFamily="34" charset="0"/>
            </a:endParaRPr>
          </a:p>
        </p:txBody>
      </p:sp>
    </p:spTree>
    <p:extLst>
      <p:ext uri="{BB962C8B-B14F-4D97-AF65-F5344CB8AC3E}">
        <p14:creationId xmlns:p14="http://schemas.microsoft.com/office/powerpoint/2010/main" val="3275833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dirty="0"/>
              <a:t>You can click on the speaker icon to hear the correct pronunciation. </a:t>
            </a:r>
          </a:p>
          <a:p>
            <a:pPr eaLnBrk="1" hangingPunct="1">
              <a:spcBef>
                <a:spcPct val="0"/>
              </a:spcBef>
            </a:pPr>
            <a:endParaRPr lang="en-GB"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7E4354E-B364-4362-B6A2-7B0E7DAF69CE}" type="slidenum">
              <a:rPr lang="en-GB" altLang="en-US" smtClean="0">
                <a:latin typeface="Calibri" pitchFamily="34" charset="0"/>
              </a:rPr>
              <a:pPr/>
              <a:t>19</a:t>
            </a:fld>
            <a:endParaRPr lang="en-GB" altLang="en-US">
              <a:latin typeface="Calibri" pitchFamily="34" charset="0"/>
            </a:endParaRPr>
          </a:p>
        </p:txBody>
      </p:sp>
    </p:spTree>
    <p:extLst>
      <p:ext uri="{BB962C8B-B14F-4D97-AF65-F5344CB8AC3E}">
        <p14:creationId xmlns:p14="http://schemas.microsoft.com/office/powerpoint/2010/main" val="4169419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panose="020F0502020204030204" pitchFamily="34" charset="0"/>
                <a:ea typeface="Calibri" panose="020F0502020204030204" pitchFamily="34" charset="0"/>
                <a:cs typeface="Calibri" panose="020F0502020204030204" pitchFamily="34" charset="0"/>
              </a:rPr>
              <a:t>Explain to learners that before learning more about Malawi’s language and culture, it’s first important to explore a bit more about ‘culture’, what it means, why it’s important and how to avoid reinforcing stereotypes when talking about culture.</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495251F-A67B-4DBE-85E7-1E163B0469EB}" type="slidenum">
              <a:rPr lang="en-GB" smtClean="0"/>
              <a:t>2</a:t>
            </a:fld>
            <a:endParaRPr lang="en-GB"/>
          </a:p>
        </p:txBody>
      </p:sp>
    </p:spTree>
    <p:extLst>
      <p:ext uri="{BB962C8B-B14F-4D97-AF65-F5344CB8AC3E}">
        <p14:creationId xmlns:p14="http://schemas.microsoft.com/office/powerpoint/2010/main" val="1623758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effectLst/>
                <a:latin typeface="Calibri" panose="020F0502020204030204" pitchFamily="34" charset="0"/>
                <a:ea typeface="Calibri" panose="020F0502020204030204" pitchFamily="34" charset="0"/>
                <a:cs typeface="Calibri" panose="020F0502020204030204" pitchFamily="34" charset="0"/>
              </a:rPr>
              <a:t>If learners struggle to give a definition of the word, try starting by asking for examples of culture and work backwards from that.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b="1" dirty="0"/>
              <a:t>Only once you have answers from the class and have had a discussion, click to reveal the different definitions.</a:t>
            </a:r>
          </a:p>
          <a:p>
            <a:endParaRPr lang="en-GB" dirty="0"/>
          </a:p>
          <a:p>
            <a:r>
              <a:rPr lang="en-GB" u="sng" dirty="0"/>
              <a:t>Key points to draw out from discussions: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 truth is it’s a very hard word to define as it’s a broad concept that includes lots of aspects.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What ‘culture’ is, and what it includes, is constantly changing and is seen by different people in quite different ways.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Descriptions of a country’s ‘culture’ are really ‘cultural generalisations’: not everyone conforms to all aspects but it describes certain common aspects of shared belief, behaviour and customs.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3B444F"/>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3B444F"/>
                </a:solidFill>
                <a:effectLst/>
                <a:latin typeface="Calibri" panose="020F0502020204030204" pitchFamily="34" charset="0"/>
                <a:ea typeface="Calibri" panose="020F0502020204030204" pitchFamily="34" charset="0"/>
              </a:rPr>
              <a:t>An example of a cultural generalisation would be “People from country X tend to have a direct style of communication.” This statement is not true of everyone in country X. Some may disagree with the statement and some may agree (it is subjective – not something that can easily be proved).</a:t>
            </a:r>
            <a:endParaRPr lang="en-GB" dirty="0"/>
          </a:p>
        </p:txBody>
      </p:sp>
      <p:sp>
        <p:nvSpPr>
          <p:cNvPr id="4" name="Slide Number Placeholder 3"/>
          <p:cNvSpPr>
            <a:spLocks noGrp="1"/>
          </p:cNvSpPr>
          <p:nvPr>
            <p:ph type="sldNum" sz="quarter" idx="5"/>
          </p:nvPr>
        </p:nvSpPr>
        <p:spPr/>
        <p:txBody>
          <a:bodyPr/>
          <a:lstStyle/>
          <a:p>
            <a:fld id="{B495251F-A67B-4DBE-85E7-1E163B0469EB}" type="slidenum">
              <a:rPr lang="en-GB" smtClean="0"/>
              <a:t>3</a:t>
            </a:fld>
            <a:endParaRPr lang="en-GB"/>
          </a:p>
        </p:txBody>
      </p:sp>
    </p:spTree>
    <p:extLst>
      <p:ext uri="{BB962C8B-B14F-4D97-AF65-F5344CB8AC3E}">
        <p14:creationId xmlns:p14="http://schemas.microsoft.com/office/powerpoint/2010/main" val="275349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Encourage learners to share as many different points as possible.  When you have a good list, ask individuals if </a:t>
            </a:r>
            <a:r>
              <a:rPr lang="en-GB" sz="1800" u="sng" dirty="0">
                <a:effectLst/>
                <a:latin typeface="Calibri" panose="020F0502020204030204" pitchFamily="34" charset="0"/>
                <a:ea typeface="Calibri" panose="020F0502020204030204" pitchFamily="34" charset="0"/>
                <a:cs typeface="Calibri" panose="020F0502020204030204" pitchFamily="34" charset="0"/>
              </a:rPr>
              <a:t>everyone</a:t>
            </a:r>
            <a:r>
              <a:rPr lang="en-GB" sz="1800" dirty="0">
                <a:effectLst/>
                <a:latin typeface="Calibri" panose="020F0502020204030204" pitchFamily="34" charset="0"/>
                <a:ea typeface="Calibri" panose="020F0502020204030204" pitchFamily="34" charset="0"/>
                <a:cs typeface="Calibri" panose="020F0502020204030204" pitchFamily="34" charset="0"/>
              </a:rPr>
              <a:t> in the class is </a:t>
            </a:r>
            <a:r>
              <a:rPr lang="en-GB" sz="1800" u="sng" dirty="0">
                <a:effectLst/>
                <a:latin typeface="Calibri" panose="020F0502020204030204" pitchFamily="34" charset="0"/>
                <a:ea typeface="Calibri" panose="020F0502020204030204" pitchFamily="34" charset="0"/>
                <a:cs typeface="Calibri" panose="020F0502020204030204" pitchFamily="34" charset="0"/>
              </a:rPr>
              <a:t>all</a:t>
            </a:r>
            <a:r>
              <a:rPr lang="en-GB" sz="1800" dirty="0">
                <a:effectLst/>
                <a:latin typeface="Calibri" panose="020F0502020204030204" pitchFamily="34" charset="0"/>
                <a:ea typeface="Calibri" panose="020F0502020204030204" pitchFamily="34" charset="0"/>
                <a:cs typeface="Calibri" panose="020F0502020204030204" pitchFamily="34" charset="0"/>
              </a:rPr>
              <a:t> of these things?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Emphasise that culture is not uniform: not everyone in a country shares precisely the same culture (not even everyone in the same family shares all the same culture).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Encourage learners to reflect on what is </a:t>
            </a:r>
            <a:r>
              <a:rPr lang="en-GB" sz="1800" i="1" dirty="0">
                <a:effectLst/>
                <a:latin typeface="Calibri" panose="020F0502020204030204" pitchFamily="34" charset="0"/>
                <a:ea typeface="Calibri" panose="020F0502020204030204" pitchFamily="34" charset="0"/>
                <a:cs typeface="Calibri" panose="020F0502020204030204" pitchFamily="34" charset="0"/>
              </a:rPr>
              <a:t>their</a:t>
            </a:r>
            <a:r>
              <a:rPr lang="en-GB" sz="1800" dirty="0">
                <a:effectLst/>
                <a:latin typeface="Calibri" panose="020F0502020204030204" pitchFamily="34" charset="0"/>
                <a:ea typeface="Calibri" panose="020F0502020204030204" pitchFamily="34" charset="0"/>
                <a:cs typeface="Calibri" panose="020F0502020204030204" pitchFamily="34" charset="0"/>
              </a:rPr>
              <a:t> culture: is it a ‘Scottish culture’, a ‘young person culture’, a culture defined by their music, style or identity, or all of these.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There are overlapping and competing cultures; there are dominant cultures and sub-cultures.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Help learners see how complicated ‘culture’ is when you stop and drill down into it: it’s all too easy to say sweeping things about other people’s culture but there’s a risk in doing this you’re really just defining them as ‘different’ to yourselves.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B495251F-A67B-4DBE-85E7-1E163B0469EB}" type="slidenum">
              <a:rPr lang="en-GB" smtClean="0"/>
              <a:t>4</a:t>
            </a:fld>
            <a:endParaRPr lang="en-GB"/>
          </a:p>
        </p:txBody>
      </p:sp>
    </p:spTree>
    <p:extLst>
      <p:ext uri="{BB962C8B-B14F-4D97-AF65-F5344CB8AC3E}">
        <p14:creationId xmlns:p14="http://schemas.microsoft.com/office/powerpoint/2010/main" val="178719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Only once you have answers from the class and have had a discussion, click to reveal the different definitions.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B495251F-A67B-4DBE-85E7-1E163B0469EB}" type="slidenum">
              <a:rPr lang="en-GB" smtClean="0"/>
              <a:t>5</a:t>
            </a:fld>
            <a:endParaRPr lang="en-GB"/>
          </a:p>
        </p:txBody>
      </p:sp>
    </p:spTree>
    <p:extLst>
      <p:ext uri="{BB962C8B-B14F-4D97-AF65-F5344CB8AC3E}">
        <p14:creationId xmlns:p14="http://schemas.microsoft.com/office/powerpoint/2010/main" val="1123821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3B444F"/>
                </a:solidFill>
                <a:effectLst/>
                <a:latin typeface="Calibri" panose="020F0502020204030204" pitchFamily="34" charset="0"/>
                <a:ea typeface="Calibri" panose="020F0502020204030204" pitchFamily="34" charset="0"/>
                <a:cs typeface="Calibri" panose="020F0502020204030204" pitchFamily="34" charset="0"/>
              </a:rPr>
              <a:t>Aspects of other people’s culture may seem strange, or even funny at times, but it can be insensitive and harmful to joke about someone’s culture or to stereotype people – not least because you’re often just showing your own ignorance (a kilt is not a skirt!).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3B444F"/>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3B444F"/>
                </a:solidFill>
                <a:effectLst/>
                <a:latin typeface="Calibri" panose="020F0502020204030204" pitchFamily="34" charset="0"/>
                <a:ea typeface="Calibri" panose="020F0502020204030204" pitchFamily="34" charset="0"/>
                <a:cs typeface="Calibri" panose="020F0502020204030204" pitchFamily="34" charset="0"/>
              </a:rPr>
              <a:t>Keeping asking yourself ‘how would I feel if people were talking about me and my family in this way’.  This encourages empathy - the ability to understand and share the feelings of others.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B495251F-A67B-4DBE-85E7-1E163B0469EB}" type="slidenum">
              <a:rPr lang="en-GB" smtClean="0"/>
              <a:t>6</a:t>
            </a:fld>
            <a:endParaRPr lang="en-GB"/>
          </a:p>
        </p:txBody>
      </p:sp>
    </p:spTree>
    <p:extLst>
      <p:ext uri="{BB962C8B-B14F-4D97-AF65-F5344CB8AC3E}">
        <p14:creationId xmlns:p14="http://schemas.microsoft.com/office/powerpoint/2010/main" val="4080732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Only once you have answers from the class and have had a discussion, click the slide.</a:t>
            </a:r>
          </a:p>
          <a:p>
            <a:endParaRPr lang="en-GB" sz="1800" dirty="0">
              <a:solidFill>
                <a:srgbClr val="3B444F"/>
              </a:solidFill>
              <a:effectLst/>
              <a:latin typeface="Calibri" panose="020F0502020204030204" pitchFamily="34" charset="0"/>
              <a:ea typeface="Times New Roman" panose="02020603050405020304" pitchFamily="18" charset="0"/>
            </a:endParaRPr>
          </a:p>
          <a:p>
            <a:r>
              <a:rPr lang="en-GB" sz="1800" dirty="0">
                <a:solidFill>
                  <a:srgbClr val="3B444F"/>
                </a:solidFill>
                <a:effectLst/>
                <a:latin typeface="Calibri" panose="020F0502020204030204" pitchFamily="34" charset="0"/>
                <a:ea typeface="Times New Roman" panose="02020603050405020304" pitchFamily="18" charset="0"/>
              </a:rPr>
              <a:t>Generalisations become stereotypes when all members of a group are categorized as having the same characteristics. </a:t>
            </a:r>
          </a:p>
          <a:p>
            <a:endParaRPr lang="en-GB" sz="1800" dirty="0">
              <a:effectLst/>
              <a:latin typeface="Times New Roman" panose="02020603050405020304" pitchFamily="18" charset="0"/>
              <a:ea typeface="Times New Roman" panose="02020603050405020304" pitchFamily="18" charset="0"/>
            </a:endParaRPr>
          </a:p>
          <a:p>
            <a:r>
              <a:rPr lang="en-GB" sz="1800" dirty="0">
                <a:solidFill>
                  <a:srgbClr val="3B444F"/>
                </a:solidFill>
                <a:effectLst/>
                <a:latin typeface="Calibri" panose="020F0502020204030204" pitchFamily="34" charset="0"/>
                <a:ea typeface="Times New Roman" panose="02020603050405020304" pitchFamily="18" charset="0"/>
              </a:rPr>
              <a:t>Both stereotypes and generalisations can be linked to any type of cultural membership, such as nationality, religion, gender, race, or age.  They can also both be good, bad, or neutral.</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3B444F"/>
                </a:solidFill>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3B444F"/>
                </a:solidFill>
                <a:effectLst/>
                <a:latin typeface="Calibri" panose="020F0502020204030204" pitchFamily="34" charset="0"/>
                <a:ea typeface="Times New Roman" panose="02020603050405020304" pitchFamily="18" charset="0"/>
              </a:rPr>
              <a:t>Stereotypes are typically inflexible and resistant to new information: it is assumed that </a:t>
            </a:r>
            <a:r>
              <a:rPr lang="en-GB" sz="1800" i="1" dirty="0">
                <a:solidFill>
                  <a:srgbClr val="3B444F"/>
                </a:solidFill>
                <a:effectLst/>
                <a:latin typeface="Calibri" panose="020F0502020204030204" pitchFamily="34" charset="0"/>
                <a:ea typeface="Times New Roman" panose="02020603050405020304" pitchFamily="18" charset="0"/>
              </a:rPr>
              <a:t>all</a:t>
            </a:r>
            <a:r>
              <a:rPr lang="en-GB" sz="1800" dirty="0">
                <a:solidFill>
                  <a:srgbClr val="3B444F"/>
                </a:solidFill>
                <a:effectLst/>
                <a:latin typeface="Calibri" panose="020F0502020204030204" pitchFamily="34" charset="0"/>
                <a:ea typeface="Times New Roman" panose="02020603050405020304" pitchFamily="18" charset="0"/>
              </a:rPr>
              <a:t> members of a particular group follow these traits.</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3B444F"/>
                </a:solidFill>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3B444F"/>
                </a:solidFill>
                <a:effectLst/>
                <a:latin typeface="Calibri" panose="020F0502020204030204" pitchFamily="34" charset="0"/>
                <a:ea typeface="Times New Roman" panose="02020603050405020304" pitchFamily="18" charset="0"/>
              </a:rPr>
              <a:t>Stereotypes can, and often do, lead to prejudice and intentional or unintentional discrimination.</a:t>
            </a:r>
            <a:r>
              <a:rPr lang="en-GB" sz="1800" dirty="0">
                <a:effectLst/>
                <a:latin typeface="Times New Roman" panose="02020603050405020304" pitchFamily="18" charset="0"/>
                <a:ea typeface="Times New Roman" panose="02020603050405020304" pitchFamily="18" charset="0"/>
              </a:rPr>
              <a:t> </a:t>
            </a:r>
          </a:p>
          <a:p>
            <a:r>
              <a:rPr lang="en-GB" sz="1800" dirty="0">
                <a:solidFill>
                  <a:srgbClr val="3B444F"/>
                </a:solidFill>
                <a:effectLst/>
                <a:latin typeface="Calibri" panose="020F0502020204030204" pitchFamily="34" charset="0"/>
                <a:ea typeface="Times New Roman" panose="02020603050405020304" pitchFamily="18" charset="0"/>
              </a:rPr>
              <a:t>But the difference between a ‘stereotype’ and a ‘cultural generalisation’ can be hard to see.</a:t>
            </a: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B495251F-A67B-4DBE-85E7-1E163B0469EB}" type="slidenum">
              <a:rPr lang="en-GB" smtClean="0"/>
              <a:t>7</a:t>
            </a:fld>
            <a:endParaRPr lang="en-GB"/>
          </a:p>
        </p:txBody>
      </p:sp>
    </p:spTree>
    <p:extLst>
      <p:ext uri="{BB962C8B-B14F-4D97-AF65-F5344CB8AC3E}">
        <p14:creationId xmlns:p14="http://schemas.microsoft.com/office/powerpoint/2010/main" val="3800091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B495251F-A67B-4DBE-85E7-1E163B0469EB}" type="slidenum">
              <a:rPr lang="en-GB" smtClean="0"/>
              <a:t>8</a:t>
            </a:fld>
            <a:endParaRPr lang="en-GB"/>
          </a:p>
        </p:txBody>
      </p:sp>
    </p:spTree>
    <p:extLst>
      <p:ext uri="{BB962C8B-B14F-4D97-AF65-F5344CB8AC3E}">
        <p14:creationId xmlns:p14="http://schemas.microsoft.com/office/powerpoint/2010/main" val="87279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name Malawi means ‘flames of fire’. The country is known as the ‘Warm Heart of Africa’, due to its rich and friendly culture, its land-locked position in south-eastern Africa. </a:t>
            </a:r>
          </a:p>
        </p:txBody>
      </p:sp>
      <p:sp>
        <p:nvSpPr>
          <p:cNvPr id="4" name="Slide Number Placeholder 3"/>
          <p:cNvSpPr>
            <a:spLocks noGrp="1"/>
          </p:cNvSpPr>
          <p:nvPr>
            <p:ph type="sldNum" sz="quarter" idx="5"/>
          </p:nvPr>
        </p:nvSpPr>
        <p:spPr/>
        <p:txBody>
          <a:bodyPr/>
          <a:lstStyle/>
          <a:p>
            <a:fld id="{B495251F-A67B-4DBE-85E7-1E163B0469EB}" type="slidenum">
              <a:rPr lang="en-GB" smtClean="0"/>
              <a:t>9</a:t>
            </a:fld>
            <a:endParaRPr lang="en-GB"/>
          </a:p>
        </p:txBody>
      </p:sp>
    </p:spTree>
    <p:extLst>
      <p:ext uri="{BB962C8B-B14F-4D97-AF65-F5344CB8AC3E}">
        <p14:creationId xmlns:p14="http://schemas.microsoft.com/office/powerpoint/2010/main" val="2001318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7309F-1502-4241-86CF-58796F840E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164BE3-5D2C-493C-884E-34FAE0441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3759DD-228F-4535-96F5-E02A92440B1C}"/>
              </a:ext>
            </a:extLst>
          </p:cNvPr>
          <p:cNvSpPr>
            <a:spLocks noGrp="1"/>
          </p:cNvSpPr>
          <p:nvPr>
            <p:ph type="dt" sz="half" idx="10"/>
          </p:nvPr>
        </p:nvSpPr>
        <p:spPr/>
        <p:txBody>
          <a:bodyPr/>
          <a:lstStyle/>
          <a:p>
            <a:fld id="{05BDC1A7-76DA-48E7-88A4-B5CA8D0EA236}" type="datetimeFigureOut">
              <a:rPr lang="en-GB" smtClean="0"/>
              <a:t>02/11/2022</a:t>
            </a:fld>
            <a:endParaRPr lang="en-GB"/>
          </a:p>
        </p:txBody>
      </p:sp>
      <p:sp>
        <p:nvSpPr>
          <p:cNvPr id="5" name="Footer Placeholder 4">
            <a:extLst>
              <a:ext uri="{FF2B5EF4-FFF2-40B4-BE49-F238E27FC236}">
                <a16:creationId xmlns:a16="http://schemas.microsoft.com/office/drawing/2014/main" id="{2E6A9F9F-C86E-4483-806D-C8603F387C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030159-39BC-4E9F-993B-8424F20C29BB}"/>
              </a:ext>
            </a:extLst>
          </p:cNvPr>
          <p:cNvSpPr>
            <a:spLocks noGrp="1"/>
          </p:cNvSpPr>
          <p:nvPr>
            <p:ph type="sldNum" sz="quarter" idx="12"/>
          </p:nvPr>
        </p:nvSpPr>
        <p:spPr/>
        <p:txBody>
          <a:bodyPr/>
          <a:lstStyle/>
          <a:p>
            <a:fld id="{2D0F0319-B5AE-4C70-B988-6DCE74DF4870}" type="slidenum">
              <a:rPr lang="en-GB" smtClean="0"/>
              <a:t>‹#›</a:t>
            </a:fld>
            <a:endParaRPr lang="en-GB"/>
          </a:p>
        </p:txBody>
      </p:sp>
    </p:spTree>
    <p:extLst>
      <p:ext uri="{BB962C8B-B14F-4D97-AF65-F5344CB8AC3E}">
        <p14:creationId xmlns:p14="http://schemas.microsoft.com/office/powerpoint/2010/main" val="3506627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7DE2-FEB4-4ED3-A00F-A00A603C12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F663DA-DC1C-4C1B-823E-0350BD7DEF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6A5D93-1F97-42DA-9078-5259DA288FA4}"/>
              </a:ext>
            </a:extLst>
          </p:cNvPr>
          <p:cNvSpPr>
            <a:spLocks noGrp="1"/>
          </p:cNvSpPr>
          <p:nvPr>
            <p:ph type="dt" sz="half" idx="10"/>
          </p:nvPr>
        </p:nvSpPr>
        <p:spPr/>
        <p:txBody>
          <a:bodyPr/>
          <a:lstStyle/>
          <a:p>
            <a:fld id="{05BDC1A7-76DA-48E7-88A4-B5CA8D0EA236}" type="datetimeFigureOut">
              <a:rPr lang="en-GB" smtClean="0"/>
              <a:t>02/11/2022</a:t>
            </a:fld>
            <a:endParaRPr lang="en-GB"/>
          </a:p>
        </p:txBody>
      </p:sp>
      <p:sp>
        <p:nvSpPr>
          <p:cNvPr id="5" name="Footer Placeholder 4">
            <a:extLst>
              <a:ext uri="{FF2B5EF4-FFF2-40B4-BE49-F238E27FC236}">
                <a16:creationId xmlns:a16="http://schemas.microsoft.com/office/drawing/2014/main" id="{414B4E74-1A6B-47D6-B21A-B73FE2EBC8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875295-7585-48DB-9D2B-E84D668BAEC0}"/>
              </a:ext>
            </a:extLst>
          </p:cNvPr>
          <p:cNvSpPr>
            <a:spLocks noGrp="1"/>
          </p:cNvSpPr>
          <p:nvPr>
            <p:ph type="sldNum" sz="quarter" idx="12"/>
          </p:nvPr>
        </p:nvSpPr>
        <p:spPr/>
        <p:txBody>
          <a:bodyPr/>
          <a:lstStyle/>
          <a:p>
            <a:fld id="{2D0F0319-B5AE-4C70-B988-6DCE74DF4870}" type="slidenum">
              <a:rPr lang="en-GB" smtClean="0"/>
              <a:t>‹#›</a:t>
            </a:fld>
            <a:endParaRPr lang="en-GB"/>
          </a:p>
        </p:txBody>
      </p:sp>
    </p:spTree>
    <p:extLst>
      <p:ext uri="{BB962C8B-B14F-4D97-AF65-F5344CB8AC3E}">
        <p14:creationId xmlns:p14="http://schemas.microsoft.com/office/powerpoint/2010/main" val="4273959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839E32-F696-420F-88E2-022218E304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438987-6B34-44A1-8CA8-59AAFAE1B7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C80BF8-111D-4226-A48A-489B4E1D4C93}"/>
              </a:ext>
            </a:extLst>
          </p:cNvPr>
          <p:cNvSpPr>
            <a:spLocks noGrp="1"/>
          </p:cNvSpPr>
          <p:nvPr>
            <p:ph type="dt" sz="half" idx="10"/>
          </p:nvPr>
        </p:nvSpPr>
        <p:spPr/>
        <p:txBody>
          <a:bodyPr/>
          <a:lstStyle/>
          <a:p>
            <a:fld id="{05BDC1A7-76DA-48E7-88A4-B5CA8D0EA236}" type="datetimeFigureOut">
              <a:rPr lang="en-GB" smtClean="0"/>
              <a:t>02/11/2022</a:t>
            </a:fld>
            <a:endParaRPr lang="en-GB"/>
          </a:p>
        </p:txBody>
      </p:sp>
      <p:sp>
        <p:nvSpPr>
          <p:cNvPr id="5" name="Footer Placeholder 4">
            <a:extLst>
              <a:ext uri="{FF2B5EF4-FFF2-40B4-BE49-F238E27FC236}">
                <a16:creationId xmlns:a16="http://schemas.microsoft.com/office/drawing/2014/main" id="{B99F296F-7FB0-4CE0-859E-76A81FEC9B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411173-D93C-444C-AC18-8FA1F7858D31}"/>
              </a:ext>
            </a:extLst>
          </p:cNvPr>
          <p:cNvSpPr>
            <a:spLocks noGrp="1"/>
          </p:cNvSpPr>
          <p:nvPr>
            <p:ph type="sldNum" sz="quarter" idx="12"/>
          </p:nvPr>
        </p:nvSpPr>
        <p:spPr/>
        <p:txBody>
          <a:bodyPr/>
          <a:lstStyle/>
          <a:p>
            <a:fld id="{2D0F0319-B5AE-4C70-B988-6DCE74DF4870}" type="slidenum">
              <a:rPr lang="en-GB" smtClean="0"/>
              <a:t>‹#›</a:t>
            </a:fld>
            <a:endParaRPr lang="en-GB"/>
          </a:p>
        </p:txBody>
      </p:sp>
    </p:spTree>
    <p:extLst>
      <p:ext uri="{BB962C8B-B14F-4D97-AF65-F5344CB8AC3E}">
        <p14:creationId xmlns:p14="http://schemas.microsoft.com/office/powerpoint/2010/main" val="2376151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750820" y="630938"/>
            <a:ext cx="6973824"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9" cy="4394988"/>
          </a:xfrm>
        </p:spPr>
        <p:txBody>
          <a:bodyPr anchor="ctr">
            <a:noAutofit/>
          </a:bodyPr>
          <a:lstStyle>
            <a:lvl1pPr algn="ctr">
              <a:defRPr sz="7500" spc="600" baseline="0"/>
            </a:lvl1pPr>
          </a:lstStyle>
          <a:p>
            <a:r>
              <a:rPr lang="en-GB"/>
              <a:t>Click to edit Master title style</a:t>
            </a:r>
            <a:endParaRPr lang="en-US"/>
          </a:p>
        </p:txBody>
      </p:sp>
      <p:sp>
        <p:nvSpPr>
          <p:cNvPr id="3" name="Subtitle 2"/>
          <p:cNvSpPr>
            <a:spLocks noGrp="1"/>
          </p:cNvSpPr>
          <p:nvPr>
            <p:ph type="subTitle" idx="1"/>
          </p:nvPr>
        </p:nvSpPr>
        <p:spPr>
          <a:xfrm>
            <a:off x="2215046" y="5979198"/>
            <a:ext cx="8045373"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p:cNvSpPr>
            <a:spLocks noGrp="1"/>
          </p:cNvSpPr>
          <p:nvPr>
            <p:ph type="dt" sz="half" idx="10"/>
          </p:nvPr>
        </p:nvSpPr>
        <p:spPr>
          <a:xfrm>
            <a:off x="1078523" y="6375679"/>
            <a:ext cx="2329723" cy="348462"/>
          </a:xfrm>
        </p:spPr>
        <p:txBody>
          <a:bodyPr/>
          <a:lstStyle>
            <a:lvl1pPr>
              <a:defRPr baseline="0">
                <a:solidFill>
                  <a:schemeClr val="accent1">
                    <a:lumMod val="50000"/>
                  </a:schemeClr>
                </a:solidFill>
              </a:defRPr>
            </a:lvl1pPr>
          </a:lstStyle>
          <a:p>
            <a:fld id="{C764DE79-268F-4C1A-8933-263129D2AF90}" type="datetimeFigureOut">
              <a:rPr lang="en-US" smtClean="0"/>
              <a:t>11/2/2022</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9" y="6375679"/>
            <a:ext cx="2329723" cy="345796"/>
          </a:xfrm>
        </p:spPr>
        <p:txBody>
          <a:bodyPr/>
          <a:lstStyle>
            <a:lvl1pPr>
              <a:defRPr baseline="0">
                <a:solidFill>
                  <a:schemeClr val="accent1">
                    <a:lumMod val="50000"/>
                  </a:schemeClr>
                </a:solidFill>
              </a:defRPr>
            </a:lvl1pPr>
          </a:lstStyle>
          <a:p>
            <a:fld id="{48F63A3B-78C7-47BE-AE5E-E10140E04643}" type="slidenum">
              <a:rPr lang="en-US" smtClean="0"/>
              <a:t>‹#›</a:t>
            </a:fld>
            <a:endParaRPr lang="en-US"/>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80877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1977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1" y="0"/>
            <a:ext cx="281463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3242930" y="1073890"/>
            <a:ext cx="8187071" cy="4064627"/>
          </a:xfrm>
        </p:spPr>
        <p:txBody>
          <a:bodyPr anchor="b">
            <a:normAutofit/>
          </a:bodyPr>
          <a:lstStyle>
            <a:lvl1pPr>
              <a:defRPr sz="6300" spc="600" baseline="0">
                <a:solidFill>
                  <a:schemeClr val="tx2"/>
                </a:solidFill>
              </a:defRPr>
            </a:lvl1pPr>
          </a:lstStyle>
          <a:p>
            <a:r>
              <a:rPr lang="en-GB"/>
              <a:t>Click to edit Master title style</a:t>
            </a:r>
            <a:endParaRPr lang="en-US"/>
          </a:p>
        </p:txBody>
      </p:sp>
      <p:sp>
        <p:nvSpPr>
          <p:cNvPr id="3" name="Text Placeholder 2"/>
          <p:cNvSpPr>
            <a:spLocks noGrp="1"/>
          </p:cNvSpPr>
          <p:nvPr>
            <p:ph type="body" idx="1"/>
          </p:nvPr>
        </p:nvSpPr>
        <p:spPr>
          <a:xfrm>
            <a:off x="3242931" y="5159783"/>
            <a:ext cx="7017488"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3236547" y="6375679"/>
            <a:ext cx="1493947" cy="348462"/>
          </a:xfrm>
        </p:spPr>
        <p:txBody>
          <a:bodyPr/>
          <a:lstStyle>
            <a:lvl1pPr>
              <a:defRPr baseline="0">
                <a:solidFill>
                  <a:schemeClr val="tx2"/>
                </a:solidFill>
              </a:defRPr>
            </a:lvl1pPr>
          </a:lstStyle>
          <a:p>
            <a:fld id="{C764DE79-268F-4C1A-8933-263129D2AF90}" type="datetimeFigureOut">
              <a:rPr lang="en-US" smtClean="0"/>
              <a:t>11/2/2022</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7" cy="345796"/>
          </a:xfrm>
        </p:spPr>
        <p:txBody>
          <a:bodyPr/>
          <a:lstStyle>
            <a:lvl1pPr>
              <a:defRPr baseline="0">
                <a:solidFill>
                  <a:schemeClr val="tx2"/>
                </a:solidFill>
              </a:defRPr>
            </a:lvl1pPr>
          </a:lstStyle>
          <a:p>
            <a:fld id="{48F63A3B-78C7-47BE-AE5E-E10140E04643}" type="slidenum">
              <a:rPr lang="en-US" smtClean="0"/>
              <a:t>‹#›</a:t>
            </a:fld>
            <a:endParaRPr lang="en-US"/>
          </a:p>
        </p:txBody>
      </p:sp>
      <p:sp>
        <p:nvSpPr>
          <p:cNvPr id="16" name="Freeform 11"/>
          <p:cNvSpPr/>
          <p:nvPr/>
        </p:nvSpPr>
        <p:spPr bwMode="auto">
          <a:xfrm>
            <a:off x="874382" y="0"/>
            <a:ext cx="164623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1" y="0"/>
            <a:ext cx="281463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89604849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257300" y="2286000"/>
            <a:ext cx="4791456"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647795" y="2286000"/>
            <a:ext cx="4791456"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74947356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7301" y="381002"/>
            <a:ext cx="10172700" cy="1493517"/>
          </a:xfrm>
        </p:spPr>
        <p:txBody>
          <a:bodyPr/>
          <a:lstStyle/>
          <a:p>
            <a:r>
              <a:rPr lang="en-GB"/>
              <a:t>Click to edit Master title style</a:t>
            </a:r>
            <a:endParaRPr lang="en-US"/>
          </a:p>
        </p:txBody>
      </p:sp>
      <p:sp>
        <p:nvSpPr>
          <p:cNvPr id="3" name="Text Placeholder 2"/>
          <p:cNvSpPr>
            <a:spLocks noGrp="1"/>
          </p:cNvSpPr>
          <p:nvPr>
            <p:ph type="body" idx="1"/>
          </p:nvPr>
        </p:nvSpPr>
        <p:spPr>
          <a:xfrm>
            <a:off x="1255776" y="2199635"/>
            <a:ext cx="481584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1255776" y="2909102"/>
            <a:ext cx="4815840" cy="2996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33864" y="2199635"/>
            <a:ext cx="481584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6633864" y="2909102"/>
            <a:ext cx="4815840" cy="2996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9968314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097622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97932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3"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5" y="457201"/>
            <a:ext cx="3092115" cy="1196671"/>
          </a:xfrm>
        </p:spPr>
        <p:txBody>
          <a:bodyPr anchor="b">
            <a:normAutofit/>
          </a:bodyPr>
          <a:lstStyle>
            <a:lvl1pPr>
              <a:lnSpc>
                <a:spcPct val="100000"/>
              </a:lnSpc>
              <a:defRPr sz="1800" b="1" i="0" cap="all" spc="225" baseline="0">
                <a:solidFill>
                  <a:schemeClr val="accent1"/>
                </a:solidFill>
                <a:latin typeface="+mn-lt"/>
              </a:defRPr>
            </a:lvl1pPr>
          </a:lstStyle>
          <a:p>
            <a:r>
              <a:rPr lang="en-GB"/>
              <a:t>Click to edit Master title style</a:t>
            </a:r>
            <a:endParaRPr lang="en-US"/>
          </a:p>
        </p:txBody>
      </p:sp>
      <p:sp>
        <p:nvSpPr>
          <p:cNvPr id="3" name="Content Placeholder 2"/>
          <p:cNvSpPr>
            <a:spLocks noGrp="1"/>
          </p:cNvSpPr>
          <p:nvPr>
            <p:ph idx="1"/>
          </p:nvPr>
        </p:nvSpPr>
        <p:spPr>
          <a:xfrm>
            <a:off x="765051" y="920377"/>
            <a:ext cx="6158419"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37885" y="1741336"/>
            <a:ext cx="3092115"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a:xfrm>
            <a:off x="765052" y="6375679"/>
            <a:ext cx="1233355" cy="348462"/>
          </a:xfrm>
        </p:spPr>
        <p:txBody>
          <a:bodyPr/>
          <a:lstStyle/>
          <a:p>
            <a:fld id="{C764DE79-268F-4C1A-8933-263129D2AF90}" type="datetimeFigureOut">
              <a:rPr lang="en-US" smtClean="0"/>
              <a:t>11/2/2022</a:t>
            </a:fld>
            <a:endParaRPr lang="en-US"/>
          </a:p>
        </p:txBody>
      </p:sp>
      <p:sp>
        <p:nvSpPr>
          <p:cNvPr id="6" name="Footer Placeholder 5"/>
          <p:cNvSpPr>
            <a:spLocks noGrp="1"/>
          </p:cNvSpPr>
          <p:nvPr>
            <p:ph type="ftr" sz="quarter" idx="11"/>
          </p:nvPr>
        </p:nvSpPr>
        <p:spPr>
          <a:xfrm>
            <a:off x="2103621" y="6375679"/>
            <a:ext cx="3482179" cy="345796"/>
          </a:xfrm>
        </p:spPr>
        <p:txBody>
          <a:bodyPr/>
          <a:lstStyle/>
          <a:p>
            <a:endParaRPr lang="en-US"/>
          </a:p>
        </p:txBody>
      </p:sp>
      <p:sp>
        <p:nvSpPr>
          <p:cNvPr id="7" name="Slide Number Placeholder 6"/>
          <p:cNvSpPr>
            <a:spLocks noGrp="1"/>
          </p:cNvSpPr>
          <p:nvPr>
            <p:ph type="sldNum" sz="quarter" idx="12"/>
          </p:nvPr>
        </p:nvSpPr>
        <p:spPr>
          <a:xfrm>
            <a:off x="5691015" y="6375679"/>
            <a:ext cx="1232456" cy="345796"/>
          </a:xfrm>
        </p:spPr>
        <p:txBody>
          <a:bodyPr/>
          <a:lstStyle/>
          <a:p>
            <a:fld id="{48F63A3B-78C7-47BE-AE5E-E10140E04643}" type="slidenum">
              <a:rPr lang="en-US" smtClean="0"/>
              <a:t>‹#›</a:t>
            </a:fld>
            <a:endParaRPr lang="en-US"/>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94581003"/>
      </p:ext>
    </p:extLst>
  </p:cSld>
  <p:clrMapOvr>
    <a:masterClrMapping/>
  </p:clrMapOvr>
  <p:extLst>
    <p:ext uri="{DCECCB84-F9BA-43D5-87BE-67443E8EF086}">
      <p15:sldGuideLst xmlns:p15="http://schemas.microsoft.com/office/powerpoint/2012/main">
        <p15:guide id="1" orient="horz" pos="6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B8EF-0E5C-4F37-AF88-8DCD166C3A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AA4036-5F0D-4CEF-B0A8-A45337C928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77A4B4-0AC5-4EB3-8082-EEB057AFCE5F}"/>
              </a:ext>
            </a:extLst>
          </p:cNvPr>
          <p:cNvSpPr>
            <a:spLocks noGrp="1"/>
          </p:cNvSpPr>
          <p:nvPr>
            <p:ph type="dt" sz="half" idx="10"/>
          </p:nvPr>
        </p:nvSpPr>
        <p:spPr/>
        <p:txBody>
          <a:bodyPr/>
          <a:lstStyle/>
          <a:p>
            <a:fld id="{05BDC1A7-76DA-48E7-88A4-B5CA8D0EA236}" type="datetimeFigureOut">
              <a:rPr lang="en-GB" smtClean="0"/>
              <a:t>02/11/2022</a:t>
            </a:fld>
            <a:endParaRPr lang="en-GB"/>
          </a:p>
        </p:txBody>
      </p:sp>
      <p:sp>
        <p:nvSpPr>
          <p:cNvPr id="5" name="Footer Placeholder 4">
            <a:extLst>
              <a:ext uri="{FF2B5EF4-FFF2-40B4-BE49-F238E27FC236}">
                <a16:creationId xmlns:a16="http://schemas.microsoft.com/office/drawing/2014/main" id="{16842A1B-28C9-4EA7-9ABB-BD7B5957C1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0D0AC7-7CD9-4D97-BC19-2D82A3D776EE}"/>
              </a:ext>
            </a:extLst>
          </p:cNvPr>
          <p:cNvSpPr>
            <a:spLocks noGrp="1"/>
          </p:cNvSpPr>
          <p:nvPr>
            <p:ph type="sldNum" sz="quarter" idx="12"/>
          </p:nvPr>
        </p:nvSpPr>
        <p:spPr/>
        <p:txBody>
          <a:bodyPr/>
          <a:lstStyle/>
          <a:p>
            <a:fld id="{2D0F0319-B5AE-4C70-B988-6DCE74DF4870}" type="slidenum">
              <a:rPr lang="en-GB" smtClean="0"/>
              <a:t>‹#›</a:t>
            </a:fld>
            <a:endParaRPr lang="en-GB"/>
          </a:p>
        </p:txBody>
      </p:sp>
    </p:spTree>
    <p:extLst>
      <p:ext uri="{BB962C8B-B14F-4D97-AF65-F5344CB8AC3E}">
        <p14:creationId xmlns:p14="http://schemas.microsoft.com/office/powerpoint/2010/main" val="92611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5" y="2"/>
            <a:ext cx="7355585"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11" name="Freeform 11" title="right scallop background shape"/>
          <p:cNvSpPr/>
          <p:nvPr/>
        </p:nvSpPr>
        <p:spPr bwMode="auto">
          <a:xfrm>
            <a:off x="7389813"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4" y="457200"/>
            <a:ext cx="3092117" cy="1196670"/>
          </a:xfrm>
        </p:spPr>
        <p:txBody>
          <a:bodyPr anchor="b">
            <a:normAutofit/>
          </a:bodyPr>
          <a:lstStyle>
            <a:lvl1pPr>
              <a:lnSpc>
                <a:spcPct val="100000"/>
              </a:lnSpc>
              <a:defRPr sz="1800" b="1" i="0" spc="225" baseline="0">
                <a:solidFill>
                  <a:schemeClr val="accent1"/>
                </a:solidFill>
                <a:latin typeface="+mn-lt"/>
              </a:defRPr>
            </a:lvl1pPr>
          </a:lstStyle>
          <a:p>
            <a:r>
              <a:rPr lang="en-GB"/>
              <a:t>Click to edit Master title style</a:t>
            </a:r>
            <a:endParaRPr lang="en-US"/>
          </a:p>
        </p:txBody>
      </p:sp>
      <p:sp>
        <p:nvSpPr>
          <p:cNvPr id="4" name="Text Placeholder 3"/>
          <p:cNvSpPr>
            <a:spLocks noGrp="1"/>
          </p:cNvSpPr>
          <p:nvPr>
            <p:ph type="body" sz="half" idx="2"/>
          </p:nvPr>
        </p:nvSpPr>
        <p:spPr>
          <a:xfrm>
            <a:off x="8337884" y="1741336"/>
            <a:ext cx="3092117"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a:xfrm>
            <a:off x="765951" y="6375679"/>
            <a:ext cx="1232456" cy="348462"/>
          </a:xfrm>
        </p:spPr>
        <p:txBody>
          <a:bodyPr/>
          <a:lstStyle/>
          <a:p>
            <a:fld id="{C764DE79-268F-4C1A-8933-263129D2AF90}" type="datetimeFigureOut">
              <a:rPr lang="en-US" smtClean="0"/>
              <a:t>11/2/2022</a:t>
            </a:fld>
            <a:endParaRPr lang="en-US"/>
          </a:p>
        </p:txBody>
      </p:sp>
      <p:sp>
        <p:nvSpPr>
          <p:cNvPr id="6" name="Footer Placeholder 5"/>
          <p:cNvSpPr>
            <a:spLocks noGrp="1"/>
          </p:cNvSpPr>
          <p:nvPr>
            <p:ph type="ftr" sz="quarter" idx="11"/>
          </p:nvPr>
        </p:nvSpPr>
        <p:spPr>
          <a:xfrm>
            <a:off x="2103621" y="6375679"/>
            <a:ext cx="3482179" cy="345796"/>
          </a:xfrm>
        </p:spPr>
        <p:txBody>
          <a:bodyPr/>
          <a:lstStyle/>
          <a:p>
            <a:endParaRPr lang="en-US"/>
          </a:p>
        </p:txBody>
      </p:sp>
      <p:sp>
        <p:nvSpPr>
          <p:cNvPr id="7" name="Slide Number Placeholder 6"/>
          <p:cNvSpPr>
            <a:spLocks noGrp="1"/>
          </p:cNvSpPr>
          <p:nvPr>
            <p:ph type="sldNum" sz="quarter" idx="12"/>
          </p:nvPr>
        </p:nvSpPr>
        <p:spPr>
          <a:xfrm>
            <a:off x="5674871" y="6375679"/>
            <a:ext cx="1263280" cy="345796"/>
          </a:xfrm>
        </p:spPr>
        <p:txBody>
          <a:bodyPr/>
          <a:lstStyle/>
          <a:p>
            <a:fld id="{48F63A3B-78C7-47BE-AE5E-E10140E04643}"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65164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888789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5882" y="382386"/>
            <a:ext cx="2362573" cy="560040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257299" y="382386"/>
            <a:ext cx="7746023" cy="560040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18628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8256F-4ADB-47DE-B675-5375A19D7C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26E4F4-259B-4F9F-9BCB-B31F1312DE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69BE2A-BFD5-4FDC-902C-1F177920FCA8}"/>
              </a:ext>
            </a:extLst>
          </p:cNvPr>
          <p:cNvSpPr>
            <a:spLocks noGrp="1"/>
          </p:cNvSpPr>
          <p:nvPr>
            <p:ph type="dt" sz="half" idx="10"/>
          </p:nvPr>
        </p:nvSpPr>
        <p:spPr/>
        <p:txBody>
          <a:bodyPr/>
          <a:lstStyle/>
          <a:p>
            <a:fld id="{05BDC1A7-76DA-48E7-88A4-B5CA8D0EA236}" type="datetimeFigureOut">
              <a:rPr lang="en-GB" smtClean="0"/>
              <a:t>02/11/2022</a:t>
            </a:fld>
            <a:endParaRPr lang="en-GB"/>
          </a:p>
        </p:txBody>
      </p:sp>
      <p:sp>
        <p:nvSpPr>
          <p:cNvPr id="5" name="Footer Placeholder 4">
            <a:extLst>
              <a:ext uri="{FF2B5EF4-FFF2-40B4-BE49-F238E27FC236}">
                <a16:creationId xmlns:a16="http://schemas.microsoft.com/office/drawing/2014/main" id="{3142701D-D528-4A49-B841-67217DBD5A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71B55F-F23F-4B31-8064-34B247891614}"/>
              </a:ext>
            </a:extLst>
          </p:cNvPr>
          <p:cNvSpPr>
            <a:spLocks noGrp="1"/>
          </p:cNvSpPr>
          <p:nvPr>
            <p:ph type="sldNum" sz="quarter" idx="12"/>
          </p:nvPr>
        </p:nvSpPr>
        <p:spPr/>
        <p:txBody>
          <a:bodyPr/>
          <a:lstStyle/>
          <a:p>
            <a:fld id="{2D0F0319-B5AE-4C70-B988-6DCE74DF4870}" type="slidenum">
              <a:rPr lang="en-GB" smtClean="0"/>
              <a:t>‹#›</a:t>
            </a:fld>
            <a:endParaRPr lang="en-GB"/>
          </a:p>
        </p:txBody>
      </p:sp>
    </p:spTree>
    <p:extLst>
      <p:ext uri="{BB962C8B-B14F-4D97-AF65-F5344CB8AC3E}">
        <p14:creationId xmlns:p14="http://schemas.microsoft.com/office/powerpoint/2010/main" val="2198850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C4C71-CC11-4C45-B0F4-AB1A378423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E8A1DB-6540-4ACE-8E90-384D5F60AB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D75385-C3DE-46AF-AA6A-F06EE24375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F59C268-DE3A-4C72-A3BA-BECC4DF8C182}"/>
              </a:ext>
            </a:extLst>
          </p:cNvPr>
          <p:cNvSpPr>
            <a:spLocks noGrp="1"/>
          </p:cNvSpPr>
          <p:nvPr>
            <p:ph type="dt" sz="half" idx="10"/>
          </p:nvPr>
        </p:nvSpPr>
        <p:spPr/>
        <p:txBody>
          <a:bodyPr/>
          <a:lstStyle/>
          <a:p>
            <a:fld id="{05BDC1A7-76DA-48E7-88A4-B5CA8D0EA236}" type="datetimeFigureOut">
              <a:rPr lang="en-GB" smtClean="0"/>
              <a:t>02/11/2022</a:t>
            </a:fld>
            <a:endParaRPr lang="en-GB"/>
          </a:p>
        </p:txBody>
      </p:sp>
      <p:sp>
        <p:nvSpPr>
          <p:cNvPr id="6" name="Footer Placeholder 5">
            <a:extLst>
              <a:ext uri="{FF2B5EF4-FFF2-40B4-BE49-F238E27FC236}">
                <a16:creationId xmlns:a16="http://schemas.microsoft.com/office/drawing/2014/main" id="{63C5340D-A7A7-42C6-BFC7-5720C02875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9F4A27-D123-49FF-A3AF-8770507D485F}"/>
              </a:ext>
            </a:extLst>
          </p:cNvPr>
          <p:cNvSpPr>
            <a:spLocks noGrp="1"/>
          </p:cNvSpPr>
          <p:nvPr>
            <p:ph type="sldNum" sz="quarter" idx="12"/>
          </p:nvPr>
        </p:nvSpPr>
        <p:spPr/>
        <p:txBody>
          <a:bodyPr/>
          <a:lstStyle/>
          <a:p>
            <a:fld id="{2D0F0319-B5AE-4C70-B988-6DCE74DF4870}" type="slidenum">
              <a:rPr lang="en-GB" smtClean="0"/>
              <a:t>‹#›</a:t>
            </a:fld>
            <a:endParaRPr lang="en-GB"/>
          </a:p>
        </p:txBody>
      </p:sp>
    </p:spTree>
    <p:extLst>
      <p:ext uri="{BB962C8B-B14F-4D97-AF65-F5344CB8AC3E}">
        <p14:creationId xmlns:p14="http://schemas.microsoft.com/office/powerpoint/2010/main" val="4106513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9D1F-A531-4DA4-BCF6-1E5813766DC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27A9C5-BE09-40BD-87D1-E572B3427D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CBC4C3-84A7-4BB5-80DD-CE5B036B4A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67CA1A-4C43-489C-B574-546E79537B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B038EF-22AF-4D7C-9CB6-FE5957B49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948CF09-17E9-41BC-84BE-02DB333DB08C}"/>
              </a:ext>
            </a:extLst>
          </p:cNvPr>
          <p:cNvSpPr>
            <a:spLocks noGrp="1"/>
          </p:cNvSpPr>
          <p:nvPr>
            <p:ph type="dt" sz="half" idx="10"/>
          </p:nvPr>
        </p:nvSpPr>
        <p:spPr/>
        <p:txBody>
          <a:bodyPr/>
          <a:lstStyle/>
          <a:p>
            <a:fld id="{05BDC1A7-76DA-48E7-88A4-B5CA8D0EA236}" type="datetimeFigureOut">
              <a:rPr lang="en-GB" smtClean="0"/>
              <a:t>02/11/2022</a:t>
            </a:fld>
            <a:endParaRPr lang="en-GB"/>
          </a:p>
        </p:txBody>
      </p:sp>
      <p:sp>
        <p:nvSpPr>
          <p:cNvPr id="8" name="Footer Placeholder 7">
            <a:extLst>
              <a:ext uri="{FF2B5EF4-FFF2-40B4-BE49-F238E27FC236}">
                <a16:creationId xmlns:a16="http://schemas.microsoft.com/office/drawing/2014/main" id="{9D37EDDC-2F61-4722-B7EF-BA82358CE09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26DBDB1-2329-4F41-9FE4-EEEFA5266D2F}"/>
              </a:ext>
            </a:extLst>
          </p:cNvPr>
          <p:cNvSpPr>
            <a:spLocks noGrp="1"/>
          </p:cNvSpPr>
          <p:nvPr>
            <p:ph type="sldNum" sz="quarter" idx="12"/>
          </p:nvPr>
        </p:nvSpPr>
        <p:spPr/>
        <p:txBody>
          <a:bodyPr/>
          <a:lstStyle/>
          <a:p>
            <a:fld id="{2D0F0319-B5AE-4C70-B988-6DCE74DF4870}" type="slidenum">
              <a:rPr lang="en-GB" smtClean="0"/>
              <a:t>‹#›</a:t>
            </a:fld>
            <a:endParaRPr lang="en-GB"/>
          </a:p>
        </p:txBody>
      </p:sp>
    </p:spTree>
    <p:extLst>
      <p:ext uri="{BB962C8B-B14F-4D97-AF65-F5344CB8AC3E}">
        <p14:creationId xmlns:p14="http://schemas.microsoft.com/office/powerpoint/2010/main" val="418260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B8F50-DB0D-4836-BD2F-809089082B4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600E32-1CBA-47FE-A6A4-BA7045416FC6}"/>
              </a:ext>
            </a:extLst>
          </p:cNvPr>
          <p:cNvSpPr>
            <a:spLocks noGrp="1"/>
          </p:cNvSpPr>
          <p:nvPr>
            <p:ph type="dt" sz="half" idx="10"/>
          </p:nvPr>
        </p:nvSpPr>
        <p:spPr/>
        <p:txBody>
          <a:bodyPr/>
          <a:lstStyle/>
          <a:p>
            <a:fld id="{05BDC1A7-76DA-48E7-88A4-B5CA8D0EA236}" type="datetimeFigureOut">
              <a:rPr lang="en-GB" smtClean="0"/>
              <a:t>02/11/2022</a:t>
            </a:fld>
            <a:endParaRPr lang="en-GB"/>
          </a:p>
        </p:txBody>
      </p:sp>
      <p:sp>
        <p:nvSpPr>
          <p:cNvPr id="4" name="Footer Placeholder 3">
            <a:extLst>
              <a:ext uri="{FF2B5EF4-FFF2-40B4-BE49-F238E27FC236}">
                <a16:creationId xmlns:a16="http://schemas.microsoft.com/office/drawing/2014/main" id="{21F685F1-CBD3-452B-B335-E513027C03B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A86384-ED57-4148-A842-D7DF0177935C}"/>
              </a:ext>
            </a:extLst>
          </p:cNvPr>
          <p:cNvSpPr>
            <a:spLocks noGrp="1"/>
          </p:cNvSpPr>
          <p:nvPr>
            <p:ph type="sldNum" sz="quarter" idx="12"/>
          </p:nvPr>
        </p:nvSpPr>
        <p:spPr/>
        <p:txBody>
          <a:bodyPr/>
          <a:lstStyle/>
          <a:p>
            <a:fld id="{2D0F0319-B5AE-4C70-B988-6DCE74DF4870}" type="slidenum">
              <a:rPr lang="en-GB" smtClean="0"/>
              <a:t>‹#›</a:t>
            </a:fld>
            <a:endParaRPr lang="en-GB"/>
          </a:p>
        </p:txBody>
      </p:sp>
    </p:spTree>
    <p:extLst>
      <p:ext uri="{BB962C8B-B14F-4D97-AF65-F5344CB8AC3E}">
        <p14:creationId xmlns:p14="http://schemas.microsoft.com/office/powerpoint/2010/main" val="26429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D1DE6E-1FDC-486D-AB9A-0A6BE7266761}"/>
              </a:ext>
            </a:extLst>
          </p:cNvPr>
          <p:cNvSpPr>
            <a:spLocks noGrp="1"/>
          </p:cNvSpPr>
          <p:nvPr>
            <p:ph type="dt" sz="half" idx="10"/>
          </p:nvPr>
        </p:nvSpPr>
        <p:spPr/>
        <p:txBody>
          <a:bodyPr/>
          <a:lstStyle/>
          <a:p>
            <a:fld id="{05BDC1A7-76DA-48E7-88A4-B5CA8D0EA236}" type="datetimeFigureOut">
              <a:rPr lang="en-GB" smtClean="0"/>
              <a:t>02/11/2022</a:t>
            </a:fld>
            <a:endParaRPr lang="en-GB"/>
          </a:p>
        </p:txBody>
      </p:sp>
      <p:sp>
        <p:nvSpPr>
          <p:cNvPr id="3" name="Footer Placeholder 2">
            <a:extLst>
              <a:ext uri="{FF2B5EF4-FFF2-40B4-BE49-F238E27FC236}">
                <a16:creationId xmlns:a16="http://schemas.microsoft.com/office/drawing/2014/main" id="{826E14BA-2793-4206-B49A-ABD482E30B5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537030A-F2E6-4E14-9DAF-5D87A0644653}"/>
              </a:ext>
            </a:extLst>
          </p:cNvPr>
          <p:cNvSpPr>
            <a:spLocks noGrp="1"/>
          </p:cNvSpPr>
          <p:nvPr>
            <p:ph type="sldNum" sz="quarter" idx="12"/>
          </p:nvPr>
        </p:nvSpPr>
        <p:spPr/>
        <p:txBody>
          <a:bodyPr/>
          <a:lstStyle/>
          <a:p>
            <a:fld id="{2D0F0319-B5AE-4C70-B988-6DCE74DF4870}" type="slidenum">
              <a:rPr lang="en-GB" smtClean="0"/>
              <a:t>‹#›</a:t>
            </a:fld>
            <a:endParaRPr lang="en-GB"/>
          </a:p>
        </p:txBody>
      </p:sp>
    </p:spTree>
    <p:extLst>
      <p:ext uri="{BB962C8B-B14F-4D97-AF65-F5344CB8AC3E}">
        <p14:creationId xmlns:p14="http://schemas.microsoft.com/office/powerpoint/2010/main" val="1629377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1D72C-89A1-4371-B85D-FADA6B706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C7DB36-FC5B-4176-A001-AC227BA531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D89092-7F30-48EB-875E-4F83AA513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1AF9F7-56EB-4295-8DA8-4BB71C3C95C8}"/>
              </a:ext>
            </a:extLst>
          </p:cNvPr>
          <p:cNvSpPr>
            <a:spLocks noGrp="1"/>
          </p:cNvSpPr>
          <p:nvPr>
            <p:ph type="dt" sz="half" idx="10"/>
          </p:nvPr>
        </p:nvSpPr>
        <p:spPr/>
        <p:txBody>
          <a:bodyPr/>
          <a:lstStyle/>
          <a:p>
            <a:fld id="{05BDC1A7-76DA-48E7-88A4-B5CA8D0EA236}" type="datetimeFigureOut">
              <a:rPr lang="en-GB" smtClean="0"/>
              <a:t>02/11/2022</a:t>
            </a:fld>
            <a:endParaRPr lang="en-GB"/>
          </a:p>
        </p:txBody>
      </p:sp>
      <p:sp>
        <p:nvSpPr>
          <p:cNvPr id="6" name="Footer Placeholder 5">
            <a:extLst>
              <a:ext uri="{FF2B5EF4-FFF2-40B4-BE49-F238E27FC236}">
                <a16:creationId xmlns:a16="http://schemas.microsoft.com/office/drawing/2014/main" id="{7CAFCF4F-1E1A-4A31-A678-3F2FEFF3B3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1D83B6-FEBB-4052-A0AD-893956AAC644}"/>
              </a:ext>
            </a:extLst>
          </p:cNvPr>
          <p:cNvSpPr>
            <a:spLocks noGrp="1"/>
          </p:cNvSpPr>
          <p:nvPr>
            <p:ph type="sldNum" sz="quarter" idx="12"/>
          </p:nvPr>
        </p:nvSpPr>
        <p:spPr/>
        <p:txBody>
          <a:bodyPr/>
          <a:lstStyle/>
          <a:p>
            <a:fld id="{2D0F0319-B5AE-4C70-B988-6DCE74DF4870}" type="slidenum">
              <a:rPr lang="en-GB" smtClean="0"/>
              <a:t>‹#›</a:t>
            </a:fld>
            <a:endParaRPr lang="en-GB"/>
          </a:p>
        </p:txBody>
      </p:sp>
    </p:spTree>
    <p:extLst>
      <p:ext uri="{BB962C8B-B14F-4D97-AF65-F5344CB8AC3E}">
        <p14:creationId xmlns:p14="http://schemas.microsoft.com/office/powerpoint/2010/main" val="295183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414E-B858-44D5-8C78-0429B2EE97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552A8D-6D05-4DB8-A9C5-04EA3E25EE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4EC4304-A64A-460E-8AAD-DAF418DC83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CE6636-741D-4EF2-920F-5A288F6CD8D5}"/>
              </a:ext>
            </a:extLst>
          </p:cNvPr>
          <p:cNvSpPr>
            <a:spLocks noGrp="1"/>
          </p:cNvSpPr>
          <p:nvPr>
            <p:ph type="dt" sz="half" idx="10"/>
          </p:nvPr>
        </p:nvSpPr>
        <p:spPr/>
        <p:txBody>
          <a:bodyPr/>
          <a:lstStyle/>
          <a:p>
            <a:fld id="{05BDC1A7-76DA-48E7-88A4-B5CA8D0EA236}" type="datetimeFigureOut">
              <a:rPr lang="en-GB" smtClean="0"/>
              <a:t>02/11/2022</a:t>
            </a:fld>
            <a:endParaRPr lang="en-GB"/>
          </a:p>
        </p:txBody>
      </p:sp>
      <p:sp>
        <p:nvSpPr>
          <p:cNvPr id="6" name="Footer Placeholder 5">
            <a:extLst>
              <a:ext uri="{FF2B5EF4-FFF2-40B4-BE49-F238E27FC236}">
                <a16:creationId xmlns:a16="http://schemas.microsoft.com/office/drawing/2014/main" id="{11CDF9C7-EA38-42E4-BDA8-E52D286912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18E699-FCB5-4373-8393-EF273A2CB0A2}"/>
              </a:ext>
            </a:extLst>
          </p:cNvPr>
          <p:cNvSpPr>
            <a:spLocks noGrp="1"/>
          </p:cNvSpPr>
          <p:nvPr>
            <p:ph type="sldNum" sz="quarter" idx="12"/>
          </p:nvPr>
        </p:nvSpPr>
        <p:spPr/>
        <p:txBody>
          <a:bodyPr/>
          <a:lstStyle/>
          <a:p>
            <a:fld id="{2D0F0319-B5AE-4C70-B988-6DCE74DF4870}" type="slidenum">
              <a:rPr lang="en-GB" smtClean="0"/>
              <a:t>‹#›</a:t>
            </a:fld>
            <a:endParaRPr lang="en-GB"/>
          </a:p>
        </p:txBody>
      </p:sp>
    </p:spTree>
    <p:extLst>
      <p:ext uri="{BB962C8B-B14F-4D97-AF65-F5344CB8AC3E}">
        <p14:creationId xmlns:p14="http://schemas.microsoft.com/office/powerpoint/2010/main" val="113178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76EEEE-D041-4546-87F4-7ACCE0AE0A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6C27E8-FDCD-4511-83B7-5EF7340706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134FE3-6E09-4A1C-9A01-B3FB9213F7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DC1A7-76DA-48E7-88A4-B5CA8D0EA236}" type="datetimeFigureOut">
              <a:rPr lang="en-GB" smtClean="0"/>
              <a:t>02/11/2022</a:t>
            </a:fld>
            <a:endParaRPr lang="en-GB"/>
          </a:p>
        </p:txBody>
      </p:sp>
      <p:sp>
        <p:nvSpPr>
          <p:cNvPr id="5" name="Footer Placeholder 4">
            <a:extLst>
              <a:ext uri="{FF2B5EF4-FFF2-40B4-BE49-F238E27FC236}">
                <a16:creationId xmlns:a16="http://schemas.microsoft.com/office/drawing/2014/main" id="{20961D2D-004F-4FA9-9EC8-48B4D986F2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4175778-A0F2-430C-B768-171306075A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F0319-B5AE-4C70-B988-6DCE74DF4870}" type="slidenum">
              <a:rPr lang="en-GB" smtClean="0"/>
              <a:t>‹#›</a:t>
            </a:fld>
            <a:endParaRPr lang="en-GB"/>
          </a:p>
        </p:txBody>
      </p:sp>
    </p:spTree>
    <p:extLst>
      <p:ext uri="{BB962C8B-B14F-4D97-AF65-F5344CB8AC3E}">
        <p14:creationId xmlns:p14="http://schemas.microsoft.com/office/powerpoint/2010/main" val="2511565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7" y="382385"/>
            <a:ext cx="10178323" cy="1492132"/>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2"/>
          <p:cNvSpPr>
            <a:spLocks noGrp="1"/>
          </p:cNvSpPr>
          <p:nvPr>
            <p:ph type="body" idx="1"/>
          </p:nvPr>
        </p:nvSpPr>
        <p:spPr>
          <a:xfrm>
            <a:off x="1251677" y="2286003"/>
            <a:ext cx="10178323" cy="35935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1251677" y="6375679"/>
            <a:ext cx="2329723"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C764DE79-268F-4C1A-8933-263129D2AF90}" type="datetimeFigureOut">
              <a:rPr lang="en-US" smtClean="0"/>
              <a:t>11/2/2022</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2" y="6375679"/>
            <a:ext cx="281939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48F63A3B-78C7-47BE-AE5E-E10140E04643}" type="slidenum">
              <a:rPr lang="en-US" smtClean="0"/>
              <a:t>‹#›</a:t>
            </a:fld>
            <a:endParaRPr lang="en-US"/>
          </a:p>
        </p:txBody>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2" y="0"/>
            <a:ext cx="905453"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192198502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792" userDrawn="1">
          <p15:clr>
            <a:srgbClr val="F26B43"/>
          </p15:clr>
        </p15:guide>
        <p15:guide id="1" pos="1056" userDrawn="1">
          <p15:clr>
            <a:srgbClr val="F26B43"/>
          </p15:clr>
        </p15:guide>
        <p15:guide id="2" pos="9600" userDrawn="1">
          <p15:clr>
            <a:srgbClr val="F26B43"/>
          </p15:clr>
        </p15:guide>
        <p15:guide id="3" pos="7200" userDrawn="1">
          <p15:clr>
            <a:srgbClr val="F26B43"/>
          </p15:clr>
        </p15:guide>
        <p15:guide id="4" orient="horz" pos="4008" userDrawn="1">
          <p15:clr>
            <a:srgbClr val="F26B43"/>
          </p15:clr>
        </p15:guide>
        <p15:guide id="5" orient="horz" pos="1440" userDrawn="1">
          <p15:clr>
            <a:srgbClr val="F26B43"/>
          </p15:clr>
        </p15:guide>
        <p15:guide id="6" orient="horz" pos="3720" userDrawn="1">
          <p15:clr>
            <a:srgbClr val="F26B43"/>
          </p15:clr>
        </p15:guide>
        <p15:guide id="7"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luisa@scotland-malawipartnership.org"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1.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image" Target="../media/image2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slideLayout" Target="../slideLayouts/slideLayout7.xml"/><Relationship Id="rId7" Type="http://schemas.openxmlformats.org/officeDocument/2006/relationships/diagramLayout" Target="../diagrams/layout3.xml"/><Relationship Id="rId12" Type="http://schemas.openxmlformats.org/officeDocument/2006/relationships/image" Target="../media/image1.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Data" Target="../diagrams/data3.xml"/><Relationship Id="rId11" Type="http://schemas.openxmlformats.org/officeDocument/2006/relationships/image" Target="../media/image26.png"/><Relationship Id="rId5" Type="http://schemas.openxmlformats.org/officeDocument/2006/relationships/image" Target="../media/image28.png"/><Relationship Id="rId10" Type="http://schemas.microsoft.com/office/2007/relationships/diagramDrawing" Target="../diagrams/drawing3.xml"/><Relationship Id="rId4" Type="http://schemas.openxmlformats.org/officeDocument/2006/relationships/notesSlide" Target="../notesSlides/notesSlide17.xml"/><Relationship Id="rId9" Type="http://schemas.openxmlformats.org/officeDocument/2006/relationships/diagramColors" Target="../diagrams/colors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audio" Target="../media/media7.m4a"/><Relationship Id="rId13" Type="http://schemas.openxmlformats.org/officeDocument/2006/relationships/image" Target="../media/image26.png"/><Relationship Id="rId3" Type="http://schemas.microsoft.com/office/2007/relationships/media" Target="../media/media5.m4a"/><Relationship Id="rId7" Type="http://schemas.microsoft.com/office/2007/relationships/media" Target="../media/media7.m4a"/><Relationship Id="rId12" Type="http://schemas.openxmlformats.org/officeDocument/2006/relationships/image" Target="../media/image31.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audio" Target="../media/media6.m4a"/><Relationship Id="rId11" Type="http://schemas.openxmlformats.org/officeDocument/2006/relationships/image" Target="../media/image30.png"/><Relationship Id="rId5" Type="http://schemas.microsoft.com/office/2007/relationships/media" Target="../media/media6.m4a"/><Relationship Id="rId10" Type="http://schemas.openxmlformats.org/officeDocument/2006/relationships/notesSlide" Target="../notesSlides/notesSlide19.xml"/><Relationship Id="rId4" Type="http://schemas.openxmlformats.org/officeDocument/2006/relationships/audio" Target="../media/media5.m4a"/><Relationship Id="rId9" Type="http://schemas.openxmlformats.org/officeDocument/2006/relationships/slideLayout" Target="../slideLayouts/slideLayout7.xml"/><Relationship Id="rId1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683677-DA93-4E6A-8F75-9F0BC16D2D77}"/>
              </a:ext>
            </a:extLst>
          </p:cNvPr>
          <p:cNvSpPr txBox="1"/>
          <p:nvPr/>
        </p:nvSpPr>
        <p:spPr>
          <a:xfrm>
            <a:off x="132906" y="241536"/>
            <a:ext cx="9523557" cy="461665"/>
          </a:xfrm>
          <a:custGeom>
            <a:avLst/>
            <a:gdLst>
              <a:gd name="connsiteX0" fmla="*/ 0 w 9523557"/>
              <a:gd name="connsiteY0" fmla="*/ 0 h 461665"/>
              <a:gd name="connsiteX1" fmla="*/ 680254 w 9523557"/>
              <a:gd name="connsiteY1" fmla="*/ 0 h 461665"/>
              <a:gd name="connsiteX2" fmla="*/ 1455744 w 9523557"/>
              <a:gd name="connsiteY2" fmla="*/ 0 h 461665"/>
              <a:gd name="connsiteX3" fmla="*/ 1850291 w 9523557"/>
              <a:gd name="connsiteY3" fmla="*/ 0 h 461665"/>
              <a:gd name="connsiteX4" fmla="*/ 2530545 w 9523557"/>
              <a:gd name="connsiteY4" fmla="*/ 0 h 461665"/>
              <a:gd name="connsiteX5" fmla="*/ 2925093 w 9523557"/>
              <a:gd name="connsiteY5" fmla="*/ 0 h 461665"/>
              <a:gd name="connsiteX6" fmla="*/ 3414875 w 9523557"/>
              <a:gd name="connsiteY6" fmla="*/ 0 h 461665"/>
              <a:gd name="connsiteX7" fmla="*/ 4095130 w 9523557"/>
              <a:gd name="connsiteY7" fmla="*/ 0 h 461665"/>
              <a:gd name="connsiteX8" fmla="*/ 4870619 w 9523557"/>
              <a:gd name="connsiteY8" fmla="*/ 0 h 461665"/>
              <a:gd name="connsiteX9" fmla="*/ 5550873 w 9523557"/>
              <a:gd name="connsiteY9" fmla="*/ 0 h 461665"/>
              <a:gd name="connsiteX10" fmla="*/ 5945421 w 9523557"/>
              <a:gd name="connsiteY10" fmla="*/ 0 h 461665"/>
              <a:gd name="connsiteX11" fmla="*/ 6339968 w 9523557"/>
              <a:gd name="connsiteY11" fmla="*/ 0 h 461665"/>
              <a:gd name="connsiteX12" fmla="*/ 6924986 w 9523557"/>
              <a:gd name="connsiteY12" fmla="*/ 0 h 461665"/>
              <a:gd name="connsiteX13" fmla="*/ 7414769 w 9523557"/>
              <a:gd name="connsiteY13" fmla="*/ 0 h 461665"/>
              <a:gd name="connsiteX14" fmla="*/ 8285495 w 9523557"/>
              <a:gd name="connsiteY14" fmla="*/ 0 h 461665"/>
              <a:gd name="connsiteX15" fmla="*/ 9523557 w 9523557"/>
              <a:gd name="connsiteY15" fmla="*/ 0 h 461665"/>
              <a:gd name="connsiteX16" fmla="*/ 9523557 w 9523557"/>
              <a:gd name="connsiteY16" fmla="*/ 461665 h 461665"/>
              <a:gd name="connsiteX17" fmla="*/ 9129010 w 9523557"/>
              <a:gd name="connsiteY17" fmla="*/ 461665 h 461665"/>
              <a:gd name="connsiteX18" fmla="*/ 8543991 w 9523557"/>
              <a:gd name="connsiteY18" fmla="*/ 461665 h 461665"/>
              <a:gd name="connsiteX19" fmla="*/ 7958973 w 9523557"/>
              <a:gd name="connsiteY19" fmla="*/ 461665 h 461665"/>
              <a:gd name="connsiteX20" fmla="*/ 7373954 w 9523557"/>
              <a:gd name="connsiteY20" fmla="*/ 461665 h 461665"/>
              <a:gd name="connsiteX21" fmla="*/ 6598464 w 9523557"/>
              <a:gd name="connsiteY21" fmla="*/ 461665 h 461665"/>
              <a:gd name="connsiteX22" fmla="*/ 5727739 w 9523557"/>
              <a:gd name="connsiteY22" fmla="*/ 461665 h 461665"/>
              <a:gd name="connsiteX23" fmla="*/ 4857014 w 9523557"/>
              <a:gd name="connsiteY23" fmla="*/ 461665 h 461665"/>
              <a:gd name="connsiteX24" fmla="*/ 4462467 w 9523557"/>
              <a:gd name="connsiteY24" fmla="*/ 461665 h 461665"/>
              <a:gd name="connsiteX25" fmla="*/ 3782213 w 9523557"/>
              <a:gd name="connsiteY25" fmla="*/ 461665 h 461665"/>
              <a:gd name="connsiteX26" fmla="*/ 3292430 w 9523557"/>
              <a:gd name="connsiteY26" fmla="*/ 461665 h 461665"/>
              <a:gd name="connsiteX27" fmla="*/ 2612176 w 9523557"/>
              <a:gd name="connsiteY27" fmla="*/ 461665 h 461665"/>
              <a:gd name="connsiteX28" fmla="*/ 2217628 w 9523557"/>
              <a:gd name="connsiteY28" fmla="*/ 461665 h 461665"/>
              <a:gd name="connsiteX29" fmla="*/ 1823081 w 9523557"/>
              <a:gd name="connsiteY29" fmla="*/ 461665 h 461665"/>
              <a:gd name="connsiteX30" fmla="*/ 1238062 w 9523557"/>
              <a:gd name="connsiteY30" fmla="*/ 461665 h 461665"/>
              <a:gd name="connsiteX31" fmla="*/ 843515 w 9523557"/>
              <a:gd name="connsiteY31" fmla="*/ 461665 h 461665"/>
              <a:gd name="connsiteX32" fmla="*/ 0 w 9523557"/>
              <a:gd name="connsiteY32" fmla="*/ 461665 h 461665"/>
              <a:gd name="connsiteX33" fmla="*/ 0 w 9523557"/>
              <a:gd name="connsiteY33"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523557" h="461665" fill="none" extrusionOk="0">
                <a:moveTo>
                  <a:pt x="0" y="0"/>
                </a:moveTo>
                <a:cubicBezTo>
                  <a:pt x="161101" y="7744"/>
                  <a:pt x="392938" y="14834"/>
                  <a:pt x="680254" y="0"/>
                </a:cubicBezTo>
                <a:cubicBezTo>
                  <a:pt x="967570" y="-14834"/>
                  <a:pt x="1279083" y="-32736"/>
                  <a:pt x="1455744" y="0"/>
                </a:cubicBezTo>
                <a:cubicBezTo>
                  <a:pt x="1632405" y="32736"/>
                  <a:pt x="1714757" y="5909"/>
                  <a:pt x="1850291" y="0"/>
                </a:cubicBezTo>
                <a:cubicBezTo>
                  <a:pt x="1985825" y="-5909"/>
                  <a:pt x="2207147" y="-5447"/>
                  <a:pt x="2530545" y="0"/>
                </a:cubicBezTo>
                <a:cubicBezTo>
                  <a:pt x="2853943" y="5447"/>
                  <a:pt x="2737060" y="-5569"/>
                  <a:pt x="2925093" y="0"/>
                </a:cubicBezTo>
                <a:cubicBezTo>
                  <a:pt x="3113126" y="5569"/>
                  <a:pt x="3241893" y="14142"/>
                  <a:pt x="3414875" y="0"/>
                </a:cubicBezTo>
                <a:cubicBezTo>
                  <a:pt x="3587857" y="-14142"/>
                  <a:pt x="3845818" y="-6634"/>
                  <a:pt x="4095130" y="0"/>
                </a:cubicBezTo>
                <a:cubicBezTo>
                  <a:pt x="4344442" y="6634"/>
                  <a:pt x="4487130" y="27040"/>
                  <a:pt x="4870619" y="0"/>
                </a:cubicBezTo>
                <a:cubicBezTo>
                  <a:pt x="5254108" y="-27040"/>
                  <a:pt x="5354360" y="-17954"/>
                  <a:pt x="5550873" y="0"/>
                </a:cubicBezTo>
                <a:cubicBezTo>
                  <a:pt x="5747386" y="17954"/>
                  <a:pt x="5770730" y="353"/>
                  <a:pt x="5945421" y="0"/>
                </a:cubicBezTo>
                <a:cubicBezTo>
                  <a:pt x="6120112" y="-353"/>
                  <a:pt x="6160752" y="-17020"/>
                  <a:pt x="6339968" y="0"/>
                </a:cubicBezTo>
                <a:cubicBezTo>
                  <a:pt x="6519184" y="17020"/>
                  <a:pt x="6672286" y="13379"/>
                  <a:pt x="6924986" y="0"/>
                </a:cubicBezTo>
                <a:cubicBezTo>
                  <a:pt x="7177686" y="-13379"/>
                  <a:pt x="7243889" y="-3047"/>
                  <a:pt x="7414769" y="0"/>
                </a:cubicBezTo>
                <a:cubicBezTo>
                  <a:pt x="7585649" y="3047"/>
                  <a:pt x="8062738" y="21041"/>
                  <a:pt x="8285495" y="0"/>
                </a:cubicBezTo>
                <a:cubicBezTo>
                  <a:pt x="8508252" y="-21041"/>
                  <a:pt x="9082191" y="1035"/>
                  <a:pt x="9523557" y="0"/>
                </a:cubicBezTo>
                <a:cubicBezTo>
                  <a:pt x="9510278" y="148378"/>
                  <a:pt x="9542183" y="252602"/>
                  <a:pt x="9523557" y="461665"/>
                </a:cubicBezTo>
                <a:cubicBezTo>
                  <a:pt x="9371817" y="458657"/>
                  <a:pt x="9280834" y="466890"/>
                  <a:pt x="9129010" y="461665"/>
                </a:cubicBezTo>
                <a:cubicBezTo>
                  <a:pt x="8977186" y="456440"/>
                  <a:pt x="8718659" y="437302"/>
                  <a:pt x="8543991" y="461665"/>
                </a:cubicBezTo>
                <a:cubicBezTo>
                  <a:pt x="8369323" y="486028"/>
                  <a:pt x="8224587" y="477774"/>
                  <a:pt x="7958973" y="461665"/>
                </a:cubicBezTo>
                <a:cubicBezTo>
                  <a:pt x="7693359" y="445556"/>
                  <a:pt x="7590415" y="437972"/>
                  <a:pt x="7373954" y="461665"/>
                </a:cubicBezTo>
                <a:cubicBezTo>
                  <a:pt x="7157493" y="485358"/>
                  <a:pt x="6833311" y="498426"/>
                  <a:pt x="6598464" y="461665"/>
                </a:cubicBezTo>
                <a:cubicBezTo>
                  <a:pt x="6363617" y="424905"/>
                  <a:pt x="6146125" y="487745"/>
                  <a:pt x="5727739" y="461665"/>
                </a:cubicBezTo>
                <a:cubicBezTo>
                  <a:pt x="5309354" y="435585"/>
                  <a:pt x="5264435" y="427984"/>
                  <a:pt x="4857014" y="461665"/>
                </a:cubicBezTo>
                <a:cubicBezTo>
                  <a:pt x="4449594" y="495346"/>
                  <a:pt x="4602876" y="447033"/>
                  <a:pt x="4462467" y="461665"/>
                </a:cubicBezTo>
                <a:cubicBezTo>
                  <a:pt x="4322058" y="476297"/>
                  <a:pt x="3939924" y="434827"/>
                  <a:pt x="3782213" y="461665"/>
                </a:cubicBezTo>
                <a:cubicBezTo>
                  <a:pt x="3624502" y="488503"/>
                  <a:pt x="3424310" y="469570"/>
                  <a:pt x="3292430" y="461665"/>
                </a:cubicBezTo>
                <a:cubicBezTo>
                  <a:pt x="3160550" y="453760"/>
                  <a:pt x="2811177" y="451805"/>
                  <a:pt x="2612176" y="461665"/>
                </a:cubicBezTo>
                <a:cubicBezTo>
                  <a:pt x="2413175" y="471525"/>
                  <a:pt x="2354502" y="446327"/>
                  <a:pt x="2217628" y="461665"/>
                </a:cubicBezTo>
                <a:cubicBezTo>
                  <a:pt x="2080754" y="477003"/>
                  <a:pt x="1943162" y="450574"/>
                  <a:pt x="1823081" y="461665"/>
                </a:cubicBezTo>
                <a:cubicBezTo>
                  <a:pt x="1703000" y="472756"/>
                  <a:pt x="1509200" y="468797"/>
                  <a:pt x="1238062" y="461665"/>
                </a:cubicBezTo>
                <a:cubicBezTo>
                  <a:pt x="966924" y="454533"/>
                  <a:pt x="952961" y="470595"/>
                  <a:pt x="843515" y="461665"/>
                </a:cubicBezTo>
                <a:cubicBezTo>
                  <a:pt x="734069" y="452735"/>
                  <a:pt x="357950" y="450703"/>
                  <a:pt x="0" y="461665"/>
                </a:cubicBezTo>
                <a:cubicBezTo>
                  <a:pt x="-21555" y="322917"/>
                  <a:pt x="-9825" y="176067"/>
                  <a:pt x="0" y="0"/>
                </a:cubicBezTo>
                <a:close/>
              </a:path>
              <a:path w="9523557" h="461665" stroke="0" extrusionOk="0">
                <a:moveTo>
                  <a:pt x="0" y="0"/>
                </a:moveTo>
                <a:cubicBezTo>
                  <a:pt x="288423" y="8313"/>
                  <a:pt x="648389" y="-24418"/>
                  <a:pt x="870725" y="0"/>
                </a:cubicBezTo>
                <a:cubicBezTo>
                  <a:pt x="1093061" y="24418"/>
                  <a:pt x="1272142" y="3910"/>
                  <a:pt x="1455744" y="0"/>
                </a:cubicBezTo>
                <a:cubicBezTo>
                  <a:pt x="1639346" y="-3910"/>
                  <a:pt x="1940874" y="-14884"/>
                  <a:pt x="2231233" y="0"/>
                </a:cubicBezTo>
                <a:cubicBezTo>
                  <a:pt x="2521592" y="14884"/>
                  <a:pt x="2525187" y="-15831"/>
                  <a:pt x="2816252" y="0"/>
                </a:cubicBezTo>
                <a:cubicBezTo>
                  <a:pt x="3107317" y="15831"/>
                  <a:pt x="3327379" y="32393"/>
                  <a:pt x="3591741" y="0"/>
                </a:cubicBezTo>
                <a:cubicBezTo>
                  <a:pt x="3856103" y="-32393"/>
                  <a:pt x="4059327" y="-5336"/>
                  <a:pt x="4271996" y="0"/>
                </a:cubicBezTo>
                <a:cubicBezTo>
                  <a:pt x="4484666" y="5336"/>
                  <a:pt x="4585515" y="-9276"/>
                  <a:pt x="4666543" y="0"/>
                </a:cubicBezTo>
                <a:cubicBezTo>
                  <a:pt x="4747571" y="9276"/>
                  <a:pt x="4943813" y="17457"/>
                  <a:pt x="5061090" y="0"/>
                </a:cubicBezTo>
                <a:cubicBezTo>
                  <a:pt x="5178367" y="-17457"/>
                  <a:pt x="5326794" y="8509"/>
                  <a:pt x="5455638" y="0"/>
                </a:cubicBezTo>
                <a:cubicBezTo>
                  <a:pt x="5584482" y="-8509"/>
                  <a:pt x="5714698" y="-3039"/>
                  <a:pt x="5945421" y="0"/>
                </a:cubicBezTo>
                <a:cubicBezTo>
                  <a:pt x="6176144" y="3039"/>
                  <a:pt x="6525212" y="-295"/>
                  <a:pt x="6720910" y="0"/>
                </a:cubicBezTo>
                <a:cubicBezTo>
                  <a:pt x="6916608" y="295"/>
                  <a:pt x="7181699" y="29543"/>
                  <a:pt x="7591635" y="0"/>
                </a:cubicBezTo>
                <a:cubicBezTo>
                  <a:pt x="8001572" y="-29543"/>
                  <a:pt x="8013783" y="21433"/>
                  <a:pt x="8271890" y="0"/>
                </a:cubicBezTo>
                <a:cubicBezTo>
                  <a:pt x="8529998" y="-21433"/>
                  <a:pt x="9028738" y="58846"/>
                  <a:pt x="9523557" y="0"/>
                </a:cubicBezTo>
                <a:cubicBezTo>
                  <a:pt x="9506856" y="169200"/>
                  <a:pt x="9531343" y="290840"/>
                  <a:pt x="9523557" y="461665"/>
                </a:cubicBezTo>
                <a:cubicBezTo>
                  <a:pt x="9378144" y="452451"/>
                  <a:pt x="9188452" y="462795"/>
                  <a:pt x="8938538" y="461665"/>
                </a:cubicBezTo>
                <a:cubicBezTo>
                  <a:pt x="8688624" y="460535"/>
                  <a:pt x="8353433" y="489959"/>
                  <a:pt x="8067813" y="461665"/>
                </a:cubicBezTo>
                <a:cubicBezTo>
                  <a:pt x="7782193" y="433371"/>
                  <a:pt x="7447956" y="445858"/>
                  <a:pt x="7197088" y="461665"/>
                </a:cubicBezTo>
                <a:cubicBezTo>
                  <a:pt x="6946221" y="477472"/>
                  <a:pt x="6783840" y="467443"/>
                  <a:pt x="6421598" y="461665"/>
                </a:cubicBezTo>
                <a:cubicBezTo>
                  <a:pt x="6059356" y="455888"/>
                  <a:pt x="6080578" y="458326"/>
                  <a:pt x="5931816" y="461665"/>
                </a:cubicBezTo>
                <a:cubicBezTo>
                  <a:pt x="5783054" y="465004"/>
                  <a:pt x="5675243" y="457757"/>
                  <a:pt x="5537268" y="461665"/>
                </a:cubicBezTo>
                <a:cubicBezTo>
                  <a:pt x="5399293" y="465573"/>
                  <a:pt x="5150462" y="476564"/>
                  <a:pt x="5047485" y="461665"/>
                </a:cubicBezTo>
                <a:cubicBezTo>
                  <a:pt x="4944508" y="446766"/>
                  <a:pt x="4743171" y="485367"/>
                  <a:pt x="4557702" y="461665"/>
                </a:cubicBezTo>
                <a:cubicBezTo>
                  <a:pt x="4372233" y="437963"/>
                  <a:pt x="4257823" y="474743"/>
                  <a:pt x="4163155" y="461665"/>
                </a:cubicBezTo>
                <a:cubicBezTo>
                  <a:pt x="4068487" y="448587"/>
                  <a:pt x="3932273" y="470988"/>
                  <a:pt x="3768608" y="461665"/>
                </a:cubicBezTo>
                <a:cubicBezTo>
                  <a:pt x="3604943" y="452342"/>
                  <a:pt x="3168562" y="437282"/>
                  <a:pt x="2993118" y="461665"/>
                </a:cubicBezTo>
                <a:cubicBezTo>
                  <a:pt x="2817674" y="486049"/>
                  <a:pt x="2709003" y="460688"/>
                  <a:pt x="2598571" y="461665"/>
                </a:cubicBezTo>
                <a:cubicBezTo>
                  <a:pt x="2488139" y="462642"/>
                  <a:pt x="1950482" y="466815"/>
                  <a:pt x="1727845" y="461665"/>
                </a:cubicBezTo>
                <a:cubicBezTo>
                  <a:pt x="1505208" y="456515"/>
                  <a:pt x="1297018" y="454796"/>
                  <a:pt x="1047591" y="461665"/>
                </a:cubicBezTo>
                <a:cubicBezTo>
                  <a:pt x="798164" y="468534"/>
                  <a:pt x="793874" y="448328"/>
                  <a:pt x="653044" y="461665"/>
                </a:cubicBezTo>
                <a:cubicBezTo>
                  <a:pt x="512214" y="475002"/>
                  <a:pt x="244066" y="435092"/>
                  <a:pt x="0" y="461665"/>
                </a:cubicBezTo>
                <a:cubicBezTo>
                  <a:pt x="1237" y="277981"/>
                  <a:pt x="-14394" y="176775"/>
                  <a:pt x="0" y="0"/>
                </a:cubicBezTo>
                <a:close/>
              </a:path>
            </a:pathLst>
          </a:custGeom>
          <a:solidFill>
            <a:schemeClr val="accent6">
              <a:lumMod val="60000"/>
              <a:lumOff val="40000"/>
            </a:schemeClr>
          </a:solidFill>
          <a:ln>
            <a:solidFill>
              <a:schemeClr val="tx1"/>
            </a:solidFill>
            <a:extLst>
              <a:ext uri="{C807C97D-BFC1-408E-A445-0C87EB9F89A2}">
                <ask:lineSketchStyleProps xmlns:ask="http://schemas.microsoft.com/office/drawing/2018/sketchyshapes" sd="2898261752">
                  <a:prstGeom prst="rect">
                    <a:avLst/>
                  </a:prstGeom>
                  <ask:type>
                    <ask:lineSketchFreehand/>
                  </ask:type>
                </ask:lineSketchStyleProps>
              </a:ext>
            </a:extLst>
          </a:ln>
        </p:spPr>
        <p:txBody>
          <a:bodyPr wrap="square" rtlCol="0">
            <a:spAutoFit/>
          </a:bodyPr>
          <a:lstStyle/>
          <a:p>
            <a:r>
              <a:rPr lang="en-GB" sz="2400" dirty="0">
                <a:latin typeface="Ovo" panose="02020502070400060406"/>
              </a:rPr>
              <a:t>Teacher Notes – Getting to know </a:t>
            </a:r>
            <a:r>
              <a:rPr lang="en-GB" sz="2400" dirty="0">
                <a:effectLst/>
                <a:latin typeface="Ovo" panose="02020502070400060406"/>
                <a:ea typeface="Calibri" panose="020F0502020204030204" pitchFamily="34" charset="0"/>
              </a:rPr>
              <a:t>Malawi: its language and culture</a:t>
            </a:r>
            <a:endParaRPr lang="en-GB" sz="2400" dirty="0">
              <a:latin typeface="Ovo" panose="02020502070400060406"/>
            </a:endParaRPr>
          </a:p>
        </p:txBody>
      </p:sp>
      <p:sp>
        <p:nvSpPr>
          <p:cNvPr id="5" name="Rectangle 4">
            <a:extLst>
              <a:ext uri="{FF2B5EF4-FFF2-40B4-BE49-F238E27FC236}">
                <a16:creationId xmlns:a16="http://schemas.microsoft.com/office/drawing/2014/main" id="{0C74EA14-54D7-4642-AC5F-274CA53D444D}"/>
              </a:ext>
            </a:extLst>
          </p:cNvPr>
          <p:cNvSpPr/>
          <p:nvPr/>
        </p:nvSpPr>
        <p:spPr>
          <a:xfrm>
            <a:off x="0" y="0"/>
            <a:ext cx="12192000" cy="16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sp>
        <p:nvSpPr>
          <p:cNvPr id="6" name="Rectangle 5">
            <a:extLst>
              <a:ext uri="{FF2B5EF4-FFF2-40B4-BE49-F238E27FC236}">
                <a16:creationId xmlns:a16="http://schemas.microsoft.com/office/drawing/2014/main" id="{95754EF5-B58A-4208-870D-09D52F2B8E88}"/>
              </a:ext>
            </a:extLst>
          </p:cNvPr>
          <p:cNvSpPr/>
          <p:nvPr/>
        </p:nvSpPr>
        <p:spPr>
          <a:xfrm>
            <a:off x="0" y="788484"/>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7" name="Rectangle 6">
            <a:extLst>
              <a:ext uri="{FF2B5EF4-FFF2-40B4-BE49-F238E27FC236}">
                <a16:creationId xmlns:a16="http://schemas.microsoft.com/office/drawing/2014/main" id="{0BE6473B-30C0-4B6D-B0E5-69DDA7562A26}"/>
              </a:ext>
            </a:extLst>
          </p:cNvPr>
          <p:cNvSpPr/>
          <p:nvPr/>
        </p:nvSpPr>
        <p:spPr>
          <a:xfrm>
            <a:off x="6096000" y="788484"/>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sp>
        <p:nvSpPr>
          <p:cNvPr id="8" name="Rectangle 7">
            <a:extLst>
              <a:ext uri="{FF2B5EF4-FFF2-40B4-BE49-F238E27FC236}">
                <a16:creationId xmlns:a16="http://schemas.microsoft.com/office/drawing/2014/main" id="{C41068A5-28DB-44A9-9E8F-D95DE156FB83}"/>
              </a:ext>
            </a:extLst>
          </p:cNvPr>
          <p:cNvSpPr/>
          <p:nvPr/>
        </p:nvSpPr>
        <p:spPr>
          <a:xfrm>
            <a:off x="0" y="6721476"/>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9" name="Rectangle 8">
            <a:extLst>
              <a:ext uri="{FF2B5EF4-FFF2-40B4-BE49-F238E27FC236}">
                <a16:creationId xmlns:a16="http://schemas.microsoft.com/office/drawing/2014/main" id="{5D0D87CD-45A5-461E-A2BE-0E858BAA6CA0}"/>
              </a:ext>
            </a:extLst>
          </p:cNvPr>
          <p:cNvSpPr/>
          <p:nvPr/>
        </p:nvSpPr>
        <p:spPr>
          <a:xfrm>
            <a:off x="6096000" y="6721476"/>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sp>
        <p:nvSpPr>
          <p:cNvPr id="10" name="TextBox 9">
            <a:extLst>
              <a:ext uri="{FF2B5EF4-FFF2-40B4-BE49-F238E27FC236}">
                <a16:creationId xmlns:a16="http://schemas.microsoft.com/office/drawing/2014/main" id="{462C69A5-A65D-48E5-A874-B417EDB63634}"/>
              </a:ext>
            </a:extLst>
          </p:cNvPr>
          <p:cNvSpPr txBox="1"/>
          <p:nvPr/>
        </p:nvSpPr>
        <p:spPr>
          <a:xfrm>
            <a:off x="120068" y="1418591"/>
            <a:ext cx="7264822" cy="5262979"/>
          </a:xfrm>
          <a:custGeom>
            <a:avLst/>
            <a:gdLst>
              <a:gd name="connsiteX0" fmla="*/ 0 w 7264822"/>
              <a:gd name="connsiteY0" fmla="*/ 0 h 5262979"/>
              <a:gd name="connsiteX1" fmla="*/ 733087 w 7264822"/>
              <a:gd name="connsiteY1" fmla="*/ 0 h 5262979"/>
              <a:gd name="connsiteX2" fmla="*/ 1175580 w 7264822"/>
              <a:gd name="connsiteY2" fmla="*/ 0 h 5262979"/>
              <a:gd name="connsiteX3" fmla="*/ 1908667 w 7264822"/>
              <a:gd name="connsiteY3" fmla="*/ 0 h 5262979"/>
              <a:gd name="connsiteX4" fmla="*/ 2496457 w 7264822"/>
              <a:gd name="connsiteY4" fmla="*/ 0 h 5262979"/>
              <a:gd name="connsiteX5" fmla="*/ 3156895 w 7264822"/>
              <a:gd name="connsiteY5" fmla="*/ 0 h 5262979"/>
              <a:gd name="connsiteX6" fmla="*/ 3672037 w 7264822"/>
              <a:gd name="connsiteY6" fmla="*/ 0 h 5262979"/>
              <a:gd name="connsiteX7" fmla="*/ 4114531 w 7264822"/>
              <a:gd name="connsiteY7" fmla="*/ 0 h 5262979"/>
              <a:gd name="connsiteX8" fmla="*/ 4702321 w 7264822"/>
              <a:gd name="connsiteY8" fmla="*/ 0 h 5262979"/>
              <a:gd name="connsiteX9" fmla="*/ 5435408 w 7264822"/>
              <a:gd name="connsiteY9" fmla="*/ 0 h 5262979"/>
              <a:gd name="connsiteX10" fmla="*/ 6241143 w 7264822"/>
              <a:gd name="connsiteY10" fmla="*/ 0 h 5262979"/>
              <a:gd name="connsiteX11" fmla="*/ 7264822 w 7264822"/>
              <a:gd name="connsiteY11" fmla="*/ 0 h 5262979"/>
              <a:gd name="connsiteX12" fmla="*/ 7264822 w 7264822"/>
              <a:gd name="connsiteY12" fmla="*/ 605243 h 5262979"/>
              <a:gd name="connsiteX13" fmla="*/ 7264822 w 7264822"/>
              <a:gd name="connsiteY13" fmla="*/ 1105226 h 5262979"/>
              <a:gd name="connsiteX14" fmla="*/ 7264822 w 7264822"/>
              <a:gd name="connsiteY14" fmla="*/ 1815728 h 5262979"/>
              <a:gd name="connsiteX15" fmla="*/ 7264822 w 7264822"/>
              <a:gd name="connsiteY15" fmla="*/ 2420970 h 5262979"/>
              <a:gd name="connsiteX16" fmla="*/ 7264822 w 7264822"/>
              <a:gd name="connsiteY16" fmla="*/ 2973583 h 5262979"/>
              <a:gd name="connsiteX17" fmla="*/ 7264822 w 7264822"/>
              <a:gd name="connsiteY17" fmla="*/ 3473566 h 5262979"/>
              <a:gd name="connsiteX18" fmla="*/ 7264822 w 7264822"/>
              <a:gd name="connsiteY18" fmla="*/ 4184068 h 5262979"/>
              <a:gd name="connsiteX19" fmla="*/ 7264822 w 7264822"/>
              <a:gd name="connsiteY19" fmla="*/ 4684051 h 5262979"/>
              <a:gd name="connsiteX20" fmla="*/ 7264822 w 7264822"/>
              <a:gd name="connsiteY20" fmla="*/ 5262979 h 5262979"/>
              <a:gd name="connsiteX21" fmla="*/ 6677032 w 7264822"/>
              <a:gd name="connsiteY21" fmla="*/ 5262979 h 5262979"/>
              <a:gd name="connsiteX22" fmla="*/ 6016593 w 7264822"/>
              <a:gd name="connsiteY22" fmla="*/ 5262979 h 5262979"/>
              <a:gd name="connsiteX23" fmla="*/ 5283507 w 7264822"/>
              <a:gd name="connsiteY23" fmla="*/ 5262979 h 5262979"/>
              <a:gd name="connsiteX24" fmla="*/ 4623069 w 7264822"/>
              <a:gd name="connsiteY24" fmla="*/ 5262979 h 5262979"/>
              <a:gd name="connsiteX25" fmla="*/ 3817334 w 7264822"/>
              <a:gd name="connsiteY25" fmla="*/ 5262979 h 5262979"/>
              <a:gd name="connsiteX26" fmla="*/ 3229544 w 7264822"/>
              <a:gd name="connsiteY26" fmla="*/ 5262979 h 5262979"/>
              <a:gd name="connsiteX27" fmla="*/ 2423809 w 7264822"/>
              <a:gd name="connsiteY27" fmla="*/ 5262979 h 5262979"/>
              <a:gd name="connsiteX28" fmla="*/ 1690722 w 7264822"/>
              <a:gd name="connsiteY28" fmla="*/ 5262979 h 5262979"/>
              <a:gd name="connsiteX29" fmla="*/ 1175580 w 7264822"/>
              <a:gd name="connsiteY29" fmla="*/ 5262979 h 5262979"/>
              <a:gd name="connsiteX30" fmla="*/ 733087 w 7264822"/>
              <a:gd name="connsiteY30" fmla="*/ 5262979 h 5262979"/>
              <a:gd name="connsiteX31" fmla="*/ 0 w 7264822"/>
              <a:gd name="connsiteY31" fmla="*/ 5262979 h 5262979"/>
              <a:gd name="connsiteX32" fmla="*/ 0 w 7264822"/>
              <a:gd name="connsiteY32" fmla="*/ 4710366 h 5262979"/>
              <a:gd name="connsiteX33" fmla="*/ 0 w 7264822"/>
              <a:gd name="connsiteY33" fmla="*/ 4210383 h 5262979"/>
              <a:gd name="connsiteX34" fmla="*/ 0 w 7264822"/>
              <a:gd name="connsiteY34" fmla="*/ 3447251 h 5262979"/>
              <a:gd name="connsiteX35" fmla="*/ 0 w 7264822"/>
              <a:gd name="connsiteY35" fmla="*/ 2842009 h 5262979"/>
              <a:gd name="connsiteX36" fmla="*/ 0 w 7264822"/>
              <a:gd name="connsiteY36" fmla="*/ 2078877 h 5262979"/>
              <a:gd name="connsiteX37" fmla="*/ 0 w 7264822"/>
              <a:gd name="connsiteY37" fmla="*/ 1578894 h 5262979"/>
              <a:gd name="connsiteX38" fmla="*/ 0 w 7264822"/>
              <a:gd name="connsiteY38" fmla="*/ 1026281 h 5262979"/>
              <a:gd name="connsiteX39" fmla="*/ 0 w 7264822"/>
              <a:gd name="connsiteY39" fmla="*/ 0 h 526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264822" h="5262979" fill="none" extrusionOk="0">
                <a:moveTo>
                  <a:pt x="0" y="0"/>
                </a:moveTo>
                <a:cubicBezTo>
                  <a:pt x="250410" y="35740"/>
                  <a:pt x="494705" y="765"/>
                  <a:pt x="733087" y="0"/>
                </a:cubicBezTo>
                <a:cubicBezTo>
                  <a:pt x="971469" y="-765"/>
                  <a:pt x="1019404" y="4937"/>
                  <a:pt x="1175580" y="0"/>
                </a:cubicBezTo>
                <a:cubicBezTo>
                  <a:pt x="1331756" y="-4937"/>
                  <a:pt x="1668809" y="-14993"/>
                  <a:pt x="1908667" y="0"/>
                </a:cubicBezTo>
                <a:cubicBezTo>
                  <a:pt x="2148525" y="14993"/>
                  <a:pt x="2377614" y="14346"/>
                  <a:pt x="2496457" y="0"/>
                </a:cubicBezTo>
                <a:cubicBezTo>
                  <a:pt x="2615300" y="-14346"/>
                  <a:pt x="3013839" y="-21878"/>
                  <a:pt x="3156895" y="0"/>
                </a:cubicBezTo>
                <a:cubicBezTo>
                  <a:pt x="3299951" y="21878"/>
                  <a:pt x="3452850" y="-6054"/>
                  <a:pt x="3672037" y="0"/>
                </a:cubicBezTo>
                <a:cubicBezTo>
                  <a:pt x="3891224" y="6054"/>
                  <a:pt x="3909372" y="-545"/>
                  <a:pt x="4114531" y="0"/>
                </a:cubicBezTo>
                <a:cubicBezTo>
                  <a:pt x="4319690" y="545"/>
                  <a:pt x="4537851" y="24704"/>
                  <a:pt x="4702321" y="0"/>
                </a:cubicBezTo>
                <a:cubicBezTo>
                  <a:pt x="4866791" y="-24704"/>
                  <a:pt x="5277086" y="29871"/>
                  <a:pt x="5435408" y="0"/>
                </a:cubicBezTo>
                <a:cubicBezTo>
                  <a:pt x="5593730" y="-29871"/>
                  <a:pt x="6058114" y="20617"/>
                  <a:pt x="6241143" y="0"/>
                </a:cubicBezTo>
                <a:cubicBezTo>
                  <a:pt x="6424172" y="-20617"/>
                  <a:pt x="6821635" y="-16501"/>
                  <a:pt x="7264822" y="0"/>
                </a:cubicBezTo>
                <a:cubicBezTo>
                  <a:pt x="7262444" y="259774"/>
                  <a:pt x="7252183" y="482438"/>
                  <a:pt x="7264822" y="605243"/>
                </a:cubicBezTo>
                <a:cubicBezTo>
                  <a:pt x="7277461" y="728048"/>
                  <a:pt x="7260930" y="888798"/>
                  <a:pt x="7264822" y="1105226"/>
                </a:cubicBezTo>
                <a:cubicBezTo>
                  <a:pt x="7268714" y="1321654"/>
                  <a:pt x="7281127" y="1624238"/>
                  <a:pt x="7264822" y="1815728"/>
                </a:cubicBezTo>
                <a:cubicBezTo>
                  <a:pt x="7248517" y="2007218"/>
                  <a:pt x="7249900" y="2267876"/>
                  <a:pt x="7264822" y="2420970"/>
                </a:cubicBezTo>
                <a:cubicBezTo>
                  <a:pt x="7279744" y="2574064"/>
                  <a:pt x="7254521" y="2736671"/>
                  <a:pt x="7264822" y="2973583"/>
                </a:cubicBezTo>
                <a:cubicBezTo>
                  <a:pt x="7275123" y="3210495"/>
                  <a:pt x="7244923" y="3223744"/>
                  <a:pt x="7264822" y="3473566"/>
                </a:cubicBezTo>
                <a:cubicBezTo>
                  <a:pt x="7284721" y="3723388"/>
                  <a:pt x="7286571" y="3954091"/>
                  <a:pt x="7264822" y="4184068"/>
                </a:cubicBezTo>
                <a:cubicBezTo>
                  <a:pt x="7243073" y="4414045"/>
                  <a:pt x="7254891" y="4509942"/>
                  <a:pt x="7264822" y="4684051"/>
                </a:cubicBezTo>
                <a:cubicBezTo>
                  <a:pt x="7274753" y="4858160"/>
                  <a:pt x="7283365" y="5057645"/>
                  <a:pt x="7264822" y="5262979"/>
                </a:cubicBezTo>
                <a:cubicBezTo>
                  <a:pt x="7054809" y="5254142"/>
                  <a:pt x="6961286" y="5248827"/>
                  <a:pt x="6677032" y="5262979"/>
                </a:cubicBezTo>
                <a:cubicBezTo>
                  <a:pt x="6392778" y="5277132"/>
                  <a:pt x="6282938" y="5251965"/>
                  <a:pt x="6016593" y="5262979"/>
                </a:cubicBezTo>
                <a:cubicBezTo>
                  <a:pt x="5750248" y="5273993"/>
                  <a:pt x="5525924" y="5238220"/>
                  <a:pt x="5283507" y="5262979"/>
                </a:cubicBezTo>
                <a:cubicBezTo>
                  <a:pt x="5041090" y="5287738"/>
                  <a:pt x="4801520" y="5255088"/>
                  <a:pt x="4623069" y="5262979"/>
                </a:cubicBezTo>
                <a:cubicBezTo>
                  <a:pt x="4444618" y="5270870"/>
                  <a:pt x="4074858" y="5256470"/>
                  <a:pt x="3817334" y="5262979"/>
                </a:cubicBezTo>
                <a:cubicBezTo>
                  <a:pt x="3559811" y="5269488"/>
                  <a:pt x="3448310" y="5267530"/>
                  <a:pt x="3229544" y="5262979"/>
                </a:cubicBezTo>
                <a:cubicBezTo>
                  <a:pt x="3010778" y="5258429"/>
                  <a:pt x="2753687" y="5244114"/>
                  <a:pt x="2423809" y="5262979"/>
                </a:cubicBezTo>
                <a:cubicBezTo>
                  <a:pt x="2093931" y="5281844"/>
                  <a:pt x="1918785" y="5287415"/>
                  <a:pt x="1690722" y="5262979"/>
                </a:cubicBezTo>
                <a:cubicBezTo>
                  <a:pt x="1462659" y="5238543"/>
                  <a:pt x="1332860" y="5259050"/>
                  <a:pt x="1175580" y="5262979"/>
                </a:cubicBezTo>
                <a:cubicBezTo>
                  <a:pt x="1018300" y="5266908"/>
                  <a:pt x="833116" y="5274870"/>
                  <a:pt x="733087" y="5262979"/>
                </a:cubicBezTo>
                <a:cubicBezTo>
                  <a:pt x="633058" y="5251088"/>
                  <a:pt x="186006" y="5260430"/>
                  <a:pt x="0" y="5262979"/>
                </a:cubicBezTo>
                <a:cubicBezTo>
                  <a:pt x="6723" y="5071624"/>
                  <a:pt x="-804" y="4899288"/>
                  <a:pt x="0" y="4710366"/>
                </a:cubicBezTo>
                <a:cubicBezTo>
                  <a:pt x="804" y="4521444"/>
                  <a:pt x="3087" y="4411740"/>
                  <a:pt x="0" y="4210383"/>
                </a:cubicBezTo>
                <a:cubicBezTo>
                  <a:pt x="-3087" y="4009026"/>
                  <a:pt x="-8277" y="3737072"/>
                  <a:pt x="0" y="3447251"/>
                </a:cubicBezTo>
                <a:cubicBezTo>
                  <a:pt x="8277" y="3157430"/>
                  <a:pt x="-16063" y="3050948"/>
                  <a:pt x="0" y="2842009"/>
                </a:cubicBezTo>
                <a:cubicBezTo>
                  <a:pt x="16063" y="2633070"/>
                  <a:pt x="-21074" y="2304610"/>
                  <a:pt x="0" y="2078877"/>
                </a:cubicBezTo>
                <a:cubicBezTo>
                  <a:pt x="21074" y="1853144"/>
                  <a:pt x="18868" y="1749298"/>
                  <a:pt x="0" y="1578894"/>
                </a:cubicBezTo>
                <a:cubicBezTo>
                  <a:pt x="-18868" y="1408490"/>
                  <a:pt x="-6628" y="1218541"/>
                  <a:pt x="0" y="1026281"/>
                </a:cubicBezTo>
                <a:cubicBezTo>
                  <a:pt x="6628" y="834021"/>
                  <a:pt x="-7407" y="413574"/>
                  <a:pt x="0" y="0"/>
                </a:cubicBezTo>
                <a:close/>
              </a:path>
              <a:path w="7264822" h="5262979" stroke="0" extrusionOk="0">
                <a:moveTo>
                  <a:pt x="0" y="0"/>
                </a:moveTo>
                <a:cubicBezTo>
                  <a:pt x="105728" y="2195"/>
                  <a:pt x="227621" y="-14609"/>
                  <a:pt x="442494" y="0"/>
                </a:cubicBezTo>
                <a:cubicBezTo>
                  <a:pt x="657367" y="14609"/>
                  <a:pt x="1017876" y="-15050"/>
                  <a:pt x="1175580" y="0"/>
                </a:cubicBezTo>
                <a:cubicBezTo>
                  <a:pt x="1333284" y="15050"/>
                  <a:pt x="1571398" y="3903"/>
                  <a:pt x="1836019" y="0"/>
                </a:cubicBezTo>
                <a:cubicBezTo>
                  <a:pt x="2100640" y="-3903"/>
                  <a:pt x="2210996" y="-29505"/>
                  <a:pt x="2569105" y="0"/>
                </a:cubicBezTo>
                <a:cubicBezTo>
                  <a:pt x="2927214" y="29505"/>
                  <a:pt x="2943835" y="-35464"/>
                  <a:pt x="3302192" y="0"/>
                </a:cubicBezTo>
                <a:cubicBezTo>
                  <a:pt x="3660549" y="35464"/>
                  <a:pt x="3768853" y="-2779"/>
                  <a:pt x="3889982" y="0"/>
                </a:cubicBezTo>
                <a:cubicBezTo>
                  <a:pt x="4011111" y="2779"/>
                  <a:pt x="4306081" y="-26521"/>
                  <a:pt x="4550420" y="0"/>
                </a:cubicBezTo>
                <a:cubicBezTo>
                  <a:pt x="4794759" y="26521"/>
                  <a:pt x="4887092" y="11513"/>
                  <a:pt x="5065562" y="0"/>
                </a:cubicBezTo>
                <a:cubicBezTo>
                  <a:pt x="5244032" y="-11513"/>
                  <a:pt x="5484418" y="-20568"/>
                  <a:pt x="5653352" y="0"/>
                </a:cubicBezTo>
                <a:cubicBezTo>
                  <a:pt x="5822286" y="20568"/>
                  <a:pt x="5958483" y="4926"/>
                  <a:pt x="6095846" y="0"/>
                </a:cubicBezTo>
                <a:cubicBezTo>
                  <a:pt x="6233209" y="-4926"/>
                  <a:pt x="6997757" y="27593"/>
                  <a:pt x="7264822" y="0"/>
                </a:cubicBezTo>
                <a:cubicBezTo>
                  <a:pt x="7272699" y="142618"/>
                  <a:pt x="7281250" y="376621"/>
                  <a:pt x="7264822" y="552613"/>
                </a:cubicBezTo>
                <a:cubicBezTo>
                  <a:pt x="7248394" y="728605"/>
                  <a:pt x="7231439" y="964765"/>
                  <a:pt x="7264822" y="1263115"/>
                </a:cubicBezTo>
                <a:cubicBezTo>
                  <a:pt x="7298205" y="1561465"/>
                  <a:pt x="7275902" y="1756183"/>
                  <a:pt x="7264822" y="1973617"/>
                </a:cubicBezTo>
                <a:cubicBezTo>
                  <a:pt x="7253742" y="2191051"/>
                  <a:pt x="7255625" y="2437738"/>
                  <a:pt x="7264822" y="2684119"/>
                </a:cubicBezTo>
                <a:cubicBezTo>
                  <a:pt x="7274019" y="2930500"/>
                  <a:pt x="7280669" y="2951868"/>
                  <a:pt x="7264822" y="3184102"/>
                </a:cubicBezTo>
                <a:cubicBezTo>
                  <a:pt x="7248975" y="3416336"/>
                  <a:pt x="7255655" y="3572660"/>
                  <a:pt x="7264822" y="3789345"/>
                </a:cubicBezTo>
                <a:cubicBezTo>
                  <a:pt x="7273989" y="4006030"/>
                  <a:pt x="7273805" y="4268849"/>
                  <a:pt x="7264822" y="4552477"/>
                </a:cubicBezTo>
                <a:cubicBezTo>
                  <a:pt x="7255839" y="4836105"/>
                  <a:pt x="7230974" y="5088731"/>
                  <a:pt x="7264822" y="5262979"/>
                </a:cubicBezTo>
                <a:cubicBezTo>
                  <a:pt x="7078088" y="5257896"/>
                  <a:pt x="6787515" y="5232985"/>
                  <a:pt x="6604384" y="5262979"/>
                </a:cubicBezTo>
                <a:cubicBezTo>
                  <a:pt x="6421253" y="5292973"/>
                  <a:pt x="6126318" y="5230503"/>
                  <a:pt x="5943945" y="5262979"/>
                </a:cubicBezTo>
                <a:cubicBezTo>
                  <a:pt x="5761572" y="5295455"/>
                  <a:pt x="5582489" y="5286892"/>
                  <a:pt x="5356155" y="5262979"/>
                </a:cubicBezTo>
                <a:cubicBezTo>
                  <a:pt x="5129821" y="5239067"/>
                  <a:pt x="4867581" y="5277336"/>
                  <a:pt x="4550420" y="5262979"/>
                </a:cubicBezTo>
                <a:cubicBezTo>
                  <a:pt x="4233260" y="5248622"/>
                  <a:pt x="4328080" y="5284346"/>
                  <a:pt x="4107927" y="5262979"/>
                </a:cubicBezTo>
                <a:cubicBezTo>
                  <a:pt x="3887774" y="5241612"/>
                  <a:pt x="3691430" y="5272815"/>
                  <a:pt x="3520136" y="5262979"/>
                </a:cubicBezTo>
                <a:cubicBezTo>
                  <a:pt x="3348842" y="5253143"/>
                  <a:pt x="2912797" y="5257257"/>
                  <a:pt x="2714402" y="5262979"/>
                </a:cubicBezTo>
                <a:cubicBezTo>
                  <a:pt x="2516007" y="5268701"/>
                  <a:pt x="2272983" y="5298735"/>
                  <a:pt x="1981315" y="5262979"/>
                </a:cubicBezTo>
                <a:cubicBezTo>
                  <a:pt x="1689647" y="5227223"/>
                  <a:pt x="1709844" y="5253428"/>
                  <a:pt x="1466173" y="5262979"/>
                </a:cubicBezTo>
                <a:cubicBezTo>
                  <a:pt x="1222502" y="5272530"/>
                  <a:pt x="1242659" y="5278862"/>
                  <a:pt x="1023679" y="5262979"/>
                </a:cubicBezTo>
                <a:cubicBezTo>
                  <a:pt x="804699" y="5247096"/>
                  <a:pt x="243475" y="5294531"/>
                  <a:pt x="0" y="5262979"/>
                </a:cubicBezTo>
                <a:cubicBezTo>
                  <a:pt x="-17828" y="5077026"/>
                  <a:pt x="-16020" y="4834521"/>
                  <a:pt x="0" y="4710366"/>
                </a:cubicBezTo>
                <a:cubicBezTo>
                  <a:pt x="16020" y="4586211"/>
                  <a:pt x="-17962" y="4248855"/>
                  <a:pt x="0" y="4105124"/>
                </a:cubicBezTo>
                <a:cubicBezTo>
                  <a:pt x="17962" y="3961393"/>
                  <a:pt x="15292" y="3677082"/>
                  <a:pt x="0" y="3447251"/>
                </a:cubicBezTo>
                <a:cubicBezTo>
                  <a:pt x="-15292" y="3217420"/>
                  <a:pt x="13905" y="2939597"/>
                  <a:pt x="0" y="2736749"/>
                </a:cubicBezTo>
                <a:cubicBezTo>
                  <a:pt x="-13905" y="2533901"/>
                  <a:pt x="-12398" y="2410586"/>
                  <a:pt x="0" y="2236766"/>
                </a:cubicBezTo>
                <a:cubicBezTo>
                  <a:pt x="12398" y="2062946"/>
                  <a:pt x="-19114" y="1928001"/>
                  <a:pt x="0" y="1631523"/>
                </a:cubicBezTo>
                <a:cubicBezTo>
                  <a:pt x="19114" y="1335045"/>
                  <a:pt x="705" y="1328964"/>
                  <a:pt x="0" y="1131540"/>
                </a:cubicBezTo>
                <a:cubicBezTo>
                  <a:pt x="-705" y="934116"/>
                  <a:pt x="-10899" y="504166"/>
                  <a:pt x="0" y="0"/>
                </a:cubicBezTo>
                <a:close/>
              </a:path>
            </a:pathLst>
          </a:cu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100000" b="100000"/>
            </a:path>
            <a:tileRect t="-100000" r="-100000"/>
          </a:gradFill>
          <a:ln>
            <a:solidFill>
              <a:schemeClr val="tx1"/>
            </a:solidFill>
            <a:extLst>
              <a:ext uri="{C807C97D-BFC1-408E-A445-0C87EB9F89A2}">
                <ask:lineSketchStyleProps xmlns:ask="http://schemas.microsoft.com/office/drawing/2018/sketchyshapes" sd="3768439936">
                  <a:prstGeom prst="rect">
                    <a:avLst/>
                  </a:prstGeom>
                  <ask:type>
                    <ask:lineSketchFreehand/>
                  </ask:type>
                </ask:lineSketchStyleProps>
              </a:ext>
            </a:extLst>
          </a:ln>
        </p:spPr>
        <p:txBody>
          <a:bodyPr wrap="square" lIns="91440" tIns="45720" rIns="91440" bIns="45720" rtlCol="0" anchor="t">
            <a:spAutoFit/>
          </a:bodyPr>
          <a:lstStyle/>
          <a:p>
            <a:r>
              <a:rPr lang="en-GB" sz="1200" b="1" dirty="0">
                <a:latin typeface="Ovo" panose="02020502070400060406"/>
              </a:rPr>
              <a:t>Aims:</a:t>
            </a:r>
            <a:r>
              <a:rPr lang="en-GB" sz="1200" dirty="0">
                <a:latin typeface="Ovo" panose="02020502070400060406"/>
              </a:rPr>
              <a:t>. </a:t>
            </a:r>
            <a:r>
              <a:rPr lang="en-GB" sz="1200" dirty="0">
                <a:effectLst/>
                <a:latin typeface="Ovo" panose="02020502070400060406"/>
                <a:ea typeface="Calibri" panose="020F0502020204030204" pitchFamily="34" charset="0"/>
                <a:cs typeface="Calibri" panose="020F0502020204030204" pitchFamily="34" charset="0"/>
              </a:rPr>
              <a:t>This session looks to build an understanding of Malawi, with a basic introduction to the language </a:t>
            </a:r>
            <a:r>
              <a:rPr lang="en-GB" sz="1200" dirty="0">
                <a:latin typeface="Ovo" panose="02020502070400060406"/>
                <a:ea typeface="Calibri" panose="020F0502020204030204" pitchFamily="34" charset="0"/>
                <a:cs typeface="Calibri" panose="020F0502020204030204" pitchFamily="34" charset="0"/>
              </a:rPr>
              <a:t>of</a:t>
            </a:r>
            <a:r>
              <a:rPr lang="en-GB" sz="1200" dirty="0">
                <a:effectLst/>
                <a:latin typeface="Ovo" panose="02020502070400060406"/>
                <a:ea typeface="Calibri" panose="020F0502020204030204" pitchFamily="34" charset="0"/>
                <a:cs typeface="Calibri" panose="020F0502020204030204" pitchFamily="34" charset="0"/>
              </a:rPr>
              <a:t> Chichewa and culture, as well as discussion-led activity around what culture and </a:t>
            </a:r>
            <a:r>
              <a:rPr lang="en-GB" sz="1200" dirty="0" err="1">
                <a:effectLst/>
                <a:latin typeface="Ovo" panose="02020502070400060406"/>
                <a:ea typeface="Calibri" panose="020F0502020204030204" pitchFamily="34" charset="0"/>
                <a:cs typeface="Calibri" panose="020F0502020204030204" pitchFamily="34" charset="0"/>
              </a:rPr>
              <a:t>stereoypes</a:t>
            </a:r>
            <a:r>
              <a:rPr lang="en-GB" sz="1200" dirty="0">
                <a:effectLst/>
                <a:latin typeface="Ovo" panose="02020502070400060406"/>
                <a:ea typeface="Calibri" panose="020F0502020204030204" pitchFamily="34" charset="0"/>
                <a:cs typeface="Calibri" panose="020F0502020204030204" pitchFamily="34" charset="0"/>
              </a:rPr>
              <a:t>.  </a:t>
            </a:r>
          </a:p>
          <a:p>
            <a:endParaRPr lang="en-GB" sz="1200" dirty="0">
              <a:latin typeface="Ovo" panose="02020502070400060406"/>
            </a:endParaRPr>
          </a:p>
          <a:p>
            <a:r>
              <a:rPr lang="en-GB" sz="1200" b="1" dirty="0">
                <a:latin typeface="Ovo" panose="02020502070400060406"/>
              </a:rPr>
              <a:t>Objective:</a:t>
            </a:r>
            <a:r>
              <a:rPr lang="en-GB" sz="1200" dirty="0">
                <a:latin typeface="Ovo" panose="02020502070400060406"/>
              </a:rPr>
              <a:t> </a:t>
            </a:r>
            <a:r>
              <a:rPr lang="en-GB" sz="1200" dirty="0">
                <a:effectLst/>
                <a:latin typeface="Ovo" panose="02020502070400060406"/>
                <a:ea typeface="Calibri" panose="020F0502020204030204" pitchFamily="34" charset="0"/>
              </a:rPr>
              <a:t>To start building an understanding of Malawi, with basic insight into: where Malawi is; the Malawian flag; the currency in Malawi; traditional Malawian dress; as well as shopping and food.  It teaches a few basic greetings in Chichewa.  But, before this, the session takes time to explore what ‘culture’ means, discussing the complexities and sensitivities, encouraging empathy, and giving practical advice about how to avoid harmful stereotypes when discussing a ‘national culture’.</a:t>
            </a:r>
          </a:p>
          <a:p>
            <a:endParaRPr lang="en-GB" sz="1200" dirty="0">
              <a:solidFill>
                <a:srgbClr val="000000"/>
              </a:solidFill>
              <a:latin typeface="Ovo" panose="02020502070400060406"/>
            </a:endParaRPr>
          </a:p>
          <a:p>
            <a:pPr algn="l"/>
            <a:r>
              <a:rPr lang="en-GB" sz="1200" b="1" dirty="0">
                <a:solidFill>
                  <a:srgbClr val="000000"/>
                </a:solidFill>
                <a:latin typeface="Ovo" panose="02020502070400060406"/>
              </a:rPr>
              <a:t>What’s included?: </a:t>
            </a:r>
            <a:r>
              <a:rPr lang="en-GB" sz="1200" dirty="0">
                <a:solidFill>
                  <a:srgbClr val="000000"/>
                </a:solidFill>
                <a:latin typeface="Ovo" panose="02020502070400060406"/>
              </a:rPr>
              <a:t>An interactive lesson, which encourages learners to speak some of the Chichewa language and gives a basic understanding of the Malawi’s culture and how it compares to Scottish culture. </a:t>
            </a:r>
          </a:p>
          <a:p>
            <a:pPr algn="l"/>
            <a:endParaRPr lang="en-GB" sz="1200" b="1" dirty="0">
              <a:solidFill>
                <a:srgbClr val="000000"/>
              </a:solidFill>
              <a:latin typeface="Ovo" panose="02020502070400060406"/>
            </a:endParaRPr>
          </a:p>
          <a:p>
            <a:r>
              <a:rPr lang="en-GB" sz="1200" b="1" dirty="0">
                <a:solidFill>
                  <a:srgbClr val="000000"/>
                </a:solidFill>
                <a:latin typeface="Ovo" panose="02020502070400060406"/>
              </a:rPr>
              <a:t>Teacher led activities: : </a:t>
            </a:r>
            <a:r>
              <a:rPr lang="en-GB" sz="1200" dirty="0">
                <a:solidFill>
                  <a:srgbClr val="000000"/>
                </a:solidFill>
                <a:latin typeface="Ovo" panose="02020502070400060406"/>
              </a:rPr>
              <a:t>Teachers are encouraged to work through the associated PowerPoint Presentation with their learners, following the lead of what is stated in the slide notes. Slide notes have been provided to fully support the practitioner in the delivery of this session and to provide appropriate challenge questions that can be worked through. </a:t>
            </a:r>
          </a:p>
          <a:p>
            <a:endParaRPr lang="en-GB" sz="1200" dirty="0">
              <a:solidFill>
                <a:srgbClr val="000000"/>
              </a:solidFill>
              <a:latin typeface="Ovo" panose="02020502070400060406"/>
            </a:endParaRPr>
          </a:p>
          <a:p>
            <a:r>
              <a:rPr lang="en-GB" sz="1200" b="1" dirty="0">
                <a:solidFill>
                  <a:srgbClr val="000000"/>
                </a:solidFill>
                <a:latin typeface="Ovo" panose="02020502070400060406"/>
              </a:rPr>
              <a:t>Learner led activities: </a:t>
            </a:r>
            <a:r>
              <a:rPr lang="en-GB" sz="1200" dirty="0">
                <a:solidFill>
                  <a:srgbClr val="000000"/>
                </a:solidFill>
                <a:latin typeface="Ovo" panose="02020502070400060406"/>
              </a:rPr>
              <a:t>Learners can work in pairs or groups to practice Chichewa. Learners are also encouraged to participate in discussion around the inequality's between Scottish and Malawian culture. </a:t>
            </a:r>
          </a:p>
          <a:p>
            <a:endParaRPr lang="en-GB" sz="1200" dirty="0">
              <a:solidFill>
                <a:srgbClr val="000000"/>
              </a:solidFill>
              <a:latin typeface="Ovo" panose="02020502070400060406"/>
            </a:endParaRPr>
          </a:p>
          <a:p>
            <a:r>
              <a:rPr lang="en-GB" sz="1200" b="1" dirty="0">
                <a:solidFill>
                  <a:srgbClr val="000000"/>
                </a:solidFill>
                <a:latin typeface="Ovo" panose="02020502070400060406"/>
              </a:rPr>
              <a:t>Support for partnerships: </a:t>
            </a:r>
            <a:r>
              <a:rPr lang="en-GB" sz="1200" dirty="0">
                <a:effectLst/>
                <a:latin typeface="Ovo" panose="02020502070400060406"/>
                <a:ea typeface="Calibri" panose="020F0502020204030204" pitchFamily="34" charset="0"/>
                <a:cs typeface="Calibri"/>
              </a:rPr>
              <a:t>While information and resources are available to allow schools to deliver this session themselves, the SMP is able to offer Malawian language and culture workshops which can be delivered by one of our tutors who are happy to deliver the content either in person or digitally, please get in contact with Chad our Youth and Schools officer to arrange.</a:t>
            </a:r>
            <a:r>
              <a:rPr lang="en-GB" sz="1200" dirty="0">
                <a:latin typeface="Ovo" panose="02020502070400060406"/>
                <a:ea typeface="Calibri" panose="020F0502020204030204" pitchFamily="34" charset="0"/>
                <a:cs typeface="Calibri"/>
              </a:rPr>
              <a:t> </a:t>
            </a:r>
            <a:endParaRPr lang="en-GB" sz="1200" dirty="0">
              <a:effectLst/>
              <a:latin typeface="Ovo" panose="02020502070400060406"/>
              <a:ea typeface="Calibri" panose="020F0502020204030204" pitchFamily="34" charset="0"/>
              <a:cs typeface="Calibri" panose="020F0502020204030204" pitchFamily="34" charset="0"/>
            </a:endParaRPr>
          </a:p>
          <a:p>
            <a:endParaRPr lang="en-GB" sz="1200" dirty="0">
              <a:latin typeface="Ovo" panose="02020502070400060406"/>
              <a:cs typeface="Calibri" panose="020F0502020204030204" pitchFamily="34" charset="0"/>
            </a:endParaRPr>
          </a:p>
          <a:p>
            <a:r>
              <a:rPr lang="en-GB" sz="1200" b="1" dirty="0">
                <a:latin typeface="Ovo" panose="02020502070400060406"/>
                <a:cs typeface="Calibri"/>
              </a:rPr>
              <a:t>Extension Activity: </a:t>
            </a:r>
            <a:r>
              <a:rPr lang="en-GB" sz="1200" dirty="0">
                <a:latin typeface="Ovo" panose="02020502070400060406"/>
                <a:cs typeface="Calibri"/>
              </a:rPr>
              <a:t>If learners are gaining confidence in using the language and would like to apply it in practice. Please look at out going to the Market lesson where learners will be given the opportunity to use there new skills in a realistic scenario.</a:t>
            </a:r>
          </a:p>
        </p:txBody>
      </p:sp>
      <p:pic>
        <p:nvPicPr>
          <p:cNvPr id="14" name="Picture 13">
            <a:extLst>
              <a:ext uri="{FF2B5EF4-FFF2-40B4-BE49-F238E27FC236}">
                <a16:creationId xmlns:a16="http://schemas.microsoft.com/office/drawing/2014/main" id="{A357FF9F-FDB0-4B04-9156-9323E256D52F}"/>
              </a:ext>
            </a:extLst>
          </p:cNvPr>
          <p:cNvPicPr>
            <a:picLocks noChangeAspect="1"/>
          </p:cNvPicPr>
          <p:nvPr/>
        </p:nvPicPr>
        <p:blipFill rotWithShape="1">
          <a:blip r:embed="rId3"/>
          <a:srcRect l="22762" t="53773" r="56831" b="23970"/>
          <a:stretch/>
        </p:blipFill>
        <p:spPr>
          <a:xfrm>
            <a:off x="10643191" y="82809"/>
            <a:ext cx="1177752" cy="722524"/>
          </a:xfrm>
          <a:custGeom>
            <a:avLst/>
            <a:gdLst>
              <a:gd name="connsiteX0" fmla="*/ 0 w 1177752"/>
              <a:gd name="connsiteY0" fmla="*/ 0 h 722524"/>
              <a:gd name="connsiteX1" fmla="*/ 577098 w 1177752"/>
              <a:gd name="connsiteY1" fmla="*/ 0 h 722524"/>
              <a:gd name="connsiteX2" fmla="*/ 1177752 w 1177752"/>
              <a:gd name="connsiteY2" fmla="*/ 0 h 722524"/>
              <a:gd name="connsiteX3" fmla="*/ 1177752 w 1177752"/>
              <a:gd name="connsiteY3" fmla="*/ 375712 h 722524"/>
              <a:gd name="connsiteX4" fmla="*/ 1177752 w 1177752"/>
              <a:gd name="connsiteY4" fmla="*/ 722524 h 722524"/>
              <a:gd name="connsiteX5" fmla="*/ 624209 w 1177752"/>
              <a:gd name="connsiteY5" fmla="*/ 722524 h 722524"/>
              <a:gd name="connsiteX6" fmla="*/ 0 w 1177752"/>
              <a:gd name="connsiteY6" fmla="*/ 722524 h 722524"/>
              <a:gd name="connsiteX7" fmla="*/ 0 w 1177752"/>
              <a:gd name="connsiteY7" fmla="*/ 346812 h 722524"/>
              <a:gd name="connsiteX8" fmla="*/ 0 w 1177752"/>
              <a:gd name="connsiteY8" fmla="*/ 0 h 72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752" h="722524" fill="none" extrusionOk="0">
                <a:moveTo>
                  <a:pt x="0" y="0"/>
                </a:moveTo>
                <a:cubicBezTo>
                  <a:pt x="120783" y="28174"/>
                  <a:pt x="312056" y="-20938"/>
                  <a:pt x="577098" y="0"/>
                </a:cubicBezTo>
                <a:cubicBezTo>
                  <a:pt x="842140" y="20938"/>
                  <a:pt x="1048699" y="-29213"/>
                  <a:pt x="1177752" y="0"/>
                </a:cubicBezTo>
                <a:cubicBezTo>
                  <a:pt x="1194431" y="146583"/>
                  <a:pt x="1193979" y="190798"/>
                  <a:pt x="1177752" y="375712"/>
                </a:cubicBezTo>
                <a:cubicBezTo>
                  <a:pt x="1161525" y="560626"/>
                  <a:pt x="1190777" y="639651"/>
                  <a:pt x="1177752" y="722524"/>
                </a:cubicBezTo>
                <a:cubicBezTo>
                  <a:pt x="1053872" y="724745"/>
                  <a:pt x="757206" y="735756"/>
                  <a:pt x="624209" y="722524"/>
                </a:cubicBezTo>
                <a:cubicBezTo>
                  <a:pt x="491212" y="709292"/>
                  <a:pt x="253063" y="727932"/>
                  <a:pt x="0" y="722524"/>
                </a:cubicBezTo>
                <a:cubicBezTo>
                  <a:pt x="-834" y="630484"/>
                  <a:pt x="14887" y="473167"/>
                  <a:pt x="0" y="346812"/>
                </a:cubicBezTo>
                <a:cubicBezTo>
                  <a:pt x="-14887" y="220457"/>
                  <a:pt x="-4166" y="128181"/>
                  <a:pt x="0" y="0"/>
                </a:cubicBezTo>
                <a:close/>
              </a:path>
              <a:path w="1177752" h="722524" stroke="0" extrusionOk="0">
                <a:moveTo>
                  <a:pt x="0" y="0"/>
                </a:moveTo>
                <a:cubicBezTo>
                  <a:pt x="151152" y="-1453"/>
                  <a:pt x="319876" y="8022"/>
                  <a:pt x="600654" y="0"/>
                </a:cubicBezTo>
                <a:cubicBezTo>
                  <a:pt x="881432" y="-8022"/>
                  <a:pt x="1040246" y="23612"/>
                  <a:pt x="1177752" y="0"/>
                </a:cubicBezTo>
                <a:cubicBezTo>
                  <a:pt x="1169235" y="73072"/>
                  <a:pt x="1179802" y="276792"/>
                  <a:pt x="1177752" y="354037"/>
                </a:cubicBezTo>
                <a:cubicBezTo>
                  <a:pt x="1175702" y="431282"/>
                  <a:pt x="1193829" y="637267"/>
                  <a:pt x="1177752" y="722524"/>
                </a:cubicBezTo>
                <a:cubicBezTo>
                  <a:pt x="1033356" y="747244"/>
                  <a:pt x="743620" y="732949"/>
                  <a:pt x="577098" y="722524"/>
                </a:cubicBezTo>
                <a:cubicBezTo>
                  <a:pt x="410576" y="712099"/>
                  <a:pt x="223425" y="697624"/>
                  <a:pt x="0" y="722524"/>
                </a:cubicBezTo>
                <a:cubicBezTo>
                  <a:pt x="-12834" y="542811"/>
                  <a:pt x="-5360" y="471180"/>
                  <a:pt x="0" y="361262"/>
                </a:cubicBezTo>
                <a:cubicBezTo>
                  <a:pt x="5360" y="251344"/>
                  <a:pt x="-2881" y="161759"/>
                  <a:pt x="0" y="0"/>
                </a:cubicBezTo>
                <a:close/>
              </a:path>
            </a:pathLst>
          </a:custGeom>
          <a:ln w="57150">
            <a:solidFill>
              <a:srgbClr val="FF0000"/>
            </a:solidFill>
            <a:extLst>
              <a:ext uri="{C807C97D-BFC1-408E-A445-0C87EB9F89A2}">
                <ask:lineSketchStyleProps xmlns:ask="http://schemas.microsoft.com/office/drawing/2018/sketchyshapes" sd="3280180548">
                  <a:prstGeom prst="rect">
                    <a:avLst/>
                  </a:prstGeom>
                  <ask:type>
                    <ask:lineSketchFreehand/>
                  </ask:type>
                </ask:lineSketchStyleProps>
              </a:ext>
            </a:extLst>
          </a:ln>
        </p:spPr>
      </p:pic>
      <p:sp>
        <p:nvSpPr>
          <p:cNvPr id="16" name="TextBox 15">
            <a:extLst>
              <a:ext uri="{FF2B5EF4-FFF2-40B4-BE49-F238E27FC236}">
                <a16:creationId xmlns:a16="http://schemas.microsoft.com/office/drawing/2014/main" id="{013C5F3E-4A57-4A93-828A-735E95AD0303}"/>
              </a:ext>
            </a:extLst>
          </p:cNvPr>
          <p:cNvSpPr txBox="1"/>
          <p:nvPr/>
        </p:nvSpPr>
        <p:spPr>
          <a:xfrm>
            <a:off x="7528789" y="5483798"/>
            <a:ext cx="2127672" cy="800219"/>
          </a:xfrm>
          <a:custGeom>
            <a:avLst/>
            <a:gdLst>
              <a:gd name="connsiteX0" fmla="*/ 0 w 2127672"/>
              <a:gd name="connsiteY0" fmla="*/ 0 h 800219"/>
              <a:gd name="connsiteX1" fmla="*/ 468088 w 2127672"/>
              <a:gd name="connsiteY1" fmla="*/ 0 h 800219"/>
              <a:gd name="connsiteX2" fmla="*/ 1021283 w 2127672"/>
              <a:gd name="connsiteY2" fmla="*/ 0 h 800219"/>
              <a:gd name="connsiteX3" fmla="*/ 1489370 w 2127672"/>
              <a:gd name="connsiteY3" fmla="*/ 0 h 800219"/>
              <a:gd name="connsiteX4" fmla="*/ 2127672 w 2127672"/>
              <a:gd name="connsiteY4" fmla="*/ 0 h 800219"/>
              <a:gd name="connsiteX5" fmla="*/ 2127672 w 2127672"/>
              <a:gd name="connsiteY5" fmla="*/ 416114 h 800219"/>
              <a:gd name="connsiteX6" fmla="*/ 2127672 w 2127672"/>
              <a:gd name="connsiteY6" fmla="*/ 800219 h 800219"/>
              <a:gd name="connsiteX7" fmla="*/ 1595754 w 2127672"/>
              <a:gd name="connsiteY7" fmla="*/ 800219 h 800219"/>
              <a:gd name="connsiteX8" fmla="*/ 1127666 w 2127672"/>
              <a:gd name="connsiteY8" fmla="*/ 800219 h 800219"/>
              <a:gd name="connsiteX9" fmla="*/ 617025 w 2127672"/>
              <a:gd name="connsiteY9" fmla="*/ 800219 h 800219"/>
              <a:gd name="connsiteX10" fmla="*/ 0 w 2127672"/>
              <a:gd name="connsiteY10" fmla="*/ 800219 h 800219"/>
              <a:gd name="connsiteX11" fmla="*/ 0 w 2127672"/>
              <a:gd name="connsiteY11" fmla="*/ 408112 h 800219"/>
              <a:gd name="connsiteX12" fmla="*/ 0 w 2127672"/>
              <a:gd name="connsiteY12" fmla="*/ 0 h 800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672" h="800219" fill="none" extrusionOk="0">
                <a:moveTo>
                  <a:pt x="0" y="0"/>
                </a:moveTo>
                <a:cubicBezTo>
                  <a:pt x="107120" y="3008"/>
                  <a:pt x="299888" y="2368"/>
                  <a:pt x="468088" y="0"/>
                </a:cubicBezTo>
                <a:cubicBezTo>
                  <a:pt x="636288" y="-2368"/>
                  <a:pt x="818103" y="-24003"/>
                  <a:pt x="1021283" y="0"/>
                </a:cubicBezTo>
                <a:cubicBezTo>
                  <a:pt x="1224464" y="24003"/>
                  <a:pt x="1356071" y="-361"/>
                  <a:pt x="1489370" y="0"/>
                </a:cubicBezTo>
                <a:cubicBezTo>
                  <a:pt x="1622669" y="361"/>
                  <a:pt x="1916475" y="-5710"/>
                  <a:pt x="2127672" y="0"/>
                </a:cubicBezTo>
                <a:cubicBezTo>
                  <a:pt x="2140710" y="168350"/>
                  <a:pt x="2121149" y="238253"/>
                  <a:pt x="2127672" y="416114"/>
                </a:cubicBezTo>
                <a:cubicBezTo>
                  <a:pt x="2134195" y="593975"/>
                  <a:pt x="2127780" y="677340"/>
                  <a:pt x="2127672" y="800219"/>
                </a:cubicBezTo>
                <a:cubicBezTo>
                  <a:pt x="1941978" y="794120"/>
                  <a:pt x="1806482" y="783212"/>
                  <a:pt x="1595754" y="800219"/>
                </a:cubicBezTo>
                <a:cubicBezTo>
                  <a:pt x="1385026" y="817226"/>
                  <a:pt x="1350269" y="795947"/>
                  <a:pt x="1127666" y="800219"/>
                </a:cubicBezTo>
                <a:cubicBezTo>
                  <a:pt x="905063" y="804491"/>
                  <a:pt x="721537" y="795204"/>
                  <a:pt x="617025" y="800219"/>
                </a:cubicBezTo>
                <a:cubicBezTo>
                  <a:pt x="512513" y="805234"/>
                  <a:pt x="184986" y="822533"/>
                  <a:pt x="0" y="800219"/>
                </a:cubicBezTo>
                <a:cubicBezTo>
                  <a:pt x="3242" y="644222"/>
                  <a:pt x="-11109" y="568079"/>
                  <a:pt x="0" y="408112"/>
                </a:cubicBezTo>
                <a:cubicBezTo>
                  <a:pt x="11109" y="248145"/>
                  <a:pt x="18688" y="190518"/>
                  <a:pt x="0" y="0"/>
                </a:cubicBezTo>
                <a:close/>
              </a:path>
              <a:path w="2127672" h="800219" stroke="0" extrusionOk="0">
                <a:moveTo>
                  <a:pt x="0" y="0"/>
                </a:moveTo>
                <a:cubicBezTo>
                  <a:pt x="110010" y="-20139"/>
                  <a:pt x="371442" y="3947"/>
                  <a:pt x="468088" y="0"/>
                </a:cubicBezTo>
                <a:cubicBezTo>
                  <a:pt x="564734" y="-3947"/>
                  <a:pt x="748707" y="876"/>
                  <a:pt x="1021283" y="0"/>
                </a:cubicBezTo>
                <a:cubicBezTo>
                  <a:pt x="1293859" y="-876"/>
                  <a:pt x="1432702" y="-2914"/>
                  <a:pt x="1553201" y="0"/>
                </a:cubicBezTo>
                <a:cubicBezTo>
                  <a:pt x="1673700" y="2914"/>
                  <a:pt x="1932987" y="-10599"/>
                  <a:pt x="2127672" y="0"/>
                </a:cubicBezTo>
                <a:cubicBezTo>
                  <a:pt x="2107388" y="159403"/>
                  <a:pt x="2143925" y="284036"/>
                  <a:pt x="2127672" y="408112"/>
                </a:cubicBezTo>
                <a:cubicBezTo>
                  <a:pt x="2111419" y="532188"/>
                  <a:pt x="2144037" y="620931"/>
                  <a:pt x="2127672" y="800219"/>
                </a:cubicBezTo>
                <a:cubicBezTo>
                  <a:pt x="1952173" y="780534"/>
                  <a:pt x="1792856" y="771672"/>
                  <a:pt x="1553201" y="800219"/>
                </a:cubicBezTo>
                <a:cubicBezTo>
                  <a:pt x="1313546" y="828766"/>
                  <a:pt x="1253594" y="779319"/>
                  <a:pt x="978729" y="800219"/>
                </a:cubicBezTo>
                <a:cubicBezTo>
                  <a:pt x="703864" y="821119"/>
                  <a:pt x="213031" y="804454"/>
                  <a:pt x="0" y="800219"/>
                </a:cubicBezTo>
                <a:cubicBezTo>
                  <a:pt x="17137" y="669313"/>
                  <a:pt x="-4392" y="587201"/>
                  <a:pt x="0" y="384105"/>
                </a:cubicBezTo>
                <a:cubicBezTo>
                  <a:pt x="4392" y="181009"/>
                  <a:pt x="-468" y="170105"/>
                  <a:pt x="0" y="0"/>
                </a:cubicBezTo>
                <a:close/>
              </a:path>
            </a:pathLst>
          </a:cu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100000" b="100000"/>
            </a:path>
            <a:tileRect t="-100000" r="-100000"/>
          </a:gradFill>
          <a:ln>
            <a:solidFill>
              <a:schemeClr val="tx1"/>
            </a:solidFill>
            <a:extLst>
              <a:ext uri="{C807C97D-BFC1-408E-A445-0C87EB9F89A2}">
                <ask:lineSketchStyleProps xmlns:ask="http://schemas.microsoft.com/office/drawing/2018/sketchyshapes" sd="3768439936">
                  <a:prstGeom prst="rect">
                    <a:avLst/>
                  </a:prstGeom>
                  <ask:type>
                    <ask:lineSketchFreehand/>
                  </ask:type>
                </ask:lineSketchStyleProps>
              </a:ext>
            </a:extLst>
          </a:ln>
        </p:spPr>
        <p:txBody>
          <a:bodyPr wrap="square" rtlCol="0">
            <a:spAutoFit/>
          </a:bodyPr>
          <a:lstStyle/>
          <a:p>
            <a:r>
              <a:rPr lang="en-GB" sz="1200" b="1">
                <a:latin typeface="Ovo" panose="02020502070400060406"/>
              </a:rPr>
              <a:t>Opportunities for Cross Curricular links.</a:t>
            </a:r>
          </a:p>
          <a:p>
            <a:endParaRPr lang="en-GB" sz="1200" b="1">
              <a:latin typeface="Ovo" panose="02020502070400060406"/>
            </a:endParaRPr>
          </a:p>
          <a:p>
            <a:pPr marL="171450" indent="-171450">
              <a:buFont typeface="Arial" panose="020B0604020202020204" pitchFamily="34" charset="0"/>
              <a:buChar char="•"/>
            </a:pPr>
            <a:r>
              <a:rPr lang="en-GB" sz="1000">
                <a:latin typeface="Ovo" panose="02020502070400060406"/>
              </a:rPr>
              <a:t>Maths and Numeracy </a:t>
            </a:r>
          </a:p>
        </p:txBody>
      </p:sp>
      <p:sp>
        <p:nvSpPr>
          <p:cNvPr id="18" name="TextBox 17">
            <a:extLst>
              <a:ext uri="{FF2B5EF4-FFF2-40B4-BE49-F238E27FC236}">
                <a16:creationId xmlns:a16="http://schemas.microsoft.com/office/drawing/2014/main" id="{F0B0BA86-15DF-4CC2-A23B-ED7083ED6875}"/>
              </a:ext>
            </a:extLst>
          </p:cNvPr>
          <p:cNvSpPr txBox="1"/>
          <p:nvPr/>
        </p:nvSpPr>
        <p:spPr>
          <a:xfrm>
            <a:off x="120068" y="1008432"/>
            <a:ext cx="6355160" cy="307777"/>
          </a:xfrm>
          <a:custGeom>
            <a:avLst/>
            <a:gdLst>
              <a:gd name="connsiteX0" fmla="*/ 0 w 6355160"/>
              <a:gd name="connsiteY0" fmla="*/ 0 h 307777"/>
              <a:gd name="connsiteX1" fmla="*/ 571964 w 6355160"/>
              <a:gd name="connsiteY1" fmla="*/ 0 h 307777"/>
              <a:gd name="connsiteX2" fmla="*/ 1207480 w 6355160"/>
              <a:gd name="connsiteY2" fmla="*/ 0 h 307777"/>
              <a:gd name="connsiteX3" fmla="*/ 1842996 w 6355160"/>
              <a:gd name="connsiteY3" fmla="*/ 0 h 307777"/>
              <a:gd name="connsiteX4" fmla="*/ 2351409 w 6355160"/>
              <a:gd name="connsiteY4" fmla="*/ 0 h 307777"/>
              <a:gd name="connsiteX5" fmla="*/ 3114028 w 6355160"/>
              <a:gd name="connsiteY5" fmla="*/ 0 h 307777"/>
              <a:gd name="connsiteX6" fmla="*/ 3622441 w 6355160"/>
              <a:gd name="connsiteY6" fmla="*/ 0 h 307777"/>
              <a:gd name="connsiteX7" fmla="*/ 4130854 w 6355160"/>
              <a:gd name="connsiteY7" fmla="*/ 0 h 307777"/>
              <a:gd name="connsiteX8" fmla="*/ 4575715 w 6355160"/>
              <a:gd name="connsiteY8" fmla="*/ 0 h 307777"/>
              <a:gd name="connsiteX9" fmla="*/ 5084128 w 6355160"/>
              <a:gd name="connsiteY9" fmla="*/ 0 h 307777"/>
              <a:gd name="connsiteX10" fmla="*/ 5656092 w 6355160"/>
              <a:gd name="connsiteY10" fmla="*/ 0 h 307777"/>
              <a:gd name="connsiteX11" fmla="*/ 6355160 w 6355160"/>
              <a:gd name="connsiteY11" fmla="*/ 0 h 307777"/>
              <a:gd name="connsiteX12" fmla="*/ 6355160 w 6355160"/>
              <a:gd name="connsiteY12" fmla="*/ 307777 h 307777"/>
              <a:gd name="connsiteX13" fmla="*/ 5656092 w 6355160"/>
              <a:gd name="connsiteY13" fmla="*/ 307777 h 307777"/>
              <a:gd name="connsiteX14" fmla="*/ 5084128 w 6355160"/>
              <a:gd name="connsiteY14" fmla="*/ 307777 h 307777"/>
              <a:gd name="connsiteX15" fmla="*/ 4321509 w 6355160"/>
              <a:gd name="connsiteY15" fmla="*/ 307777 h 307777"/>
              <a:gd name="connsiteX16" fmla="*/ 3622441 w 6355160"/>
              <a:gd name="connsiteY16" fmla="*/ 307777 h 307777"/>
              <a:gd name="connsiteX17" fmla="*/ 3114028 w 6355160"/>
              <a:gd name="connsiteY17" fmla="*/ 307777 h 307777"/>
              <a:gd name="connsiteX18" fmla="*/ 2478512 w 6355160"/>
              <a:gd name="connsiteY18" fmla="*/ 307777 h 307777"/>
              <a:gd name="connsiteX19" fmla="*/ 2033651 w 6355160"/>
              <a:gd name="connsiteY19" fmla="*/ 307777 h 307777"/>
              <a:gd name="connsiteX20" fmla="*/ 1398135 w 6355160"/>
              <a:gd name="connsiteY20" fmla="*/ 307777 h 307777"/>
              <a:gd name="connsiteX21" fmla="*/ 889722 w 6355160"/>
              <a:gd name="connsiteY21" fmla="*/ 307777 h 307777"/>
              <a:gd name="connsiteX22" fmla="*/ 0 w 6355160"/>
              <a:gd name="connsiteY22" fmla="*/ 307777 h 307777"/>
              <a:gd name="connsiteX23" fmla="*/ 0 w 6355160"/>
              <a:gd name="connsiteY23"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5160" h="307777" fill="none" extrusionOk="0">
                <a:moveTo>
                  <a:pt x="0" y="0"/>
                </a:moveTo>
                <a:cubicBezTo>
                  <a:pt x="133109" y="21650"/>
                  <a:pt x="361456" y="-26646"/>
                  <a:pt x="571964" y="0"/>
                </a:cubicBezTo>
                <a:cubicBezTo>
                  <a:pt x="782472" y="26646"/>
                  <a:pt x="920572" y="31440"/>
                  <a:pt x="1207480" y="0"/>
                </a:cubicBezTo>
                <a:cubicBezTo>
                  <a:pt x="1494388" y="-31440"/>
                  <a:pt x="1567370" y="30946"/>
                  <a:pt x="1842996" y="0"/>
                </a:cubicBezTo>
                <a:cubicBezTo>
                  <a:pt x="2118622" y="-30946"/>
                  <a:pt x="2225145" y="-20747"/>
                  <a:pt x="2351409" y="0"/>
                </a:cubicBezTo>
                <a:cubicBezTo>
                  <a:pt x="2477673" y="20747"/>
                  <a:pt x="2898242" y="-11259"/>
                  <a:pt x="3114028" y="0"/>
                </a:cubicBezTo>
                <a:cubicBezTo>
                  <a:pt x="3329814" y="11259"/>
                  <a:pt x="3463452" y="-1083"/>
                  <a:pt x="3622441" y="0"/>
                </a:cubicBezTo>
                <a:cubicBezTo>
                  <a:pt x="3781430" y="1083"/>
                  <a:pt x="3964056" y="-4721"/>
                  <a:pt x="4130854" y="0"/>
                </a:cubicBezTo>
                <a:cubicBezTo>
                  <a:pt x="4297652" y="4721"/>
                  <a:pt x="4475375" y="10809"/>
                  <a:pt x="4575715" y="0"/>
                </a:cubicBezTo>
                <a:cubicBezTo>
                  <a:pt x="4676055" y="-10809"/>
                  <a:pt x="4979672" y="24458"/>
                  <a:pt x="5084128" y="0"/>
                </a:cubicBezTo>
                <a:cubicBezTo>
                  <a:pt x="5188584" y="-24458"/>
                  <a:pt x="5392151" y="19222"/>
                  <a:pt x="5656092" y="0"/>
                </a:cubicBezTo>
                <a:cubicBezTo>
                  <a:pt x="5920033" y="-19222"/>
                  <a:pt x="6039314" y="-17140"/>
                  <a:pt x="6355160" y="0"/>
                </a:cubicBezTo>
                <a:cubicBezTo>
                  <a:pt x="6366347" y="65533"/>
                  <a:pt x="6349378" y="204173"/>
                  <a:pt x="6355160" y="307777"/>
                </a:cubicBezTo>
                <a:cubicBezTo>
                  <a:pt x="6145305" y="282353"/>
                  <a:pt x="5922560" y="309017"/>
                  <a:pt x="5656092" y="307777"/>
                </a:cubicBezTo>
                <a:cubicBezTo>
                  <a:pt x="5389624" y="306537"/>
                  <a:pt x="5328793" y="297304"/>
                  <a:pt x="5084128" y="307777"/>
                </a:cubicBezTo>
                <a:cubicBezTo>
                  <a:pt x="4839463" y="318250"/>
                  <a:pt x="4678105" y="337027"/>
                  <a:pt x="4321509" y="307777"/>
                </a:cubicBezTo>
                <a:cubicBezTo>
                  <a:pt x="3964913" y="278527"/>
                  <a:pt x="3896739" y="277423"/>
                  <a:pt x="3622441" y="307777"/>
                </a:cubicBezTo>
                <a:cubicBezTo>
                  <a:pt x="3348143" y="338131"/>
                  <a:pt x="3224545" y="319845"/>
                  <a:pt x="3114028" y="307777"/>
                </a:cubicBezTo>
                <a:cubicBezTo>
                  <a:pt x="3003511" y="295709"/>
                  <a:pt x="2672375" y="321303"/>
                  <a:pt x="2478512" y="307777"/>
                </a:cubicBezTo>
                <a:cubicBezTo>
                  <a:pt x="2284649" y="294251"/>
                  <a:pt x="2155553" y="315552"/>
                  <a:pt x="2033651" y="307777"/>
                </a:cubicBezTo>
                <a:cubicBezTo>
                  <a:pt x="1911749" y="300002"/>
                  <a:pt x="1672786" y="319622"/>
                  <a:pt x="1398135" y="307777"/>
                </a:cubicBezTo>
                <a:cubicBezTo>
                  <a:pt x="1123484" y="295932"/>
                  <a:pt x="1033830" y="289967"/>
                  <a:pt x="889722" y="307777"/>
                </a:cubicBezTo>
                <a:cubicBezTo>
                  <a:pt x="745614" y="325587"/>
                  <a:pt x="377751" y="288191"/>
                  <a:pt x="0" y="307777"/>
                </a:cubicBezTo>
                <a:cubicBezTo>
                  <a:pt x="1557" y="245539"/>
                  <a:pt x="2008" y="144763"/>
                  <a:pt x="0" y="0"/>
                </a:cubicBezTo>
                <a:close/>
              </a:path>
              <a:path w="6355160" h="307777" stroke="0" extrusionOk="0">
                <a:moveTo>
                  <a:pt x="0" y="0"/>
                </a:moveTo>
                <a:cubicBezTo>
                  <a:pt x="261740" y="28722"/>
                  <a:pt x="553729" y="-13194"/>
                  <a:pt x="762619" y="0"/>
                </a:cubicBezTo>
                <a:cubicBezTo>
                  <a:pt x="971509" y="13194"/>
                  <a:pt x="1219548" y="-2820"/>
                  <a:pt x="1334584" y="0"/>
                </a:cubicBezTo>
                <a:cubicBezTo>
                  <a:pt x="1449621" y="2820"/>
                  <a:pt x="1776700" y="-29674"/>
                  <a:pt x="2033651" y="0"/>
                </a:cubicBezTo>
                <a:cubicBezTo>
                  <a:pt x="2290602" y="29674"/>
                  <a:pt x="2467807" y="-23462"/>
                  <a:pt x="2605616" y="0"/>
                </a:cubicBezTo>
                <a:cubicBezTo>
                  <a:pt x="2743426" y="23462"/>
                  <a:pt x="2967148" y="27267"/>
                  <a:pt x="3304683" y="0"/>
                </a:cubicBezTo>
                <a:cubicBezTo>
                  <a:pt x="3642218" y="-27267"/>
                  <a:pt x="3808063" y="5895"/>
                  <a:pt x="3940199" y="0"/>
                </a:cubicBezTo>
                <a:cubicBezTo>
                  <a:pt x="4072335" y="-5895"/>
                  <a:pt x="4260127" y="-3098"/>
                  <a:pt x="4385060" y="0"/>
                </a:cubicBezTo>
                <a:cubicBezTo>
                  <a:pt x="4509993" y="3098"/>
                  <a:pt x="4713929" y="14933"/>
                  <a:pt x="4829922" y="0"/>
                </a:cubicBezTo>
                <a:cubicBezTo>
                  <a:pt x="4945915" y="-14933"/>
                  <a:pt x="5183705" y="20381"/>
                  <a:pt x="5274783" y="0"/>
                </a:cubicBezTo>
                <a:cubicBezTo>
                  <a:pt x="5365861" y="-20381"/>
                  <a:pt x="5578485" y="-8528"/>
                  <a:pt x="5783196" y="0"/>
                </a:cubicBezTo>
                <a:cubicBezTo>
                  <a:pt x="5987907" y="8528"/>
                  <a:pt x="6106588" y="-24477"/>
                  <a:pt x="6355160" y="0"/>
                </a:cubicBezTo>
                <a:cubicBezTo>
                  <a:pt x="6356093" y="142028"/>
                  <a:pt x="6346915" y="193495"/>
                  <a:pt x="6355160" y="307777"/>
                </a:cubicBezTo>
                <a:cubicBezTo>
                  <a:pt x="6135153" y="325217"/>
                  <a:pt x="6002961" y="335194"/>
                  <a:pt x="5719644" y="307777"/>
                </a:cubicBezTo>
                <a:cubicBezTo>
                  <a:pt x="5436327" y="280360"/>
                  <a:pt x="5466237" y="325907"/>
                  <a:pt x="5274783" y="307777"/>
                </a:cubicBezTo>
                <a:cubicBezTo>
                  <a:pt x="5083329" y="289647"/>
                  <a:pt x="4874553" y="287946"/>
                  <a:pt x="4766370" y="307777"/>
                </a:cubicBezTo>
                <a:cubicBezTo>
                  <a:pt x="4658187" y="327608"/>
                  <a:pt x="4340416" y="333317"/>
                  <a:pt x="4003751" y="307777"/>
                </a:cubicBezTo>
                <a:cubicBezTo>
                  <a:pt x="3667086" y="282237"/>
                  <a:pt x="3591164" y="311241"/>
                  <a:pt x="3241132" y="307777"/>
                </a:cubicBezTo>
                <a:cubicBezTo>
                  <a:pt x="2891100" y="304313"/>
                  <a:pt x="2701882" y="290568"/>
                  <a:pt x="2478512" y="307777"/>
                </a:cubicBezTo>
                <a:cubicBezTo>
                  <a:pt x="2255142" y="324986"/>
                  <a:pt x="1976867" y="299679"/>
                  <a:pt x="1779445" y="307777"/>
                </a:cubicBezTo>
                <a:cubicBezTo>
                  <a:pt x="1582023" y="315875"/>
                  <a:pt x="1444669" y="295782"/>
                  <a:pt x="1271032" y="307777"/>
                </a:cubicBezTo>
                <a:cubicBezTo>
                  <a:pt x="1097395" y="319772"/>
                  <a:pt x="994010" y="324023"/>
                  <a:pt x="826171" y="307777"/>
                </a:cubicBezTo>
                <a:cubicBezTo>
                  <a:pt x="658332" y="291531"/>
                  <a:pt x="334126" y="288844"/>
                  <a:pt x="0" y="307777"/>
                </a:cubicBezTo>
                <a:cubicBezTo>
                  <a:pt x="-6178" y="199424"/>
                  <a:pt x="6772" y="80599"/>
                  <a:pt x="0" y="0"/>
                </a:cubicBezTo>
                <a:close/>
              </a:path>
            </a:pathLst>
          </a:custGeom>
          <a:solidFill>
            <a:schemeClr val="accent6">
              <a:lumMod val="60000"/>
              <a:lumOff val="40000"/>
            </a:schemeClr>
          </a:solidFill>
          <a:ln>
            <a:solidFill>
              <a:schemeClr val="tx1"/>
            </a:solidFill>
            <a:extLst>
              <a:ext uri="{C807C97D-BFC1-408E-A445-0C87EB9F89A2}">
                <ask:lineSketchStyleProps xmlns:ask="http://schemas.microsoft.com/office/drawing/2018/sketchyshapes" sd="2898261752">
                  <a:prstGeom prst="rect">
                    <a:avLst/>
                  </a:prstGeom>
                  <ask:type>
                    <ask:lineSketchFreehand/>
                  </ask:type>
                </ask:lineSketchStyleProps>
              </a:ext>
            </a:extLst>
          </a:ln>
        </p:spPr>
        <p:txBody>
          <a:bodyPr wrap="square" rtlCol="0">
            <a:spAutoFit/>
          </a:bodyPr>
          <a:lstStyle/>
          <a:p>
            <a:r>
              <a:rPr lang="en-GB" sz="1400" b="1" dirty="0">
                <a:latin typeface="Ovo"/>
              </a:rPr>
              <a:t>Modern Languages: </a:t>
            </a:r>
            <a:r>
              <a:rPr lang="en-GB" sz="1400" dirty="0" err="1">
                <a:latin typeface="Ovo"/>
              </a:rPr>
              <a:t>CfE</a:t>
            </a:r>
            <a:r>
              <a:rPr lang="en-GB" sz="1400" dirty="0">
                <a:latin typeface="Ovo"/>
              </a:rPr>
              <a:t> Experiences and Outcomes, </a:t>
            </a:r>
            <a:r>
              <a:rPr lang="en-GB" sz="1400" dirty="0"/>
              <a:t>MLAN 2-11c, MLAN 3-11b</a:t>
            </a:r>
            <a:r>
              <a:rPr lang="en-GB" sz="1400" dirty="0">
                <a:latin typeface="Ovo"/>
              </a:rPr>
              <a:t> </a:t>
            </a:r>
          </a:p>
        </p:txBody>
      </p:sp>
      <p:sp>
        <p:nvSpPr>
          <p:cNvPr id="20" name="TextBox 19">
            <a:extLst>
              <a:ext uri="{FF2B5EF4-FFF2-40B4-BE49-F238E27FC236}">
                <a16:creationId xmlns:a16="http://schemas.microsoft.com/office/drawing/2014/main" id="{8099B0A2-F6A4-48C1-80DD-C8B12D273F93}"/>
              </a:ext>
            </a:extLst>
          </p:cNvPr>
          <p:cNvSpPr txBox="1"/>
          <p:nvPr/>
        </p:nvSpPr>
        <p:spPr>
          <a:xfrm>
            <a:off x="7528789" y="1017342"/>
            <a:ext cx="4543142" cy="307777"/>
          </a:xfrm>
          <a:custGeom>
            <a:avLst/>
            <a:gdLst>
              <a:gd name="connsiteX0" fmla="*/ 0 w 4543142"/>
              <a:gd name="connsiteY0" fmla="*/ 0 h 307777"/>
              <a:gd name="connsiteX1" fmla="*/ 739883 w 4543142"/>
              <a:gd name="connsiteY1" fmla="*/ 0 h 307777"/>
              <a:gd name="connsiteX2" fmla="*/ 1479766 w 4543142"/>
              <a:gd name="connsiteY2" fmla="*/ 0 h 307777"/>
              <a:gd name="connsiteX3" fmla="*/ 2128787 w 4543142"/>
              <a:gd name="connsiteY3" fmla="*/ 0 h 307777"/>
              <a:gd name="connsiteX4" fmla="*/ 2732375 w 4543142"/>
              <a:gd name="connsiteY4" fmla="*/ 0 h 307777"/>
              <a:gd name="connsiteX5" fmla="*/ 3381396 w 4543142"/>
              <a:gd name="connsiteY5" fmla="*/ 0 h 307777"/>
              <a:gd name="connsiteX6" fmla="*/ 3894122 w 4543142"/>
              <a:gd name="connsiteY6" fmla="*/ 0 h 307777"/>
              <a:gd name="connsiteX7" fmla="*/ 4543142 w 4543142"/>
              <a:gd name="connsiteY7" fmla="*/ 0 h 307777"/>
              <a:gd name="connsiteX8" fmla="*/ 4543142 w 4543142"/>
              <a:gd name="connsiteY8" fmla="*/ 307777 h 307777"/>
              <a:gd name="connsiteX9" fmla="*/ 4030416 w 4543142"/>
              <a:gd name="connsiteY9" fmla="*/ 307777 h 307777"/>
              <a:gd name="connsiteX10" fmla="*/ 3472259 w 4543142"/>
              <a:gd name="connsiteY10" fmla="*/ 307777 h 307777"/>
              <a:gd name="connsiteX11" fmla="*/ 2959533 w 4543142"/>
              <a:gd name="connsiteY11" fmla="*/ 307777 h 307777"/>
              <a:gd name="connsiteX12" fmla="*/ 2446806 w 4543142"/>
              <a:gd name="connsiteY12" fmla="*/ 307777 h 307777"/>
              <a:gd name="connsiteX13" fmla="*/ 1843218 w 4543142"/>
              <a:gd name="connsiteY13" fmla="*/ 307777 h 307777"/>
              <a:gd name="connsiteX14" fmla="*/ 1194197 w 4543142"/>
              <a:gd name="connsiteY14" fmla="*/ 307777 h 307777"/>
              <a:gd name="connsiteX15" fmla="*/ 0 w 4543142"/>
              <a:gd name="connsiteY15" fmla="*/ 307777 h 307777"/>
              <a:gd name="connsiteX16" fmla="*/ 0 w 4543142"/>
              <a:gd name="connsiteY1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43142" h="307777" fill="none" extrusionOk="0">
                <a:moveTo>
                  <a:pt x="0" y="0"/>
                </a:moveTo>
                <a:cubicBezTo>
                  <a:pt x="212442" y="15600"/>
                  <a:pt x="420439" y="35477"/>
                  <a:pt x="739883" y="0"/>
                </a:cubicBezTo>
                <a:cubicBezTo>
                  <a:pt x="1059327" y="-35477"/>
                  <a:pt x="1213985" y="937"/>
                  <a:pt x="1479766" y="0"/>
                </a:cubicBezTo>
                <a:cubicBezTo>
                  <a:pt x="1745547" y="-937"/>
                  <a:pt x="1861692" y="-26144"/>
                  <a:pt x="2128787" y="0"/>
                </a:cubicBezTo>
                <a:cubicBezTo>
                  <a:pt x="2395882" y="26144"/>
                  <a:pt x="2580018" y="14883"/>
                  <a:pt x="2732375" y="0"/>
                </a:cubicBezTo>
                <a:cubicBezTo>
                  <a:pt x="2884732" y="-14883"/>
                  <a:pt x="3081595" y="-13902"/>
                  <a:pt x="3381396" y="0"/>
                </a:cubicBezTo>
                <a:cubicBezTo>
                  <a:pt x="3681197" y="13902"/>
                  <a:pt x="3729910" y="10090"/>
                  <a:pt x="3894122" y="0"/>
                </a:cubicBezTo>
                <a:cubicBezTo>
                  <a:pt x="4058334" y="-10090"/>
                  <a:pt x="4378234" y="9087"/>
                  <a:pt x="4543142" y="0"/>
                </a:cubicBezTo>
                <a:cubicBezTo>
                  <a:pt x="4553220" y="104428"/>
                  <a:pt x="4535107" y="192460"/>
                  <a:pt x="4543142" y="307777"/>
                </a:cubicBezTo>
                <a:cubicBezTo>
                  <a:pt x="4370513" y="311624"/>
                  <a:pt x="4168047" y="310692"/>
                  <a:pt x="4030416" y="307777"/>
                </a:cubicBezTo>
                <a:cubicBezTo>
                  <a:pt x="3892785" y="304862"/>
                  <a:pt x="3669526" y="301701"/>
                  <a:pt x="3472259" y="307777"/>
                </a:cubicBezTo>
                <a:cubicBezTo>
                  <a:pt x="3274992" y="313853"/>
                  <a:pt x="3070544" y="321040"/>
                  <a:pt x="2959533" y="307777"/>
                </a:cubicBezTo>
                <a:cubicBezTo>
                  <a:pt x="2848522" y="294514"/>
                  <a:pt x="2665767" y="320955"/>
                  <a:pt x="2446806" y="307777"/>
                </a:cubicBezTo>
                <a:cubicBezTo>
                  <a:pt x="2227845" y="294599"/>
                  <a:pt x="2127611" y="278714"/>
                  <a:pt x="1843218" y="307777"/>
                </a:cubicBezTo>
                <a:cubicBezTo>
                  <a:pt x="1558825" y="336840"/>
                  <a:pt x="1424054" y="307069"/>
                  <a:pt x="1194197" y="307777"/>
                </a:cubicBezTo>
                <a:cubicBezTo>
                  <a:pt x="964340" y="308485"/>
                  <a:pt x="576016" y="284122"/>
                  <a:pt x="0" y="307777"/>
                </a:cubicBezTo>
                <a:cubicBezTo>
                  <a:pt x="13180" y="233870"/>
                  <a:pt x="9665" y="150922"/>
                  <a:pt x="0" y="0"/>
                </a:cubicBezTo>
                <a:close/>
              </a:path>
              <a:path w="4543142" h="307777" stroke="0" extrusionOk="0">
                <a:moveTo>
                  <a:pt x="0" y="0"/>
                </a:moveTo>
                <a:cubicBezTo>
                  <a:pt x="317329" y="-8262"/>
                  <a:pt x="413887" y="36780"/>
                  <a:pt x="739883" y="0"/>
                </a:cubicBezTo>
                <a:cubicBezTo>
                  <a:pt x="1065879" y="-36780"/>
                  <a:pt x="1184316" y="-29325"/>
                  <a:pt x="1343472" y="0"/>
                </a:cubicBezTo>
                <a:cubicBezTo>
                  <a:pt x="1502628" y="29325"/>
                  <a:pt x="1811095" y="30764"/>
                  <a:pt x="2037924" y="0"/>
                </a:cubicBezTo>
                <a:cubicBezTo>
                  <a:pt x="2264753" y="-30764"/>
                  <a:pt x="2436179" y="-14032"/>
                  <a:pt x="2641513" y="0"/>
                </a:cubicBezTo>
                <a:cubicBezTo>
                  <a:pt x="2846847" y="14032"/>
                  <a:pt x="3132256" y="-8079"/>
                  <a:pt x="3335964" y="0"/>
                </a:cubicBezTo>
                <a:cubicBezTo>
                  <a:pt x="3539672" y="8079"/>
                  <a:pt x="3766127" y="24312"/>
                  <a:pt x="3984985" y="0"/>
                </a:cubicBezTo>
                <a:cubicBezTo>
                  <a:pt x="4203843" y="-24312"/>
                  <a:pt x="4338452" y="9538"/>
                  <a:pt x="4543142" y="0"/>
                </a:cubicBezTo>
                <a:cubicBezTo>
                  <a:pt x="4543189" y="135461"/>
                  <a:pt x="4532150" y="166986"/>
                  <a:pt x="4543142" y="307777"/>
                </a:cubicBezTo>
                <a:cubicBezTo>
                  <a:pt x="4436189" y="298903"/>
                  <a:pt x="4156344" y="313960"/>
                  <a:pt x="4030416" y="307777"/>
                </a:cubicBezTo>
                <a:cubicBezTo>
                  <a:pt x="3904488" y="301594"/>
                  <a:pt x="3488959" y="302382"/>
                  <a:pt x="3335964" y="307777"/>
                </a:cubicBezTo>
                <a:cubicBezTo>
                  <a:pt x="3182969" y="313172"/>
                  <a:pt x="2891061" y="310012"/>
                  <a:pt x="2596081" y="307777"/>
                </a:cubicBezTo>
                <a:cubicBezTo>
                  <a:pt x="2301101" y="305542"/>
                  <a:pt x="2258168" y="331297"/>
                  <a:pt x="2083355" y="307777"/>
                </a:cubicBezTo>
                <a:cubicBezTo>
                  <a:pt x="1908542" y="284257"/>
                  <a:pt x="1755563" y="325828"/>
                  <a:pt x="1525198" y="307777"/>
                </a:cubicBezTo>
                <a:cubicBezTo>
                  <a:pt x="1294833" y="289726"/>
                  <a:pt x="1144217" y="304107"/>
                  <a:pt x="1012472" y="307777"/>
                </a:cubicBezTo>
                <a:cubicBezTo>
                  <a:pt x="880727" y="311447"/>
                  <a:pt x="455281" y="339067"/>
                  <a:pt x="0" y="307777"/>
                </a:cubicBezTo>
                <a:cubicBezTo>
                  <a:pt x="8287" y="191345"/>
                  <a:pt x="-5116" y="114872"/>
                  <a:pt x="0" y="0"/>
                </a:cubicBezTo>
                <a:close/>
              </a:path>
            </a:pathLst>
          </a:custGeom>
          <a:solidFill>
            <a:schemeClr val="accent6">
              <a:lumMod val="60000"/>
              <a:lumOff val="40000"/>
            </a:schemeClr>
          </a:solidFill>
          <a:ln>
            <a:solidFill>
              <a:schemeClr val="tx1"/>
            </a:solidFill>
            <a:extLst>
              <a:ext uri="{C807C97D-BFC1-408E-A445-0C87EB9F89A2}">
                <ask:lineSketchStyleProps xmlns:ask="http://schemas.microsoft.com/office/drawing/2018/sketchyshapes" sd="2898261752">
                  <a:prstGeom prst="rect">
                    <a:avLst/>
                  </a:prstGeom>
                  <ask:type>
                    <ask:lineSketchFreehand/>
                  </ask:type>
                </ask:lineSketchStyleProps>
              </a:ext>
            </a:extLst>
          </a:ln>
        </p:spPr>
        <p:txBody>
          <a:bodyPr wrap="square" rtlCol="0">
            <a:spAutoFit/>
          </a:bodyPr>
          <a:lstStyle/>
          <a:p>
            <a:r>
              <a:rPr lang="en-GB" sz="1400" b="1">
                <a:latin typeface="Ovo"/>
              </a:rPr>
              <a:t>Support for Delivery</a:t>
            </a:r>
            <a:endParaRPr lang="en-GB" sz="1400">
              <a:latin typeface="Ovo"/>
            </a:endParaRPr>
          </a:p>
        </p:txBody>
      </p:sp>
      <p:sp>
        <p:nvSpPr>
          <p:cNvPr id="21" name="TextBox 20">
            <a:extLst>
              <a:ext uri="{FF2B5EF4-FFF2-40B4-BE49-F238E27FC236}">
                <a16:creationId xmlns:a16="http://schemas.microsoft.com/office/drawing/2014/main" id="{3C337C05-6C5E-490A-A756-3603CAC92461}"/>
              </a:ext>
            </a:extLst>
          </p:cNvPr>
          <p:cNvSpPr txBox="1"/>
          <p:nvPr/>
        </p:nvSpPr>
        <p:spPr>
          <a:xfrm>
            <a:off x="7528789" y="1416220"/>
            <a:ext cx="2127673" cy="3942490"/>
          </a:xfrm>
          <a:custGeom>
            <a:avLst/>
            <a:gdLst>
              <a:gd name="connsiteX0" fmla="*/ 0 w 2127673"/>
              <a:gd name="connsiteY0" fmla="*/ 0 h 3942490"/>
              <a:gd name="connsiteX1" fmla="*/ 468088 w 2127673"/>
              <a:gd name="connsiteY1" fmla="*/ 0 h 3942490"/>
              <a:gd name="connsiteX2" fmla="*/ 1000006 w 2127673"/>
              <a:gd name="connsiteY2" fmla="*/ 0 h 3942490"/>
              <a:gd name="connsiteX3" fmla="*/ 1489371 w 2127673"/>
              <a:gd name="connsiteY3" fmla="*/ 0 h 3942490"/>
              <a:gd name="connsiteX4" fmla="*/ 2127673 w 2127673"/>
              <a:gd name="connsiteY4" fmla="*/ 0 h 3942490"/>
              <a:gd name="connsiteX5" fmla="*/ 2127673 w 2127673"/>
              <a:gd name="connsiteY5" fmla="*/ 617657 h 3942490"/>
              <a:gd name="connsiteX6" fmla="*/ 2127673 w 2127673"/>
              <a:gd name="connsiteY6" fmla="*/ 1195889 h 3942490"/>
              <a:gd name="connsiteX7" fmla="*/ 2127673 w 2127673"/>
              <a:gd name="connsiteY7" fmla="*/ 1734696 h 3942490"/>
              <a:gd name="connsiteX8" fmla="*/ 2127673 w 2127673"/>
              <a:gd name="connsiteY8" fmla="*/ 2431202 h 3942490"/>
              <a:gd name="connsiteX9" fmla="*/ 2127673 w 2127673"/>
              <a:gd name="connsiteY9" fmla="*/ 3009434 h 3942490"/>
              <a:gd name="connsiteX10" fmla="*/ 2127673 w 2127673"/>
              <a:gd name="connsiteY10" fmla="*/ 3942490 h 3942490"/>
              <a:gd name="connsiteX11" fmla="*/ 1659585 w 2127673"/>
              <a:gd name="connsiteY11" fmla="*/ 3942490 h 3942490"/>
              <a:gd name="connsiteX12" fmla="*/ 1106390 w 2127673"/>
              <a:gd name="connsiteY12" fmla="*/ 3942490 h 3942490"/>
              <a:gd name="connsiteX13" fmla="*/ 638302 w 2127673"/>
              <a:gd name="connsiteY13" fmla="*/ 3942490 h 3942490"/>
              <a:gd name="connsiteX14" fmla="*/ 0 w 2127673"/>
              <a:gd name="connsiteY14" fmla="*/ 3942490 h 3942490"/>
              <a:gd name="connsiteX15" fmla="*/ 0 w 2127673"/>
              <a:gd name="connsiteY15" fmla="*/ 3403683 h 3942490"/>
              <a:gd name="connsiteX16" fmla="*/ 0 w 2127673"/>
              <a:gd name="connsiteY16" fmla="*/ 2864876 h 3942490"/>
              <a:gd name="connsiteX17" fmla="*/ 0 w 2127673"/>
              <a:gd name="connsiteY17" fmla="*/ 2326069 h 3942490"/>
              <a:gd name="connsiteX18" fmla="*/ 0 w 2127673"/>
              <a:gd name="connsiteY18" fmla="*/ 1787262 h 3942490"/>
              <a:gd name="connsiteX19" fmla="*/ 0 w 2127673"/>
              <a:gd name="connsiteY19" fmla="*/ 1090756 h 3942490"/>
              <a:gd name="connsiteX20" fmla="*/ 0 w 2127673"/>
              <a:gd name="connsiteY20" fmla="*/ 0 h 394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27673" h="3942490" fill="none" extrusionOk="0">
                <a:moveTo>
                  <a:pt x="0" y="0"/>
                </a:moveTo>
                <a:cubicBezTo>
                  <a:pt x="105059" y="4272"/>
                  <a:pt x="347413" y="-705"/>
                  <a:pt x="468088" y="0"/>
                </a:cubicBezTo>
                <a:cubicBezTo>
                  <a:pt x="588763" y="705"/>
                  <a:pt x="893575" y="12886"/>
                  <a:pt x="1000006" y="0"/>
                </a:cubicBezTo>
                <a:cubicBezTo>
                  <a:pt x="1106437" y="-12886"/>
                  <a:pt x="1356724" y="11203"/>
                  <a:pt x="1489371" y="0"/>
                </a:cubicBezTo>
                <a:cubicBezTo>
                  <a:pt x="1622018" y="-11203"/>
                  <a:pt x="1963641" y="17179"/>
                  <a:pt x="2127673" y="0"/>
                </a:cubicBezTo>
                <a:cubicBezTo>
                  <a:pt x="2131384" y="147029"/>
                  <a:pt x="2112065" y="389477"/>
                  <a:pt x="2127673" y="617657"/>
                </a:cubicBezTo>
                <a:cubicBezTo>
                  <a:pt x="2143281" y="845837"/>
                  <a:pt x="2114388" y="911965"/>
                  <a:pt x="2127673" y="1195889"/>
                </a:cubicBezTo>
                <a:cubicBezTo>
                  <a:pt x="2140958" y="1479813"/>
                  <a:pt x="2141325" y="1552041"/>
                  <a:pt x="2127673" y="1734696"/>
                </a:cubicBezTo>
                <a:cubicBezTo>
                  <a:pt x="2114021" y="1917351"/>
                  <a:pt x="2160294" y="2132317"/>
                  <a:pt x="2127673" y="2431202"/>
                </a:cubicBezTo>
                <a:cubicBezTo>
                  <a:pt x="2095052" y="2730087"/>
                  <a:pt x="2131802" y="2892460"/>
                  <a:pt x="2127673" y="3009434"/>
                </a:cubicBezTo>
                <a:cubicBezTo>
                  <a:pt x="2123544" y="3126408"/>
                  <a:pt x="2138164" y="3718030"/>
                  <a:pt x="2127673" y="3942490"/>
                </a:cubicBezTo>
                <a:cubicBezTo>
                  <a:pt x="1929720" y="3933567"/>
                  <a:pt x="1770059" y="3922532"/>
                  <a:pt x="1659585" y="3942490"/>
                </a:cubicBezTo>
                <a:cubicBezTo>
                  <a:pt x="1549111" y="3962448"/>
                  <a:pt x="1326715" y="3954744"/>
                  <a:pt x="1106390" y="3942490"/>
                </a:cubicBezTo>
                <a:cubicBezTo>
                  <a:pt x="886065" y="3930236"/>
                  <a:pt x="743164" y="3924055"/>
                  <a:pt x="638302" y="3942490"/>
                </a:cubicBezTo>
                <a:cubicBezTo>
                  <a:pt x="533440" y="3960925"/>
                  <a:pt x="208046" y="3945394"/>
                  <a:pt x="0" y="3942490"/>
                </a:cubicBezTo>
                <a:cubicBezTo>
                  <a:pt x="-12080" y="3823879"/>
                  <a:pt x="10135" y="3546735"/>
                  <a:pt x="0" y="3403683"/>
                </a:cubicBezTo>
                <a:cubicBezTo>
                  <a:pt x="-10135" y="3260631"/>
                  <a:pt x="5557" y="3098560"/>
                  <a:pt x="0" y="2864876"/>
                </a:cubicBezTo>
                <a:cubicBezTo>
                  <a:pt x="-5557" y="2631192"/>
                  <a:pt x="17472" y="2579468"/>
                  <a:pt x="0" y="2326069"/>
                </a:cubicBezTo>
                <a:cubicBezTo>
                  <a:pt x="-17472" y="2072670"/>
                  <a:pt x="-25474" y="1941481"/>
                  <a:pt x="0" y="1787262"/>
                </a:cubicBezTo>
                <a:cubicBezTo>
                  <a:pt x="25474" y="1633043"/>
                  <a:pt x="33588" y="1328241"/>
                  <a:pt x="0" y="1090756"/>
                </a:cubicBezTo>
                <a:cubicBezTo>
                  <a:pt x="-33588" y="853271"/>
                  <a:pt x="-32493" y="230951"/>
                  <a:pt x="0" y="0"/>
                </a:cubicBezTo>
                <a:close/>
              </a:path>
              <a:path w="2127673" h="3942490" stroke="0" extrusionOk="0">
                <a:moveTo>
                  <a:pt x="0" y="0"/>
                </a:moveTo>
                <a:cubicBezTo>
                  <a:pt x="110010" y="-20139"/>
                  <a:pt x="371442" y="3947"/>
                  <a:pt x="468088" y="0"/>
                </a:cubicBezTo>
                <a:cubicBezTo>
                  <a:pt x="564734" y="-3947"/>
                  <a:pt x="748707" y="876"/>
                  <a:pt x="1021283" y="0"/>
                </a:cubicBezTo>
                <a:cubicBezTo>
                  <a:pt x="1293859" y="-876"/>
                  <a:pt x="1432702" y="-2914"/>
                  <a:pt x="1553201" y="0"/>
                </a:cubicBezTo>
                <a:cubicBezTo>
                  <a:pt x="1673700" y="2914"/>
                  <a:pt x="1928243" y="-14448"/>
                  <a:pt x="2127673" y="0"/>
                </a:cubicBezTo>
                <a:cubicBezTo>
                  <a:pt x="2150663" y="184631"/>
                  <a:pt x="2095685" y="439731"/>
                  <a:pt x="2127673" y="696507"/>
                </a:cubicBezTo>
                <a:cubicBezTo>
                  <a:pt x="2159661" y="953283"/>
                  <a:pt x="2102595" y="1024969"/>
                  <a:pt x="2127673" y="1274738"/>
                </a:cubicBezTo>
                <a:cubicBezTo>
                  <a:pt x="2152751" y="1524507"/>
                  <a:pt x="2138011" y="1810055"/>
                  <a:pt x="2127673" y="2010670"/>
                </a:cubicBezTo>
                <a:cubicBezTo>
                  <a:pt x="2117335" y="2211285"/>
                  <a:pt x="2123047" y="2570792"/>
                  <a:pt x="2127673" y="2746601"/>
                </a:cubicBezTo>
                <a:cubicBezTo>
                  <a:pt x="2132299" y="2922410"/>
                  <a:pt x="2118137" y="3178369"/>
                  <a:pt x="2127673" y="3364258"/>
                </a:cubicBezTo>
                <a:cubicBezTo>
                  <a:pt x="2137209" y="3550147"/>
                  <a:pt x="2099692" y="3699020"/>
                  <a:pt x="2127673" y="3942490"/>
                </a:cubicBezTo>
                <a:cubicBezTo>
                  <a:pt x="2024089" y="3956543"/>
                  <a:pt x="1849221" y="3927339"/>
                  <a:pt x="1638308" y="3942490"/>
                </a:cubicBezTo>
                <a:cubicBezTo>
                  <a:pt x="1427396" y="3957641"/>
                  <a:pt x="1362492" y="3918839"/>
                  <a:pt x="1127667" y="3942490"/>
                </a:cubicBezTo>
                <a:cubicBezTo>
                  <a:pt x="892842" y="3966141"/>
                  <a:pt x="712857" y="3937206"/>
                  <a:pt x="595748" y="3942490"/>
                </a:cubicBezTo>
                <a:cubicBezTo>
                  <a:pt x="478639" y="3947774"/>
                  <a:pt x="280067" y="3919381"/>
                  <a:pt x="0" y="3942490"/>
                </a:cubicBezTo>
                <a:cubicBezTo>
                  <a:pt x="-3149" y="3737598"/>
                  <a:pt x="1005" y="3485363"/>
                  <a:pt x="0" y="3285408"/>
                </a:cubicBezTo>
                <a:cubicBezTo>
                  <a:pt x="-1005" y="3085453"/>
                  <a:pt x="-15988" y="2948596"/>
                  <a:pt x="0" y="2746601"/>
                </a:cubicBezTo>
                <a:cubicBezTo>
                  <a:pt x="15988" y="2544606"/>
                  <a:pt x="7930" y="2360119"/>
                  <a:pt x="0" y="2207794"/>
                </a:cubicBezTo>
                <a:cubicBezTo>
                  <a:pt x="-7930" y="2055469"/>
                  <a:pt x="19380" y="1852929"/>
                  <a:pt x="0" y="1550713"/>
                </a:cubicBezTo>
                <a:cubicBezTo>
                  <a:pt x="-19380" y="1248497"/>
                  <a:pt x="-7498" y="1205097"/>
                  <a:pt x="0" y="933056"/>
                </a:cubicBezTo>
                <a:cubicBezTo>
                  <a:pt x="7498" y="661015"/>
                  <a:pt x="-2396" y="449373"/>
                  <a:pt x="0" y="0"/>
                </a:cubicBezTo>
                <a:close/>
              </a:path>
            </a:pathLst>
          </a:cu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100000" b="100000"/>
            </a:path>
            <a:tileRect t="-100000" r="-100000"/>
          </a:gradFill>
          <a:ln>
            <a:solidFill>
              <a:schemeClr val="tx1"/>
            </a:solidFill>
            <a:extLst>
              <a:ext uri="{C807C97D-BFC1-408E-A445-0C87EB9F89A2}">
                <ask:lineSketchStyleProps xmlns:ask="http://schemas.microsoft.com/office/drawing/2018/sketchyshapes" sd="3768439936">
                  <a:prstGeom prst="rect">
                    <a:avLst/>
                  </a:prstGeom>
                  <ask:type>
                    <ask:lineSketchFreehand/>
                  </ask:type>
                </ask:lineSketchStyleProps>
              </a:ext>
            </a:extLst>
          </a:ln>
        </p:spPr>
        <p:txBody>
          <a:bodyPr wrap="square" rtlCol="0">
            <a:spAutoFit/>
          </a:bodyPr>
          <a:lstStyle/>
          <a:p>
            <a:r>
              <a:rPr lang="en-GB" sz="1000" b="1" dirty="0">
                <a:solidFill>
                  <a:schemeClr val="tx1"/>
                </a:solidFill>
                <a:latin typeface="Ovo" panose="02020502070400060406"/>
              </a:rPr>
              <a:t>We would like the learners to gain an understanding of:</a:t>
            </a:r>
          </a:p>
          <a:p>
            <a:endParaRPr lang="en-GB" sz="1000" b="1" dirty="0">
              <a:latin typeface="Ovo" panose="02020502070400060406"/>
            </a:endParaRPr>
          </a:p>
          <a:p>
            <a:pPr marL="342900" lvl="0" indent="-342900">
              <a:lnSpc>
                <a:spcPct val="107000"/>
              </a:lnSpc>
              <a:buFont typeface="Arial" panose="020B0604020202020204" pitchFamily="34" charset="0"/>
              <a:buChar char="•"/>
            </a:pPr>
            <a:r>
              <a:rPr lang="en-GB" sz="1000" dirty="0">
                <a:effectLst/>
                <a:latin typeface="Calibri" panose="020F0502020204030204" pitchFamily="34" charset="0"/>
                <a:ea typeface="Calibri" panose="020F0502020204030204" pitchFamily="34" charset="0"/>
                <a:cs typeface="Calibri" panose="020F0502020204030204" pitchFamily="34" charset="0"/>
              </a:rPr>
              <a:t>The value of learning about others’ culture and importance of remembering that cultural generalisations aren’t true for everyone.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000" dirty="0">
                <a:effectLst/>
                <a:latin typeface="Calibri" panose="020F0502020204030204" pitchFamily="34" charset="0"/>
                <a:ea typeface="Calibri" panose="020F0502020204030204" pitchFamily="34" charset="0"/>
                <a:cs typeface="Calibri" panose="020F0502020204030204" pitchFamily="34" charset="0"/>
              </a:rPr>
              <a:t>Different cultures existing in the same place –e.g. a ‘Scottish culture’ </a:t>
            </a:r>
            <a:r>
              <a:rPr lang="en-GB" sz="1000" i="1" dirty="0">
                <a:effectLst/>
                <a:latin typeface="Calibri" panose="020F0502020204030204" pitchFamily="34" charset="0"/>
                <a:ea typeface="Calibri" panose="020F0502020204030204" pitchFamily="34" charset="0"/>
                <a:cs typeface="Calibri" panose="020F0502020204030204" pitchFamily="34" charset="0"/>
              </a:rPr>
              <a:t>and</a:t>
            </a:r>
            <a:r>
              <a:rPr lang="en-GB" sz="1000" dirty="0">
                <a:effectLst/>
                <a:latin typeface="Calibri" panose="020F0502020204030204" pitchFamily="34" charset="0"/>
                <a:ea typeface="Calibri" panose="020F0502020204030204" pitchFamily="34" charset="0"/>
                <a:cs typeface="Calibri" panose="020F0502020204030204" pitchFamily="34" charset="0"/>
              </a:rPr>
              <a:t> a ‘youth culture’.</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000" dirty="0">
                <a:effectLst/>
                <a:latin typeface="Calibri" panose="020F0502020204030204" pitchFamily="34" charset="0"/>
                <a:ea typeface="Calibri" panose="020F0502020204030204" pitchFamily="34" charset="0"/>
                <a:cs typeface="Calibri" panose="020F0502020204030204" pitchFamily="34" charset="0"/>
              </a:rPr>
              <a:t>The importance of respect when learning about cultures and how to avoid harmful stereotypes</a:t>
            </a:r>
          </a:p>
          <a:p>
            <a:pPr marL="342900" lvl="0" indent="-342900">
              <a:lnSpc>
                <a:spcPct val="107000"/>
              </a:lnSpc>
              <a:spcAft>
                <a:spcPts val="800"/>
              </a:spcAft>
              <a:buFont typeface="Arial" panose="020B0604020202020204" pitchFamily="34" charset="0"/>
              <a:buChar char="•"/>
            </a:pPr>
            <a:r>
              <a:rPr lang="en-GB" sz="1000" dirty="0">
                <a:effectLst/>
                <a:latin typeface="Calibri" panose="020F0502020204030204" pitchFamily="34" charset="0"/>
                <a:ea typeface="Calibri" panose="020F0502020204030204" pitchFamily="34" charset="0"/>
                <a:cs typeface="Calibri" panose="020F0502020204030204" pitchFamily="34" charset="0"/>
              </a:rPr>
              <a:t>A basic insight into aspects of Malawian culture and identity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000" dirty="0">
                <a:latin typeface="Calibri" panose="020F0502020204030204" pitchFamily="34" charset="0"/>
                <a:ea typeface="Calibri" panose="020F0502020204030204" pitchFamily="34" charset="0"/>
                <a:cs typeface="Calibri" panose="020F0502020204030204" pitchFamily="34" charset="0"/>
              </a:rPr>
              <a:t>The number of </a:t>
            </a:r>
            <a:r>
              <a:rPr lang="en-GB" sz="1000" dirty="0">
                <a:effectLst/>
                <a:latin typeface="Calibri" panose="020F0502020204030204" pitchFamily="34" charset="0"/>
                <a:ea typeface="Calibri" panose="020F0502020204030204" pitchFamily="34" charset="0"/>
                <a:cs typeface="Calibri" panose="020F0502020204030204" pitchFamily="34" charset="0"/>
              </a:rPr>
              <a:t>different languages in Malawi and the legacy of UK colonial rule.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GB" sz="1000" dirty="0">
                <a:effectLst/>
                <a:latin typeface="Calibri" panose="020F0502020204030204" pitchFamily="34" charset="0"/>
                <a:ea typeface="Calibri" panose="020F0502020204030204" pitchFamily="34" charset="0"/>
                <a:cs typeface="Calibri" panose="020F0502020204030204" pitchFamily="34" charset="0"/>
              </a:rPr>
              <a:t>A few basic words and greetings in Chichewa.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F1A7EAFD-1622-453C-AEBC-756C7BCDB742}"/>
              </a:ext>
            </a:extLst>
          </p:cNvPr>
          <p:cNvSpPr txBox="1"/>
          <p:nvPr/>
        </p:nvSpPr>
        <p:spPr>
          <a:xfrm>
            <a:off x="9800360" y="1429432"/>
            <a:ext cx="2271571" cy="2246769"/>
          </a:xfrm>
          <a:custGeom>
            <a:avLst/>
            <a:gdLst>
              <a:gd name="connsiteX0" fmla="*/ 0 w 2271571"/>
              <a:gd name="connsiteY0" fmla="*/ 0 h 2246769"/>
              <a:gd name="connsiteX1" fmla="*/ 499746 w 2271571"/>
              <a:gd name="connsiteY1" fmla="*/ 0 h 2246769"/>
              <a:gd name="connsiteX2" fmla="*/ 1067638 w 2271571"/>
              <a:gd name="connsiteY2" fmla="*/ 0 h 2246769"/>
              <a:gd name="connsiteX3" fmla="*/ 1635531 w 2271571"/>
              <a:gd name="connsiteY3" fmla="*/ 0 h 2246769"/>
              <a:gd name="connsiteX4" fmla="*/ 2271571 w 2271571"/>
              <a:gd name="connsiteY4" fmla="*/ 0 h 2246769"/>
              <a:gd name="connsiteX5" fmla="*/ 2271571 w 2271571"/>
              <a:gd name="connsiteY5" fmla="*/ 606628 h 2246769"/>
              <a:gd name="connsiteX6" fmla="*/ 2271571 w 2271571"/>
              <a:gd name="connsiteY6" fmla="*/ 1100917 h 2246769"/>
              <a:gd name="connsiteX7" fmla="*/ 2271571 w 2271571"/>
              <a:gd name="connsiteY7" fmla="*/ 1640141 h 2246769"/>
              <a:gd name="connsiteX8" fmla="*/ 2271571 w 2271571"/>
              <a:gd name="connsiteY8" fmla="*/ 2246769 h 2246769"/>
              <a:gd name="connsiteX9" fmla="*/ 1680963 w 2271571"/>
              <a:gd name="connsiteY9" fmla="*/ 2246769 h 2246769"/>
              <a:gd name="connsiteX10" fmla="*/ 1067638 w 2271571"/>
              <a:gd name="connsiteY10" fmla="*/ 2246769 h 2246769"/>
              <a:gd name="connsiteX11" fmla="*/ 567893 w 2271571"/>
              <a:gd name="connsiteY11" fmla="*/ 2246769 h 2246769"/>
              <a:gd name="connsiteX12" fmla="*/ 0 w 2271571"/>
              <a:gd name="connsiteY12" fmla="*/ 2246769 h 2246769"/>
              <a:gd name="connsiteX13" fmla="*/ 0 w 2271571"/>
              <a:gd name="connsiteY13" fmla="*/ 1640141 h 2246769"/>
              <a:gd name="connsiteX14" fmla="*/ 0 w 2271571"/>
              <a:gd name="connsiteY14" fmla="*/ 1145852 h 2246769"/>
              <a:gd name="connsiteX15" fmla="*/ 0 w 2271571"/>
              <a:gd name="connsiteY15" fmla="*/ 651563 h 2246769"/>
              <a:gd name="connsiteX16" fmla="*/ 0 w 2271571"/>
              <a:gd name="connsiteY16" fmla="*/ 0 h 2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1571" h="2246769" fill="none" extrusionOk="0">
                <a:moveTo>
                  <a:pt x="0" y="0"/>
                </a:moveTo>
                <a:cubicBezTo>
                  <a:pt x="145172" y="19185"/>
                  <a:pt x="283823" y="4036"/>
                  <a:pt x="499746" y="0"/>
                </a:cubicBezTo>
                <a:cubicBezTo>
                  <a:pt x="715669" y="-4036"/>
                  <a:pt x="870123" y="-4555"/>
                  <a:pt x="1067638" y="0"/>
                </a:cubicBezTo>
                <a:cubicBezTo>
                  <a:pt x="1265153" y="4555"/>
                  <a:pt x="1380248" y="10893"/>
                  <a:pt x="1635531" y="0"/>
                </a:cubicBezTo>
                <a:cubicBezTo>
                  <a:pt x="1890814" y="-10893"/>
                  <a:pt x="1985783" y="-24716"/>
                  <a:pt x="2271571" y="0"/>
                </a:cubicBezTo>
                <a:cubicBezTo>
                  <a:pt x="2294643" y="142191"/>
                  <a:pt x="2296574" y="342071"/>
                  <a:pt x="2271571" y="606628"/>
                </a:cubicBezTo>
                <a:cubicBezTo>
                  <a:pt x="2246568" y="871185"/>
                  <a:pt x="2290960" y="928519"/>
                  <a:pt x="2271571" y="1100917"/>
                </a:cubicBezTo>
                <a:cubicBezTo>
                  <a:pt x="2252182" y="1273315"/>
                  <a:pt x="2250026" y="1387863"/>
                  <a:pt x="2271571" y="1640141"/>
                </a:cubicBezTo>
                <a:cubicBezTo>
                  <a:pt x="2293116" y="1892419"/>
                  <a:pt x="2275459" y="2046273"/>
                  <a:pt x="2271571" y="2246769"/>
                </a:cubicBezTo>
                <a:cubicBezTo>
                  <a:pt x="2051165" y="2232728"/>
                  <a:pt x="1931942" y="2270240"/>
                  <a:pt x="1680963" y="2246769"/>
                </a:cubicBezTo>
                <a:cubicBezTo>
                  <a:pt x="1429984" y="2223298"/>
                  <a:pt x="1239341" y="2221112"/>
                  <a:pt x="1067638" y="2246769"/>
                </a:cubicBezTo>
                <a:cubicBezTo>
                  <a:pt x="895936" y="2272426"/>
                  <a:pt x="674963" y="2266341"/>
                  <a:pt x="567893" y="2246769"/>
                </a:cubicBezTo>
                <a:cubicBezTo>
                  <a:pt x="460824" y="2227197"/>
                  <a:pt x="192041" y="2243015"/>
                  <a:pt x="0" y="2246769"/>
                </a:cubicBezTo>
                <a:cubicBezTo>
                  <a:pt x="-23235" y="2068915"/>
                  <a:pt x="-13486" y="1766248"/>
                  <a:pt x="0" y="1640141"/>
                </a:cubicBezTo>
                <a:cubicBezTo>
                  <a:pt x="13486" y="1514034"/>
                  <a:pt x="-9982" y="1314123"/>
                  <a:pt x="0" y="1145852"/>
                </a:cubicBezTo>
                <a:cubicBezTo>
                  <a:pt x="9982" y="977581"/>
                  <a:pt x="5028" y="834622"/>
                  <a:pt x="0" y="651563"/>
                </a:cubicBezTo>
                <a:cubicBezTo>
                  <a:pt x="-5028" y="468504"/>
                  <a:pt x="14667" y="262915"/>
                  <a:pt x="0" y="0"/>
                </a:cubicBezTo>
                <a:close/>
              </a:path>
              <a:path w="2271571" h="2246769" stroke="0" extrusionOk="0">
                <a:moveTo>
                  <a:pt x="0" y="0"/>
                </a:moveTo>
                <a:cubicBezTo>
                  <a:pt x="122465" y="11188"/>
                  <a:pt x="250594" y="-21926"/>
                  <a:pt x="499746" y="0"/>
                </a:cubicBezTo>
                <a:cubicBezTo>
                  <a:pt x="748898" y="21926"/>
                  <a:pt x="923392" y="-23550"/>
                  <a:pt x="1090354" y="0"/>
                </a:cubicBezTo>
                <a:cubicBezTo>
                  <a:pt x="1257316" y="23550"/>
                  <a:pt x="1423480" y="3398"/>
                  <a:pt x="1658247" y="0"/>
                </a:cubicBezTo>
                <a:cubicBezTo>
                  <a:pt x="1893014" y="-3398"/>
                  <a:pt x="2108909" y="28100"/>
                  <a:pt x="2271571" y="0"/>
                </a:cubicBezTo>
                <a:cubicBezTo>
                  <a:pt x="2299184" y="145753"/>
                  <a:pt x="2272023" y="365405"/>
                  <a:pt x="2271571" y="584160"/>
                </a:cubicBezTo>
                <a:cubicBezTo>
                  <a:pt x="2271119" y="802915"/>
                  <a:pt x="2292167" y="949320"/>
                  <a:pt x="2271571" y="1100917"/>
                </a:cubicBezTo>
                <a:cubicBezTo>
                  <a:pt x="2250975" y="1252514"/>
                  <a:pt x="2248029" y="1572927"/>
                  <a:pt x="2271571" y="1707544"/>
                </a:cubicBezTo>
                <a:cubicBezTo>
                  <a:pt x="2295113" y="1842161"/>
                  <a:pt x="2287274" y="2086908"/>
                  <a:pt x="2271571" y="2246769"/>
                </a:cubicBezTo>
                <a:cubicBezTo>
                  <a:pt x="2087770" y="2226977"/>
                  <a:pt x="1865400" y="2271206"/>
                  <a:pt x="1726394" y="2246769"/>
                </a:cubicBezTo>
                <a:cubicBezTo>
                  <a:pt x="1587388" y="2222332"/>
                  <a:pt x="1372258" y="2252009"/>
                  <a:pt x="1113070" y="2246769"/>
                </a:cubicBezTo>
                <a:cubicBezTo>
                  <a:pt x="853882" y="2241529"/>
                  <a:pt x="629149" y="2222709"/>
                  <a:pt x="499746" y="2246769"/>
                </a:cubicBezTo>
                <a:cubicBezTo>
                  <a:pt x="370343" y="2270829"/>
                  <a:pt x="246933" y="2226143"/>
                  <a:pt x="0" y="2246769"/>
                </a:cubicBezTo>
                <a:cubicBezTo>
                  <a:pt x="13650" y="2111492"/>
                  <a:pt x="5821" y="1798200"/>
                  <a:pt x="0" y="1685077"/>
                </a:cubicBezTo>
                <a:cubicBezTo>
                  <a:pt x="-5821" y="1571954"/>
                  <a:pt x="18612" y="1320470"/>
                  <a:pt x="0" y="1100917"/>
                </a:cubicBezTo>
                <a:cubicBezTo>
                  <a:pt x="-18612" y="881364"/>
                  <a:pt x="-16669" y="685724"/>
                  <a:pt x="0" y="561692"/>
                </a:cubicBezTo>
                <a:cubicBezTo>
                  <a:pt x="16669" y="437660"/>
                  <a:pt x="15171" y="124934"/>
                  <a:pt x="0" y="0"/>
                </a:cubicBezTo>
                <a:close/>
              </a:path>
            </a:pathLst>
          </a:cu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100000" b="100000"/>
            </a:path>
            <a:tileRect t="-100000" r="-100000"/>
          </a:gradFill>
          <a:ln>
            <a:solidFill>
              <a:schemeClr val="tx1"/>
            </a:solidFill>
            <a:extLst>
              <a:ext uri="{C807C97D-BFC1-408E-A445-0C87EB9F89A2}">
                <ask:lineSketchStyleProps xmlns:ask="http://schemas.microsoft.com/office/drawing/2018/sketchyshapes" sd="3768439936">
                  <a:prstGeom prst="rect">
                    <a:avLst/>
                  </a:prstGeom>
                  <ask:type>
                    <ask:lineSketchFreehand/>
                  </ask:type>
                </ask:lineSketchStyleProps>
              </a:ext>
            </a:extLst>
          </a:ln>
        </p:spPr>
        <p:txBody>
          <a:bodyPr wrap="square" rtlCol="0">
            <a:spAutoFit/>
          </a:bodyPr>
          <a:lstStyle/>
          <a:p>
            <a:r>
              <a:rPr lang="en-GB" sz="1000" b="1" dirty="0">
                <a:solidFill>
                  <a:schemeClr val="tx1"/>
                </a:solidFill>
                <a:latin typeface="Ovo" panose="02020502070400060406"/>
              </a:rPr>
              <a:t>Desired outcome for learners:</a:t>
            </a:r>
          </a:p>
          <a:p>
            <a:endParaRPr lang="en-GB" sz="1000" b="1" dirty="0">
              <a:latin typeface="Ovo" panose="02020502070400060406"/>
            </a:endParaRPr>
          </a:p>
          <a:p>
            <a:pPr marL="171450" indent="-171450">
              <a:buFont typeface="Arial" panose="020B0604020202020204" pitchFamily="34" charset="0"/>
              <a:buChar char="•"/>
            </a:pPr>
            <a:r>
              <a:rPr lang="en-GB" sz="1000" dirty="0">
                <a:effectLst/>
                <a:latin typeface="Calibri" panose="020F0502020204030204" pitchFamily="34" charset="0"/>
                <a:ea typeface="Calibri" panose="020F0502020204030204" pitchFamily="34" charset="0"/>
                <a:cs typeface="Calibri" panose="020F0502020204030204" pitchFamily="34" charset="0"/>
              </a:rPr>
              <a:t>I understand that it’s important to respect different cultures and can imagine what it is like to be stereotyped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GB" sz="1000" b="1" dirty="0">
              <a:latin typeface="Ovo" panose="02020502070400060406"/>
            </a:endParaRPr>
          </a:p>
          <a:p>
            <a:pPr marL="171450" indent="-171450">
              <a:buFont typeface="Arial" panose="020B0604020202020204" pitchFamily="34" charset="0"/>
              <a:buChar char="•"/>
            </a:pPr>
            <a:r>
              <a:rPr lang="en-GB" sz="1000" dirty="0">
                <a:effectLst/>
                <a:latin typeface="Calibri" panose="020F0502020204030204" pitchFamily="34" charset="0"/>
                <a:ea typeface="Calibri" panose="020F0502020204030204" pitchFamily="34" charset="0"/>
              </a:rPr>
              <a:t>I can see that, in some ways, life in Malawi is quite different to life in Scotland, but in other ways we’re much the same </a:t>
            </a:r>
          </a:p>
          <a:p>
            <a:pPr marL="171450" indent="-171450">
              <a:buFont typeface="Arial" panose="020B0604020202020204" pitchFamily="34" charset="0"/>
              <a:buChar char="•"/>
            </a:pPr>
            <a:endParaRPr lang="en-GB" sz="1000" b="1" dirty="0">
              <a:latin typeface="Calibri" panose="020F0502020204030204" pitchFamily="34" charset="0"/>
            </a:endParaRPr>
          </a:p>
          <a:p>
            <a:pPr marL="171450" indent="-171450">
              <a:buFont typeface="Arial" panose="020B0604020202020204" pitchFamily="34" charset="0"/>
              <a:buChar char="•"/>
            </a:pPr>
            <a:r>
              <a:rPr lang="en-GB" sz="1000" dirty="0">
                <a:effectLst/>
                <a:latin typeface="Calibri" panose="020F0502020204030204" pitchFamily="34" charset="0"/>
                <a:ea typeface="Calibri" panose="020F0502020204030204" pitchFamily="34" charset="0"/>
              </a:rPr>
              <a:t>I can speak a little of one of Malawi’s languages</a:t>
            </a:r>
            <a:endParaRPr lang="en-GB" sz="1000" b="1" dirty="0">
              <a:latin typeface="Ovo" panose="02020502070400060406"/>
            </a:endParaRPr>
          </a:p>
        </p:txBody>
      </p:sp>
      <p:sp>
        <p:nvSpPr>
          <p:cNvPr id="23" name="TextBox 22">
            <a:extLst>
              <a:ext uri="{FF2B5EF4-FFF2-40B4-BE49-F238E27FC236}">
                <a16:creationId xmlns:a16="http://schemas.microsoft.com/office/drawing/2014/main" id="{A2C40829-00FB-4D1B-AB6C-F39E9CC850EE}"/>
              </a:ext>
            </a:extLst>
          </p:cNvPr>
          <p:cNvSpPr txBox="1"/>
          <p:nvPr/>
        </p:nvSpPr>
        <p:spPr>
          <a:xfrm>
            <a:off x="9800360" y="4270104"/>
            <a:ext cx="2271571" cy="1323439"/>
          </a:xfrm>
          <a:custGeom>
            <a:avLst/>
            <a:gdLst>
              <a:gd name="connsiteX0" fmla="*/ 0 w 2271571"/>
              <a:gd name="connsiteY0" fmla="*/ 0 h 1323439"/>
              <a:gd name="connsiteX1" fmla="*/ 499746 w 2271571"/>
              <a:gd name="connsiteY1" fmla="*/ 0 h 1323439"/>
              <a:gd name="connsiteX2" fmla="*/ 1090354 w 2271571"/>
              <a:gd name="connsiteY2" fmla="*/ 0 h 1323439"/>
              <a:gd name="connsiteX3" fmla="*/ 1590100 w 2271571"/>
              <a:gd name="connsiteY3" fmla="*/ 0 h 1323439"/>
              <a:gd name="connsiteX4" fmla="*/ 2271571 w 2271571"/>
              <a:gd name="connsiteY4" fmla="*/ 0 h 1323439"/>
              <a:gd name="connsiteX5" fmla="*/ 2271571 w 2271571"/>
              <a:gd name="connsiteY5" fmla="*/ 688188 h 1323439"/>
              <a:gd name="connsiteX6" fmla="*/ 2271571 w 2271571"/>
              <a:gd name="connsiteY6" fmla="*/ 1323439 h 1323439"/>
              <a:gd name="connsiteX7" fmla="*/ 1703678 w 2271571"/>
              <a:gd name="connsiteY7" fmla="*/ 1323439 h 1323439"/>
              <a:gd name="connsiteX8" fmla="*/ 1203933 w 2271571"/>
              <a:gd name="connsiteY8" fmla="*/ 1323439 h 1323439"/>
              <a:gd name="connsiteX9" fmla="*/ 658756 w 2271571"/>
              <a:gd name="connsiteY9" fmla="*/ 1323439 h 1323439"/>
              <a:gd name="connsiteX10" fmla="*/ 0 w 2271571"/>
              <a:gd name="connsiteY10" fmla="*/ 1323439 h 1323439"/>
              <a:gd name="connsiteX11" fmla="*/ 0 w 2271571"/>
              <a:gd name="connsiteY11" fmla="*/ 674954 h 1323439"/>
              <a:gd name="connsiteX12" fmla="*/ 0 w 2271571"/>
              <a:gd name="connsiteY12"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1571" h="1323439" fill="none" extrusionOk="0">
                <a:moveTo>
                  <a:pt x="0" y="0"/>
                </a:moveTo>
                <a:cubicBezTo>
                  <a:pt x="110141" y="3409"/>
                  <a:pt x="330634" y="-3039"/>
                  <a:pt x="499746" y="0"/>
                </a:cubicBezTo>
                <a:cubicBezTo>
                  <a:pt x="668858" y="3039"/>
                  <a:pt x="865898" y="10501"/>
                  <a:pt x="1090354" y="0"/>
                </a:cubicBezTo>
                <a:cubicBezTo>
                  <a:pt x="1314810" y="-10501"/>
                  <a:pt x="1423125" y="19030"/>
                  <a:pt x="1590100" y="0"/>
                </a:cubicBezTo>
                <a:cubicBezTo>
                  <a:pt x="1757075" y="-19030"/>
                  <a:pt x="2034383" y="25348"/>
                  <a:pt x="2271571" y="0"/>
                </a:cubicBezTo>
                <a:cubicBezTo>
                  <a:pt x="2299249" y="334075"/>
                  <a:pt x="2286919" y="416587"/>
                  <a:pt x="2271571" y="688188"/>
                </a:cubicBezTo>
                <a:cubicBezTo>
                  <a:pt x="2256223" y="959789"/>
                  <a:pt x="2241021" y="1193466"/>
                  <a:pt x="2271571" y="1323439"/>
                </a:cubicBezTo>
                <a:cubicBezTo>
                  <a:pt x="2043265" y="1322184"/>
                  <a:pt x="1901288" y="1308548"/>
                  <a:pt x="1703678" y="1323439"/>
                </a:cubicBezTo>
                <a:cubicBezTo>
                  <a:pt x="1506068" y="1338330"/>
                  <a:pt x="1332085" y="1328704"/>
                  <a:pt x="1203933" y="1323439"/>
                </a:cubicBezTo>
                <a:cubicBezTo>
                  <a:pt x="1075782" y="1318174"/>
                  <a:pt x="819348" y="1332131"/>
                  <a:pt x="658756" y="1323439"/>
                </a:cubicBezTo>
                <a:cubicBezTo>
                  <a:pt x="498164" y="1314747"/>
                  <a:pt x="248892" y="1319561"/>
                  <a:pt x="0" y="1323439"/>
                </a:cubicBezTo>
                <a:cubicBezTo>
                  <a:pt x="-15212" y="1097548"/>
                  <a:pt x="-31856" y="892797"/>
                  <a:pt x="0" y="674954"/>
                </a:cubicBezTo>
                <a:cubicBezTo>
                  <a:pt x="31856" y="457112"/>
                  <a:pt x="2227" y="190931"/>
                  <a:pt x="0" y="0"/>
                </a:cubicBezTo>
                <a:close/>
              </a:path>
              <a:path w="2271571" h="1323439" stroke="0" extrusionOk="0">
                <a:moveTo>
                  <a:pt x="0" y="0"/>
                </a:moveTo>
                <a:cubicBezTo>
                  <a:pt x="122465" y="11188"/>
                  <a:pt x="250594" y="-21926"/>
                  <a:pt x="499746" y="0"/>
                </a:cubicBezTo>
                <a:cubicBezTo>
                  <a:pt x="748898" y="21926"/>
                  <a:pt x="923392" y="-23550"/>
                  <a:pt x="1090354" y="0"/>
                </a:cubicBezTo>
                <a:cubicBezTo>
                  <a:pt x="1257316" y="23550"/>
                  <a:pt x="1423480" y="3398"/>
                  <a:pt x="1658247" y="0"/>
                </a:cubicBezTo>
                <a:cubicBezTo>
                  <a:pt x="1893014" y="-3398"/>
                  <a:pt x="2108909" y="28100"/>
                  <a:pt x="2271571" y="0"/>
                </a:cubicBezTo>
                <a:cubicBezTo>
                  <a:pt x="2254595" y="164557"/>
                  <a:pt x="2286279" y="404044"/>
                  <a:pt x="2271571" y="674954"/>
                </a:cubicBezTo>
                <a:cubicBezTo>
                  <a:pt x="2256863" y="945864"/>
                  <a:pt x="2270606" y="1150076"/>
                  <a:pt x="2271571" y="1323439"/>
                </a:cubicBezTo>
                <a:cubicBezTo>
                  <a:pt x="2029113" y="1303350"/>
                  <a:pt x="1955251" y="1327939"/>
                  <a:pt x="1658247" y="1323439"/>
                </a:cubicBezTo>
                <a:cubicBezTo>
                  <a:pt x="1361243" y="1318939"/>
                  <a:pt x="1210770" y="1349521"/>
                  <a:pt x="1044923" y="1323439"/>
                </a:cubicBezTo>
                <a:cubicBezTo>
                  <a:pt x="879076" y="1297357"/>
                  <a:pt x="248207" y="1347147"/>
                  <a:pt x="0" y="1323439"/>
                </a:cubicBezTo>
                <a:cubicBezTo>
                  <a:pt x="20496" y="1049207"/>
                  <a:pt x="22051" y="917866"/>
                  <a:pt x="0" y="635251"/>
                </a:cubicBezTo>
                <a:cubicBezTo>
                  <a:pt x="-22051" y="352636"/>
                  <a:pt x="-29142" y="178308"/>
                  <a:pt x="0" y="0"/>
                </a:cubicBezTo>
                <a:close/>
              </a:path>
            </a:pathLst>
          </a:cu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100000" b="100000"/>
            </a:path>
            <a:tileRect t="-100000" r="-100000"/>
          </a:gradFill>
          <a:ln>
            <a:solidFill>
              <a:schemeClr val="tx1"/>
            </a:solidFill>
            <a:extLst>
              <a:ext uri="{C807C97D-BFC1-408E-A445-0C87EB9F89A2}">
                <ask:lineSketchStyleProps xmlns:ask="http://schemas.microsoft.com/office/drawing/2018/sketchyshapes" sd="3768439936">
                  <a:prstGeom prst="rect">
                    <a:avLst/>
                  </a:prstGeom>
                  <ask:type>
                    <ask:lineSketchFreehand/>
                  </ask:type>
                </ask:lineSketchStyleProps>
              </a:ext>
            </a:extLst>
          </a:ln>
        </p:spPr>
        <p:txBody>
          <a:bodyPr wrap="square" rtlCol="0">
            <a:spAutoFit/>
          </a:bodyPr>
          <a:lstStyle/>
          <a:p>
            <a:endParaRPr lang="en-GB" sz="1000" b="1" dirty="0">
              <a:latin typeface="Ovo" panose="02020502070400060406"/>
            </a:endParaRPr>
          </a:p>
          <a:p>
            <a:r>
              <a:rPr lang="en-GB" sz="1000" b="1" dirty="0">
                <a:latin typeface="Ovo" panose="02020502070400060406"/>
              </a:rPr>
              <a:t>Further support/information required?</a:t>
            </a:r>
          </a:p>
          <a:p>
            <a:endParaRPr lang="en-GB" sz="1000" b="1" dirty="0">
              <a:latin typeface="Ovo" panose="02020502070400060406"/>
            </a:endParaRPr>
          </a:p>
          <a:p>
            <a:r>
              <a:rPr lang="en-GB" sz="1000" dirty="0">
                <a:latin typeface="Ovo" panose="02020502070400060406"/>
              </a:rPr>
              <a:t>Please e-mail our Youth and Schools Officer, Chad Morse</a:t>
            </a:r>
          </a:p>
          <a:p>
            <a:endParaRPr lang="en-GB" sz="1000" dirty="0">
              <a:latin typeface="Ovo" panose="02020502070400060406"/>
            </a:endParaRPr>
          </a:p>
          <a:p>
            <a:r>
              <a:rPr lang="en-GB" sz="1000" b="0" i="0" dirty="0">
                <a:solidFill>
                  <a:srgbClr val="FF0000"/>
                </a:solidFill>
                <a:effectLst/>
                <a:latin typeface="Segoe UI" panose="020B0502040204020203" pitchFamily="34" charset="0"/>
                <a:hlinkClick r:id="rId4">
                  <a:extLst>
                    <a:ext uri="{A12FA001-AC4F-418D-AE19-62706E023703}">
                      <ahyp:hlinkClr xmlns:ahyp="http://schemas.microsoft.com/office/drawing/2018/hyperlinkcolor" val="tx"/>
                    </a:ext>
                  </a:extLst>
                </a:hlinkClick>
              </a:rPr>
              <a:t>youth@scotland-malawipartnership.org</a:t>
            </a:r>
            <a:endParaRPr lang="en-GB" sz="1000" b="1" dirty="0">
              <a:latin typeface="Ovo" panose="02020502070400060406"/>
            </a:endParaRPr>
          </a:p>
        </p:txBody>
      </p:sp>
    </p:spTree>
    <p:extLst>
      <p:ext uri="{BB962C8B-B14F-4D97-AF65-F5344CB8AC3E}">
        <p14:creationId xmlns:p14="http://schemas.microsoft.com/office/powerpoint/2010/main" val="2636581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C37A143-D068-43AD-8DD0-0A555980C302}"/>
              </a:ext>
            </a:extLst>
          </p:cNvPr>
          <p:cNvSpPr/>
          <p:nvPr/>
        </p:nvSpPr>
        <p:spPr>
          <a:xfrm>
            <a:off x="6096000" y="1394340"/>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pic>
        <p:nvPicPr>
          <p:cNvPr id="5" name="Picture 4" descr="Map&#10;&#10;Description automatically generated">
            <a:extLst>
              <a:ext uri="{FF2B5EF4-FFF2-40B4-BE49-F238E27FC236}">
                <a16:creationId xmlns:a16="http://schemas.microsoft.com/office/drawing/2014/main" id="{83E180D2-60D7-4EF1-9FC2-764EC9437D17}"/>
              </a:ext>
            </a:extLst>
          </p:cNvPr>
          <p:cNvPicPr>
            <a:picLocks noChangeAspect="1"/>
          </p:cNvPicPr>
          <p:nvPr/>
        </p:nvPicPr>
        <p:blipFill rotWithShape="1">
          <a:blip r:embed="rId3"/>
          <a:srcRect l="35737" t="8149" r="37785" b="18102"/>
          <a:stretch/>
        </p:blipFill>
        <p:spPr>
          <a:xfrm>
            <a:off x="7800966" y="1661889"/>
            <a:ext cx="2128692" cy="4743289"/>
          </a:xfrm>
          <a:prstGeom prst="rect">
            <a:avLst/>
          </a:prstGeom>
        </p:spPr>
      </p:pic>
      <p:pic>
        <p:nvPicPr>
          <p:cNvPr id="3" name="Picture 7" descr="A screenshot of a computer screen&#10;&#10;Description generated with very high confidence">
            <a:extLst>
              <a:ext uri="{FF2B5EF4-FFF2-40B4-BE49-F238E27FC236}">
                <a16:creationId xmlns:a16="http://schemas.microsoft.com/office/drawing/2014/main" id="{CE46E6C4-B8CC-4AA0-BC33-69F9E9CA05A3}"/>
              </a:ext>
            </a:extLst>
          </p:cNvPr>
          <p:cNvPicPr>
            <a:picLocks noChangeAspect="1"/>
          </p:cNvPicPr>
          <p:nvPr/>
        </p:nvPicPr>
        <p:blipFill rotWithShape="1">
          <a:blip r:embed="rId4"/>
          <a:srcRect l="3956" t="36166" r="42808" b="35375"/>
          <a:stretch/>
        </p:blipFill>
        <p:spPr>
          <a:xfrm>
            <a:off x="419357" y="1860097"/>
            <a:ext cx="2903304" cy="1242486"/>
          </a:xfrm>
          <a:prstGeom prst="rect">
            <a:avLst/>
          </a:prstGeom>
        </p:spPr>
      </p:pic>
      <p:pic>
        <p:nvPicPr>
          <p:cNvPr id="7" name="Picture 9" descr="A screenshot of a computer screen&#10;&#10;Description generated with very high confidence">
            <a:extLst>
              <a:ext uri="{FF2B5EF4-FFF2-40B4-BE49-F238E27FC236}">
                <a16:creationId xmlns:a16="http://schemas.microsoft.com/office/drawing/2014/main" id="{309C4F71-B470-4242-B5CC-87702C00352D}"/>
              </a:ext>
            </a:extLst>
          </p:cNvPr>
          <p:cNvPicPr>
            <a:picLocks noChangeAspect="1"/>
          </p:cNvPicPr>
          <p:nvPr/>
        </p:nvPicPr>
        <p:blipFill rotWithShape="1">
          <a:blip r:embed="rId5"/>
          <a:srcRect l="42019" t="21088" r="15962" b="33163"/>
          <a:stretch/>
        </p:blipFill>
        <p:spPr>
          <a:xfrm>
            <a:off x="1871168" y="3191503"/>
            <a:ext cx="3543430" cy="3092663"/>
          </a:xfrm>
          <a:prstGeom prst="rect">
            <a:avLst/>
          </a:prstGeom>
        </p:spPr>
      </p:pic>
      <p:sp>
        <p:nvSpPr>
          <p:cNvPr id="9" name="Arrow: Right 8">
            <a:extLst>
              <a:ext uri="{FF2B5EF4-FFF2-40B4-BE49-F238E27FC236}">
                <a16:creationId xmlns:a16="http://schemas.microsoft.com/office/drawing/2014/main" id="{BAE1000D-C714-4E33-B996-FEDE84DC87DB}"/>
              </a:ext>
            </a:extLst>
          </p:cNvPr>
          <p:cNvSpPr/>
          <p:nvPr/>
        </p:nvSpPr>
        <p:spPr>
          <a:xfrm rot="6540000">
            <a:off x="9289455" y="1229662"/>
            <a:ext cx="980248" cy="4677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Arrow: Right 10">
            <a:extLst>
              <a:ext uri="{FF2B5EF4-FFF2-40B4-BE49-F238E27FC236}">
                <a16:creationId xmlns:a16="http://schemas.microsoft.com/office/drawing/2014/main" id="{FD02E604-57F0-47BB-847A-16E19158D33F}"/>
              </a:ext>
            </a:extLst>
          </p:cNvPr>
          <p:cNvSpPr/>
          <p:nvPr/>
        </p:nvSpPr>
        <p:spPr>
          <a:xfrm rot="2820000">
            <a:off x="7188026" y="1943008"/>
            <a:ext cx="980248" cy="486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Arrow: Curved Up 14">
            <a:extLst>
              <a:ext uri="{FF2B5EF4-FFF2-40B4-BE49-F238E27FC236}">
                <a16:creationId xmlns:a16="http://schemas.microsoft.com/office/drawing/2014/main" id="{25E013CF-DFCD-497D-8586-35B1085F416C}"/>
              </a:ext>
            </a:extLst>
          </p:cNvPr>
          <p:cNvSpPr/>
          <p:nvPr/>
        </p:nvSpPr>
        <p:spPr>
          <a:xfrm rot="19860000">
            <a:off x="8529609" y="4910461"/>
            <a:ext cx="2749933" cy="1436700"/>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4" name="Group 3">
            <a:extLst>
              <a:ext uri="{FF2B5EF4-FFF2-40B4-BE49-F238E27FC236}">
                <a16:creationId xmlns:a16="http://schemas.microsoft.com/office/drawing/2014/main" id="{EA4157F6-38AC-5ADA-92C1-22491D87CB7B}"/>
              </a:ext>
            </a:extLst>
          </p:cNvPr>
          <p:cNvGrpSpPr/>
          <p:nvPr/>
        </p:nvGrpSpPr>
        <p:grpSpPr>
          <a:xfrm>
            <a:off x="1513958" y="2833697"/>
            <a:ext cx="2420690" cy="1059688"/>
            <a:chOff x="1513958" y="2833697"/>
            <a:chExt cx="2420690" cy="1059688"/>
          </a:xfrm>
        </p:grpSpPr>
        <p:pic>
          <p:nvPicPr>
            <p:cNvPr id="13" name="Graphic 18" descr="Africa">
              <a:extLst>
                <a:ext uri="{FF2B5EF4-FFF2-40B4-BE49-F238E27FC236}">
                  <a16:creationId xmlns:a16="http://schemas.microsoft.com/office/drawing/2014/main" id="{2FC92583-FA0A-4B37-AFD4-0253C0B20A5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85237" y="2833697"/>
              <a:ext cx="914400" cy="914400"/>
            </a:xfrm>
            <a:prstGeom prst="rect">
              <a:avLst/>
            </a:prstGeom>
          </p:spPr>
        </p:pic>
        <p:sp>
          <p:nvSpPr>
            <p:cNvPr id="17" name="Arrow: Curved Right 16">
              <a:extLst>
                <a:ext uri="{FF2B5EF4-FFF2-40B4-BE49-F238E27FC236}">
                  <a16:creationId xmlns:a16="http://schemas.microsoft.com/office/drawing/2014/main" id="{F72046EB-CB6C-49B7-9E69-0C7DBCFAAB49}"/>
                </a:ext>
              </a:extLst>
            </p:cNvPr>
            <p:cNvSpPr/>
            <p:nvPr/>
          </p:nvSpPr>
          <p:spPr>
            <a:xfrm rot="18360000">
              <a:off x="2520396" y="2479134"/>
              <a:ext cx="407813" cy="2420690"/>
            </a:xfrm>
            <a:prstGeom prst="curv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9" name="Rectangle 18">
            <a:extLst>
              <a:ext uri="{FF2B5EF4-FFF2-40B4-BE49-F238E27FC236}">
                <a16:creationId xmlns:a16="http://schemas.microsoft.com/office/drawing/2014/main" id="{421CC05E-8B48-4D25-B67A-3A0B156B83C0}"/>
              </a:ext>
            </a:extLst>
          </p:cNvPr>
          <p:cNvSpPr/>
          <p:nvPr/>
        </p:nvSpPr>
        <p:spPr>
          <a:xfrm>
            <a:off x="0" y="6721476"/>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21" name="Rectangle 20">
            <a:extLst>
              <a:ext uri="{FF2B5EF4-FFF2-40B4-BE49-F238E27FC236}">
                <a16:creationId xmlns:a16="http://schemas.microsoft.com/office/drawing/2014/main" id="{62341233-D698-47E8-BABB-6BF7792B9106}"/>
              </a:ext>
            </a:extLst>
          </p:cNvPr>
          <p:cNvSpPr/>
          <p:nvPr/>
        </p:nvSpPr>
        <p:spPr>
          <a:xfrm>
            <a:off x="6096000" y="6721476"/>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sp>
        <p:nvSpPr>
          <p:cNvPr id="23" name="Rectangle 22">
            <a:extLst>
              <a:ext uri="{FF2B5EF4-FFF2-40B4-BE49-F238E27FC236}">
                <a16:creationId xmlns:a16="http://schemas.microsoft.com/office/drawing/2014/main" id="{EF1C6DBE-B1D3-4B88-8E47-437B9A669BEA}"/>
              </a:ext>
            </a:extLst>
          </p:cNvPr>
          <p:cNvSpPr/>
          <p:nvPr/>
        </p:nvSpPr>
        <p:spPr>
          <a:xfrm>
            <a:off x="2117" y="-1"/>
            <a:ext cx="12192000" cy="16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sp>
        <p:nvSpPr>
          <p:cNvPr id="25" name="Rectangle 24">
            <a:extLst>
              <a:ext uri="{FF2B5EF4-FFF2-40B4-BE49-F238E27FC236}">
                <a16:creationId xmlns:a16="http://schemas.microsoft.com/office/drawing/2014/main" id="{A259A867-3DB2-4804-809C-78DDD9B6665D}"/>
              </a:ext>
            </a:extLst>
          </p:cNvPr>
          <p:cNvSpPr/>
          <p:nvPr/>
        </p:nvSpPr>
        <p:spPr>
          <a:xfrm>
            <a:off x="0" y="1394340"/>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29" name="TextBox 28">
            <a:extLst>
              <a:ext uri="{FF2B5EF4-FFF2-40B4-BE49-F238E27FC236}">
                <a16:creationId xmlns:a16="http://schemas.microsoft.com/office/drawing/2014/main" id="{35BA290B-C8D3-4D2C-BC4C-0D099AA794FF}"/>
              </a:ext>
            </a:extLst>
          </p:cNvPr>
          <p:cNvSpPr txBox="1"/>
          <p:nvPr/>
        </p:nvSpPr>
        <p:spPr>
          <a:xfrm>
            <a:off x="174708" y="425419"/>
            <a:ext cx="8079809" cy="707886"/>
          </a:xfrm>
          <a:prstGeom prst="rect">
            <a:avLst/>
          </a:prstGeom>
          <a:noFill/>
        </p:spPr>
        <p:txBody>
          <a:bodyPr wrap="square" lIns="91440" tIns="45720" rIns="91440" bIns="45720" rtlCol="0" anchor="t">
            <a:spAutoFit/>
          </a:bodyPr>
          <a:lstStyle/>
          <a:p>
            <a:r>
              <a:rPr lang="en-GB" sz="4000" dirty="0">
                <a:latin typeface="Ovo"/>
              </a:rPr>
              <a:t>Where is Malawi?</a:t>
            </a:r>
            <a:endParaRPr lang="en-GB" sz="4000" dirty="0">
              <a:latin typeface="Ovo" panose="02020502070400060406" pitchFamily="18" charset="0"/>
            </a:endParaRPr>
          </a:p>
        </p:txBody>
      </p:sp>
      <p:pic>
        <p:nvPicPr>
          <p:cNvPr id="16" name="Picture 15">
            <a:extLst>
              <a:ext uri="{FF2B5EF4-FFF2-40B4-BE49-F238E27FC236}">
                <a16:creationId xmlns:a16="http://schemas.microsoft.com/office/drawing/2014/main" id="{DA5B1928-C86E-42AC-9109-4D77D63EAA4C}"/>
              </a:ext>
            </a:extLst>
          </p:cNvPr>
          <p:cNvPicPr>
            <a:picLocks noChangeAspect="1"/>
          </p:cNvPicPr>
          <p:nvPr/>
        </p:nvPicPr>
        <p:blipFill rotWithShape="1">
          <a:blip r:embed="rId8"/>
          <a:srcRect l="22762" t="53773" r="56831" b="23970"/>
          <a:stretch/>
        </p:blipFill>
        <p:spPr>
          <a:xfrm>
            <a:off x="10197030" y="585848"/>
            <a:ext cx="1754003" cy="1076041"/>
          </a:xfrm>
          <a:custGeom>
            <a:avLst/>
            <a:gdLst>
              <a:gd name="connsiteX0" fmla="*/ 0 w 1754003"/>
              <a:gd name="connsiteY0" fmla="*/ 0 h 1076041"/>
              <a:gd name="connsiteX1" fmla="*/ 584668 w 1754003"/>
              <a:gd name="connsiteY1" fmla="*/ 0 h 1076041"/>
              <a:gd name="connsiteX2" fmla="*/ 1186875 w 1754003"/>
              <a:gd name="connsiteY2" fmla="*/ 0 h 1076041"/>
              <a:gd name="connsiteX3" fmla="*/ 1754003 w 1754003"/>
              <a:gd name="connsiteY3" fmla="*/ 0 h 1076041"/>
              <a:gd name="connsiteX4" fmla="*/ 1754003 w 1754003"/>
              <a:gd name="connsiteY4" fmla="*/ 527260 h 1076041"/>
              <a:gd name="connsiteX5" fmla="*/ 1754003 w 1754003"/>
              <a:gd name="connsiteY5" fmla="*/ 1076041 h 1076041"/>
              <a:gd name="connsiteX6" fmla="*/ 1134255 w 1754003"/>
              <a:gd name="connsiteY6" fmla="*/ 1076041 h 1076041"/>
              <a:gd name="connsiteX7" fmla="*/ 567128 w 1754003"/>
              <a:gd name="connsiteY7" fmla="*/ 1076041 h 1076041"/>
              <a:gd name="connsiteX8" fmla="*/ 0 w 1754003"/>
              <a:gd name="connsiteY8" fmla="*/ 1076041 h 1076041"/>
              <a:gd name="connsiteX9" fmla="*/ 0 w 1754003"/>
              <a:gd name="connsiteY9" fmla="*/ 538021 h 1076041"/>
              <a:gd name="connsiteX10" fmla="*/ 0 w 1754003"/>
              <a:gd name="connsiteY10" fmla="*/ 0 h 107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4003" h="1076041" fill="none" extrusionOk="0">
                <a:moveTo>
                  <a:pt x="0" y="0"/>
                </a:moveTo>
                <a:cubicBezTo>
                  <a:pt x="253697" y="9872"/>
                  <a:pt x="465608" y="-563"/>
                  <a:pt x="584668" y="0"/>
                </a:cubicBezTo>
                <a:cubicBezTo>
                  <a:pt x="703728" y="563"/>
                  <a:pt x="888068" y="22977"/>
                  <a:pt x="1186875" y="0"/>
                </a:cubicBezTo>
                <a:cubicBezTo>
                  <a:pt x="1485682" y="-22977"/>
                  <a:pt x="1611357" y="-2537"/>
                  <a:pt x="1754003" y="0"/>
                </a:cubicBezTo>
                <a:cubicBezTo>
                  <a:pt x="1736364" y="217272"/>
                  <a:pt x="1778683" y="265862"/>
                  <a:pt x="1754003" y="527260"/>
                </a:cubicBezTo>
                <a:cubicBezTo>
                  <a:pt x="1729323" y="788658"/>
                  <a:pt x="1762817" y="815027"/>
                  <a:pt x="1754003" y="1076041"/>
                </a:cubicBezTo>
                <a:cubicBezTo>
                  <a:pt x="1623216" y="1064870"/>
                  <a:pt x="1369768" y="1083839"/>
                  <a:pt x="1134255" y="1076041"/>
                </a:cubicBezTo>
                <a:cubicBezTo>
                  <a:pt x="898742" y="1068243"/>
                  <a:pt x="699416" y="1101536"/>
                  <a:pt x="567128" y="1076041"/>
                </a:cubicBezTo>
                <a:cubicBezTo>
                  <a:pt x="434840" y="1050546"/>
                  <a:pt x="173159" y="1061363"/>
                  <a:pt x="0" y="1076041"/>
                </a:cubicBezTo>
                <a:cubicBezTo>
                  <a:pt x="22878" y="924998"/>
                  <a:pt x="-14310" y="669524"/>
                  <a:pt x="0" y="538021"/>
                </a:cubicBezTo>
                <a:cubicBezTo>
                  <a:pt x="14310" y="406518"/>
                  <a:pt x="-2240" y="159765"/>
                  <a:pt x="0" y="0"/>
                </a:cubicBezTo>
                <a:close/>
              </a:path>
              <a:path w="1754003" h="1076041" stroke="0" extrusionOk="0">
                <a:moveTo>
                  <a:pt x="0" y="0"/>
                </a:moveTo>
                <a:cubicBezTo>
                  <a:pt x="163663" y="5414"/>
                  <a:pt x="383560" y="28477"/>
                  <a:pt x="602208" y="0"/>
                </a:cubicBezTo>
                <a:cubicBezTo>
                  <a:pt x="820856" y="-28477"/>
                  <a:pt x="1033520" y="-9301"/>
                  <a:pt x="1221955" y="0"/>
                </a:cubicBezTo>
                <a:cubicBezTo>
                  <a:pt x="1410390" y="9301"/>
                  <a:pt x="1595798" y="18277"/>
                  <a:pt x="1754003" y="0"/>
                </a:cubicBezTo>
                <a:cubicBezTo>
                  <a:pt x="1738961" y="271754"/>
                  <a:pt x="1779825" y="432841"/>
                  <a:pt x="1754003" y="548781"/>
                </a:cubicBezTo>
                <a:cubicBezTo>
                  <a:pt x="1728181" y="664721"/>
                  <a:pt x="1776152" y="903341"/>
                  <a:pt x="1754003" y="1076041"/>
                </a:cubicBezTo>
                <a:cubicBezTo>
                  <a:pt x="1591084" y="1093373"/>
                  <a:pt x="1325521" y="1058003"/>
                  <a:pt x="1186875" y="1076041"/>
                </a:cubicBezTo>
                <a:cubicBezTo>
                  <a:pt x="1048229" y="1094079"/>
                  <a:pt x="874218" y="1070847"/>
                  <a:pt x="602208" y="1076041"/>
                </a:cubicBezTo>
                <a:cubicBezTo>
                  <a:pt x="330198" y="1081235"/>
                  <a:pt x="147262" y="1048013"/>
                  <a:pt x="0" y="1076041"/>
                </a:cubicBezTo>
                <a:cubicBezTo>
                  <a:pt x="14045" y="828304"/>
                  <a:pt x="17796" y="734200"/>
                  <a:pt x="0" y="538021"/>
                </a:cubicBezTo>
                <a:cubicBezTo>
                  <a:pt x="-17796" y="341842"/>
                  <a:pt x="8" y="235205"/>
                  <a:pt x="0" y="0"/>
                </a:cubicBezTo>
                <a:close/>
              </a:path>
            </a:pathLst>
          </a:custGeom>
          <a:ln w="57150">
            <a:solidFill>
              <a:srgbClr val="FF0000"/>
            </a:solidFill>
            <a:extLst>
              <a:ext uri="{C807C97D-BFC1-408E-A445-0C87EB9F89A2}">
                <ask:lineSketchStyleProps xmlns:ask="http://schemas.microsoft.com/office/drawing/2018/sketchyshapes" sd="3280180548">
                  <a:prstGeom prst="rect">
                    <a:avLst/>
                  </a:prstGeom>
                  <ask:type>
                    <ask:lineSketchFreehand/>
                  </ask:type>
                </ask:lineSketchStyleProps>
              </a:ext>
            </a:extLst>
          </a:ln>
        </p:spPr>
      </p:pic>
    </p:spTree>
    <p:extLst>
      <p:ext uri="{BB962C8B-B14F-4D97-AF65-F5344CB8AC3E}">
        <p14:creationId xmlns:p14="http://schemas.microsoft.com/office/powerpoint/2010/main" val="294820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0"/>
                            </p:stCondLst>
                            <p:childTnLst>
                              <p:par>
                                <p:cTn id="20" presetID="2" presetClass="entr" presetSubtype="3"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1+#ppt_w/2"/>
                                          </p:val>
                                        </p:tav>
                                        <p:tav tm="100000">
                                          <p:val>
                                            <p:strVal val="#ppt_x"/>
                                          </p:val>
                                        </p:tav>
                                      </p:tavLst>
                                    </p:anim>
                                    <p:anim calcmode="lin" valueType="num">
                                      <p:cBhvr additive="base">
                                        <p:cTn id="23" dur="1000" fill="hold"/>
                                        <p:tgtEl>
                                          <p:spTgt spid="9"/>
                                        </p:tgtEl>
                                        <p:attrNameLst>
                                          <p:attrName>ppt_y</p:attrName>
                                        </p:attrNameLst>
                                      </p:cBhvr>
                                      <p:tavLst>
                                        <p:tav tm="0">
                                          <p:val>
                                            <p:strVal val="0-#ppt_h/2"/>
                                          </p:val>
                                        </p:tav>
                                        <p:tav tm="100000">
                                          <p:val>
                                            <p:strVal val="#ppt_y"/>
                                          </p:val>
                                        </p:tav>
                                      </p:tavLst>
                                    </p:anim>
                                  </p:childTnLst>
                                </p:cTn>
                              </p:par>
                            </p:childTnLst>
                          </p:cTn>
                        </p:par>
                        <p:par>
                          <p:cTn id="24" fill="hold">
                            <p:stCondLst>
                              <p:cond delay="1000"/>
                            </p:stCondLst>
                            <p:childTnLst>
                              <p:par>
                                <p:cTn id="25" presetID="2" presetClass="entr" presetSubtype="1" fill="hold" grpId="0" nodeType="after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ppt_x"/>
                                          </p:val>
                                        </p:tav>
                                        <p:tav tm="100000">
                                          <p:val>
                                            <p:strVal val="#ppt_x"/>
                                          </p:val>
                                        </p:tav>
                                      </p:tavLst>
                                    </p:anim>
                                    <p:anim calcmode="lin" valueType="num">
                                      <p:cBhvr additive="base">
                                        <p:cTn id="28" dur="1000" fill="hold"/>
                                        <p:tgtEl>
                                          <p:spTgt spid="11"/>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ppt_x"/>
                                          </p:val>
                                        </p:tav>
                                        <p:tav tm="100000">
                                          <p:val>
                                            <p:strVal val="#ppt_x"/>
                                          </p:val>
                                        </p:tav>
                                      </p:tavLst>
                                    </p:anim>
                                    <p:anim calcmode="lin" valueType="num">
                                      <p:cBhvr additive="base">
                                        <p:cTn id="33"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532D82-74A7-433C-85F6-3B15B30889CD}"/>
              </a:ext>
            </a:extLst>
          </p:cNvPr>
          <p:cNvPicPr>
            <a:picLocks noChangeAspect="1"/>
          </p:cNvPicPr>
          <p:nvPr/>
        </p:nvPicPr>
        <p:blipFill rotWithShape="1">
          <a:blip r:embed="rId3"/>
          <a:srcRect l="12455" t="10614" r="14725" b="23413"/>
          <a:stretch/>
        </p:blipFill>
        <p:spPr>
          <a:xfrm>
            <a:off x="2735021" y="1751513"/>
            <a:ext cx="6552817" cy="4749314"/>
          </a:xfrm>
          <a:prstGeom prst="rect">
            <a:avLst/>
          </a:prstGeom>
        </p:spPr>
      </p:pic>
      <p:sp>
        <p:nvSpPr>
          <p:cNvPr id="5" name="Rectangle 4">
            <a:extLst>
              <a:ext uri="{FF2B5EF4-FFF2-40B4-BE49-F238E27FC236}">
                <a16:creationId xmlns:a16="http://schemas.microsoft.com/office/drawing/2014/main" id="{1112357F-76F4-460A-A8E8-519595FDB211}"/>
              </a:ext>
            </a:extLst>
          </p:cNvPr>
          <p:cNvSpPr/>
          <p:nvPr/>
        </p:nvSpPr>
        <p:spPr>
          <a:xfrm>
            <a:off x="0" y="6721476"/>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7" name="Rectangle 6">
            <a:extLst>
              <a:ext uri="{FF2B5EF4-FFF2-40B4-BE49-F238E27FC236}">
                <a16:creationId xmlns:a16="http://schemas.microsoft.com/office/drawing/2014/main" id="{473A5B34-C686-45AD-9AA1-1916E62235C7}"/>
              </a:ext>
            </a:extLst>
          </p:cNvPr>
          <p:cNvSpPr/>
          <p:nvPr/>
        </p:nvSpPr>
        <p:spPr>
          <a:xfrm>
            <a:off x="6096000" y="6721476"/>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sp>
        <p:nvSpPr>
          <p:cNvPr id="9" name="Rectangle 8">
            <a:extLst>
              <a:ext uri="{FF2B5EF4-FFF2-40B4-BE49-F238E27FC236}">
                <a16:creationId xmlns:a16="http://schemas.microsoft.com/office/drawing/2014/main" id="{CCFACC88-BE06-415D-8947-2E8F6611EDA9}"/>
              </a:ext>
            </a:extLst>
          </p:cNvPr>
          <p:cNvSpPr/>
          <p:nvPr/>
        </p:nvSpPr>
        <p:spPr>
          <a:xfrm>
            <a:off x="2117" y="-1"/>
            <a:ext cx="12192000" cy="16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sp>
        <p:nvSpPr>
          <p:cNvPr id="11" name="Rectangle 10">
            <a:extLst>
              <a:ext uri="{FF2B5EF4-FFF2-40B4-BE49-F238E27FC236}">
                <a16:creationId xmlns:a16="http://schemas.microsoft.com/office/drawing/2014/main" id="{925F9BE6-3CF8-453C-84B6-47C2516D015B}"/>
              </a:ext>
            </a:extLst>
          </p:cNvPr>
          <p:cNvSpPr/>
          <p:nvPr/>
        </p:nvSpPr>
        <p:spPr>
          <a:xfrm>
            <a:off x="0" y="1394340"/>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13" name="Rectangle 12">
            <a:extLst>
              <a:ext uri="{FF2B5EF4-FFF2-40B4-BE49-F238E27FC236}">
                <a16:creationId xmlns:a16="http://schemas.microsoft.com/office/drawing/2014/main" id="{88C20CCD-1242-4D1F-9CB7-10E63AAB0725}"/>
              </a:ext>
            </a:extLst>
          </p:cNvPr>
          <p:cNvSpPr/>
          <p:nvPr/>
        </p:nvSpPr>
        <p:spPr>
          <a:xfrm>
            <a:off x="6096000" y="1394340"/>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sp>
        <p:nvSpPr>
          <p:cNvPr id="15" name="TextBox 14">
            <a:extLst>
              <a:ext uri="{FF2B5EF4-FFF2-40B4-BE49-F238E27FC236}">
                <a16:creationId xmlns:a16="http://schemas.microsoft.com/office/drawing/2014/main" id="{892F080A-C8CA-40CE-B6ED-182CDBFB8A2A}"/>
              </a:ext>
            </a:extLst>
          </p:cNvPr>
          <p:cNvSpPr txBox="1"/>
          <p:nvPr/>
        </p:nvSpPr>
        <p:spPr>
          <a:xfrm>
            <a:off x="174708" y="425419"/>
            <a:ext cx="9977620" cy="707886"/>
          </a:xfrm>
          <a:prstGeom prst="rect">
            <a:avLst/>
          </a:prstGeom>
          <a:noFill/>
        </p:spPr>
        <p:txBody>
          <a:bodyPr wrap="square" lIns="91440" tIns="45720" rIns="91440" bIns="45720" rtlCol="0" anchor="t">
            <a:spAutoFit/>
          </a:bodyPr>
          <a:lstStyle/>
          <a:p>
            <a:r>
              <a:rPr lang="en-GB" sz="4000" dirty="0">
                <a:latin typeface="Ovo"/>
              </a:rPr>
              <a:t>What does the Malawian flag represent?</a:t>
            </a:r>
            <a:endParaRPr lang="en-GB" sz="4000" dirty="0">
              <a:latin typeface="Ovo" panose="02020502070400060406" pitchFamily="18" charset="0"/>
            </a:endParaRPr>
          </a:p>
        </p:txBody>
      </p:sp>
      <p:pic>
        <p:nvPicPr>
          <p:cNvPr id="10" name="Picture 9">
            <a:extLst>
              <a:ext uri="{FF2B5EF4-FFF2-40B4-BE49-F238E27FC236}">
                <a16:creationId xmlns:a16="http://schemas.microsoft.com/office/drawing/2014/main" id="{F869BE28-711C-450A-9A6F-C25EDEC89995}"/>
              </a:ext>
            </a:extLst>
          </p:cNvPr>
          <p:cNvPicPr>
            <a:picLocks noChangeAspect="1"/>
          </p:cNvPicPr>
          <p:nvPr/>
        </p:nvPicPr>
        <p:blipFill rotWithShape="1">
          <a:blip r:embed="rId4"/>
          <a:srcRect l="22762" t="53773" r="56831" b="23970"/>
          <a:stretch/>
        </p:blipFill>
        <p:spPr>
          <a:xfrm>
            <a:off x="10152328" y="595284"/>
            <a:ext cx="1754003" cy="1076041"/>
          </a:xfrm>
          <a:custGeom>
            <a:avLst/>
            <a:gdLst>
              <a:gd name="connsiteX0" fmla="*/ 0 w 1754003"/>
              <a:gd name="connsiteY0" fmla="*/ 0 h 1076041"/>
              <a:gd name="connsiteX1" fmla="*/ 584668 w 1754003"/>
              <a:gd name="connsiteY1" fmla="*/ 0 h 1076041"/>
              <a:gd name="connsiteX2" fmla="*/ 1186875 w 1754003"/>
              <a:gd name="connsiteY2" fmla="*/ 0 h 1076041"/>
              <a:gd name="connsiteX3" fmla="*/ 1754003 w 1754003"/>
              <a:gd name="connsiteY3" fmla="*/ 0 h 1076041"/>
              <a:gd name="connsiteX4" fmla="*/ 1754003 w 1754003"/>
              <a:gd name="connsiteY4" fmla="*/ 527260 h 1076041"/>
              <a:gd name="connsiteX5" fmla="*/ 1754003 w 1754003"/>
              <a:gd name="connsiteY5" fmla="*/ 1076041 h 1076041"/>
              <a:gd name="connsiteX6" fmla="*/ 1134255 w 1754003"/>
              <a:gd name="connsiteY6" fmla="*/ 1076041 h 1076041"/>
              <a:gd name="connsiteX7" fmla="*/ 567128 w 1754003"/>
              <a:gd name="connsiteY7" fmla="*/ 1076041 h 1076041"/>
              <a:gd name="connsiteX8" fmla="*/ 0 w 1754003"/>
              <a:gd name="connsiteY8" fmla="*/ 1076041 h 1076041"/>
              <a:gd name="connsiteX9" fmla="*/ 0 w 1754003"/>
              <a:gd name="connsiteY9" fmla="*/ 538021 h 1076041"/>
              <a:gd name="connsiteX10" fmla="*/ 0 w 1754003"/>
              <a:gd name="connsiteY10" fmla="*/ 0 h 107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4003" h="1076041" fill="none" extrusionOk="0">
                <a:moveTo>
                  <a:pt x="0" y="0"/>
                </a:moveTo>
                <a:cubicBezTo>
                  <a:pt x="253697" y="9872"/>
                  <a:pt x="465608" y="-563"/>
                  <a:pt x="584668" y="0"/>
                </a:cubicBezTo>
                <a:cubicBezTo>
                  <a:pt x="703728" y="563"/>
                  <a:pt x="888068" y="22977"/>
                  <a:pt x="1186875" y="0"/>
                </a:cubicBezTo>
                <a:cubicBezTo>
                  <a:pt x="1485682" y="-22977"/>
                  <a:pt x="1611357" y="-2537"/>
                  <a:pt x="1754003" y="0"/>
                </a:cubicBezTo>
                <a:cubicBezTo>
                  <a:pt x="1736364" y="217272"/>
                  <a:pt x="1778683" y="265862"/>
                  <a:pt x="1754003" y="527260"/>
                </a:cubicBezTo>
                <a:cubicBezTo>
                  <a:pt x="1729323" y="788658"/>
                  <a:pt x="1762817" y="815027"/>
                  <a:pt x="1754003" y="1076041"/>
                </a:cubicBezTo>
                <a:cubicBezTo>
                  <a:pt x="1623216" y="1064870"/>
                  <a:pt x="1369768" y="1083839"/>
                  <a:pt x="1134255" y="1076041"/>
                </a:cubicBezTo>
                <a:cubicBezTo>
                  <a:pt x="898742" y="1068243"/>
                  <a:pt x="699416" y="1101536"/>
                  <a:pt x="567128" y="1076041"/>
                </a:cubicBezTo>
                <a:cubicBezTo>
                  <a:pt x="434840" y="1050546"/>
                  <a:pt x="173159" y="1061363"/>
                  <a:pt x="0" y="1076041"/>
                </a:cubicBezTo>
                <a:cubicBezTo>
                  <a:pt x="22878" y="924998"/>
                  <a:pt x="-14310" y="669524"/>
                  <a:pt x="0" y="538021"/>
                </a:cubicBezTo>
                <a:cubicBezTo>
                  <a:pt x="14310" y="406518"/>
                  <a:pt x="-2240" y="159765"/>
                  <a:pt x="0" y="0"/>
                </a:cubicBezTo>
                <a:close/>
              </a:path>
              <a:path w="1754003" h="1076041" stroke="0" extrusionOk="0">
                <a:moveTo>
                  <a:pt x="0" y="0"/>
                </a:moveTo>
                <a:cubicBezTo>
                  <a:pt x="163663" y="5414"/>
                  <a:pt x="383560" y="28477"/>
                  <a:pt x="602208" y="0"/>
                </a:cubicBezTo>
                <a:cubicBezTo>
                  <a:pt x="820856" y="-28477"/>
                  <a:pt x="1033520" y="-9301"/>
                  <a:pt x="1221955" y="0"/>
                </a:cubicBezTo>
                <a:cubicBezTo>
                  <a:pt x="1410390" y="9301"/>
                  <a:pt x="1595798" y="18277"/>
                  <a:pt x="1754003" y="0"/>
                </a:cubicBezTo>
                <a:cubicBezTo>
                  <a:pt x="1738961" y="271754"/>
                  <a:pt x="1779825" y="432841"/>
                  <a:pt x="1754003" y="548781"/>
                </a:cubicBezTo>
                <a:cubicBezTo>
                  <a:pt x="1728181" y="664721"/>
                  <a:pt x="1776152" y="903341"/>
                  <a:pt x="1754003" y="1076041"/>
                </a:cubicBezTo>
                <a:cubicBezTo>
                  <a:pt x="1591084" y="1093373"/>
                  <a:pt x="1325521" y="1058003"/>
                  <a:pt x="1186875" y="1076041"/>
                </a:cubicBezTo>
                <a:cubicBezTo>
                  <a:pt x="1048229" y="1094079"/>
                  <a:pt x="874218" y="1070847"/>
                  <a:pt x="602208" y="1076041"/>
                </a:cubicBezTo>
                <a:cubicBezTo>
                  <a:pt x="330198" y="1081235"/>
                  <a:pt x="147262" y="1048013"/>
                  <a:pt x="0" y="1076041"/>
                </a:cubicBezTo>
                <a:cubicBezTo>
                  <a:pt x="14045" y="828304"/>
                  <a:pt x="17796" y="734200"/>
                  <a:pt x="0" y="538021"/>
                </a:cubicBezTo>
                <a:cubicBezTo>
                  <a:pt x="-17796" y="341842"/>
                  <a:pt x="8" y="235205"/>
                  <a:pt x="0" y="0"/>
                </a:cubicBezTo>
                <a:close/>
              </a:path>
            </a:pathLst>
          </a:custGeom>
          <a:ln w="57150">
            <a:solidFill>
              <a:srgbClr val="FF0000"/>
            </a:solidFill>
            <a:extLst>
              <a:ext uri="{C807C97D-BFC1-408E-A445-0C87EB9F89A2}">
                <ask:lineSketchStyleProps xmlns:ask="http://schemas.microsoft.com/office/drawing/2018/sketchyshapes" sd="3280180548">
                  <a:prstGeom prst="rect">
                    <a:avLst/>
                  </a:prstGeom>
                  <ask:type>
                    <ask:lineSketchFreehand/>
                  </ask:type>
                </ask:lineSketchStyleProps>
              </a:ext>
            </a:extLst>
          </a:ln>
        </p:spPr>
      </p:pic>
    </p:spTree>
    <p:extLst>
      <p:ext uri="{BB962C8B-B14F-4D97-AF65-F5344CB8AC3E}">
        <p14:creationId xmlns:p14="http://schemas.microsoft.com/office/powerpoint/2010/main" val="50364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1" descr="A close up of text on a white background&#10;&#10;Description generated with high confidence">
            <a:extLst>
              <a:ext uri="{FF2B5EF4-FFF2-40B4-BE49-F238E27FC236}">
                <a16:creationId xmlns:a16="http://schemas.microsoft.com/office/drawing/2014/main" id="{88CB13F0-E4AB-4FF8-9D17-86D75307F78D}"/>
              </a:ext>
            </a:extLst>
          </p:cNvPr>
          <p:cNvPicPr>
            <a:picLocks noChangeAspect="1"/>
          </p:cNvPicPr>
          <p:nvPr/>
        </p:nvPicPr>
        <p:blipFill rotWithShape="1">
          <a:blip r:embed="rId3"/>
          <a:srcRect l="24240"/>
          <a:stretch/>
        </p:blipFill>
        <p:spPr>
          <a:xfrm>
            <a:off x="8741139" y="1460113"/>
            <a:ext cx="3462153" cy="5319152"/>
          </a:xfrm>
          <a:prstGeom prst="rect">
            <a:avLst/>
          </a:prstGeom>
        </p:spPr>
      </p:pic>
      <p:graphicFrame>
        <p:nvGraphicFramePr>
          <p:cNvPr id="5" name="Content Placeholder 2">
            <a:extLst>
              <a:ext uri="{FF2B5EF4-FFF2-40B4-BE49-F238E27FC236}">
                <a16:creationId xmlns:a16="http://schemas.microsoft.com/office/drawing/2014/main" id="{DA8BE156-A2A5-4D0B-A68E-335C4E3E2CE5}"/>
              </a:ext>
            </a:extLst>
          </p:cNvPr>
          <p:cNvGraphicFramePr>
            <a:graphicFrameLocks/>
          </p:cNvGraphicFramePr>
          <p:nvPr>
            <p:extLst>
              <p:ext uri="{D42A27DB-BD31-4B8C-83A1-F6EECF244321}">
                <p14:modId xmlns:p14="http://schemas.microsoft.com/office/powerpoint/2010/main" val="2582304070"/>
              </p:ext>
            </p:extLst>
          </p:nvPr>
        </p:nvGraphicFramePr>
        <p:xfrm>
          <a:off x="1321411" y="2113474"/>
          <a:ext cx="6424111" cy="35792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10">
            <a:extLst>
              <a:ext uri="{FF2B5EF4-FFF2-40B4-BE49-F238E27FC236}">
                <a16:creationId xmlns:a16="http://schemas.microsoft.com/office/drawing/2014/main" id="{EC92C4D1-7D95-4014-885D-F8CED3EDA964}"/>
              </a:ext>
            </a:extLst>
          </p:cNvPr>
          <p:cNvSpPr/>
          <p:nvPr/>
        </p:nvSpPr>
        <p:spPr>
          <a:xfrm>
            <a:off x="0" y="6721476"/>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13" name="Rectangle 12">
            <a:extLst>
              <a:ext uri="{FF2B5EF4-FFF2-40B4-BE49-F238E27FC236}">
                <a16:creationId xmlns:a16="http://schemas.microsoft.com/office/drawing/2014/main" id="{4E19921C-2141-4285-AB7D-479EC583F421}"/>
              </a:ext>
            </a:extLst>
          </p:cNvPr>
          <p:cNvSpPr/>
          <p:nvPr/>
        </p:nvSpPr>
        <p:spPr>
          <a:xfrm>
            <a:off x="6096000" y="6721476"/>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sp>
        <p:nvSpPr>
          <p:cNvPr id="15" name="Rectangle 14">
            <a:extLst>
              <a:ext uri="{FF2B5EF4-FFF2-40B4-BE49-F238E27FC236}">
                <a16:creationId xmlns:a16="http://schemas.microsoft.com/office/drawing/2014/main" id="{A72EEC86-A18F-42A9-B32F-B63709ABF0F9}"/>
              </a:ext>
            </a:extLst>
          </p:cNvPr>
          <p:cNvSpPr/>
          <p:nvPr/>
        </p:nvSpPr>
        <p:spPr>
          <a:xfrm>
            <a:off x="2117" y="-1"/>
            <a:ext cx="12192000" cy="16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sp>
        <p:nvSpPr>
          <p:cNvPr id="17" name="Rectangle 16">
            <a:extLst>
              <a:ext uri="{FF2B5EF4-FFF2-40B4-BE49-F238E27FC236}">
                <a16:creationId xmlns:a16="http://schemas.microsoft.com/office/drawing/2014/main" id="{BBF5E06B-B4B2-4017-BB0D-C023E6F4967C}"/>
              </a:ext>
            </a:extLst>
          </p:cNvPr>
          <p:cNvSpPr/>
          <p:nvPr/>
        </p:nvSpPr>
        <p:spPr>
          <a:xfrm>
            <a:off x="0" y="1394340"/>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19" name="Rectangle 18">
            <a:extLst>
              <a:ext uri="{FF2B5EF4-FFF2-40B4-BE49-F238E27FC236}">
                <a16:creationId xmlns:a16="http://schemas.microsoft.com/office/drawing/2014/main" id="{FCAFB76E-BE35-48E6-AE63-C48B7892690F}"/>
              </a:ext>
            </a:extLst>
          </p:cNvPr>
          <p:cNvSpPr/>
          <p:nvPr/>
        </p:nvSpPr>
        <p:spPr>
          <a:xfrm>
            <a:off x="6096000" y="1394340"/>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sp>
        <p:nvSpPr>
          <p:cNvPr id="21" name="TextBox 20">
            <a:extLst>
              <a:ext uri="{FF2B5EF4-FFF2-40B4-BE49-F238E27FC236}">
                <a16:creationId xmlns:a16="http://schemas.microsoft.com/office/drawing/2014/main" id="{5FB0663E-141A-4186-A5A7-35B094B4FFB6}"/>
              </a:ext>
            </a:extLst>
          </p:cNvPr>
          <p:cNvSpPr txBox="1"/>
          <p:nvPr/>
        </p:nvSpPr>
        <p:spPr>
          <a:xfrm>
            <a:off x="174708" y="425419"/>
            <a:ext cx="9977620" cy="707886"/>
          </a:xfrm>
          <a:prstGeom prst="rect">
            <a:avLst/>
          </a:prstGeom>
          <a:noFill/>
        </p:spPr>
        <p:txBody>
          <a:bodyPr wrap="square" lIns="91440" tIns="45720" rIns="91440" bIns="45720" rtlCol="0" anchor="t">
            <a:spAutoFit/>
          </a:bodyPr>
          <a:lstStyle/>
          <a:p>
            <a:r>
              <a:rPr lang="en-GB" sz="4000" dirty="0">
                <a:latin typeface="Ovo"/>
              </a:rPr>
              <a:t>What currency do they use in Malawi?</a:t>
            </a:r>
            <a:endParaRPr lang="en-GB" sz="4000" dirty="0">
              <a:latin typeface="Ovo" panose="02020502070400060406" pitchFamily="18" charset="0"/>
            </a:endParaRPr>
          </a:p>
        </p:txBody>
      </p:sp>
      <p:pic>
        <p:nvPicPr>
          <p:cNvPr id="10" name="Picture 9">
            <a:extLst>
              <a:ext uri="{FF2B5EF4-FFF2-40B4-BE49-F238E27FC236}">
                <a16:creationId xmlns:a16="http://schemas.microsoft.com/office/drawing/2014/main" id="{A412A3B8-FA3B-40B4-9273-7B7BD3D74D1F}"/>
              </a:ext>
            </a:extLst>
          </p:cNvPr>
          <p:cNvPicPr>
            <a:picLocks noChangeAspect="1"/>
          </p:cNvPicPr>
          <p:nvPr/>
        </p:nvPicPr>
        <p:blipFill rotWithShape="1">
          <a:blip r:embed="rId9"/>
          <a:srcRect l="22762" t="53773" r="56831" b="23970"/>
          <a:stretch/>
        </p:blipFill>
        <p:spPr>
          <a:xfrm>
            <a:off x="10088205" y="292980"/>
            <a:ext cx="1754003" cy="1076041"/>
          </a:xfrm>
          <a:custGeom>
            <a:avLst/>
            <a:gdLst>
              <a:gd name="connsiteX0" fmla="*/ 0 w 1754003"/>
              <a:gd name="connsiteY0" fmla="*/ 0 h 1076041"/>
              <a:gd name="connsiteX1" fmla="*/ 584668 w 1754003"/>
              <a:gd name="connsiteY1" fmla="*/ 0 h 1076041"/>
              <a:gd name="connsiteX2" fmla="*/ 1186875 w 1754003"/>
              <a:gd name="connsiteY2" fmla="*/ 0 h 1076041"/>
              <a:gd name="connsiteX3" fmla="*/ 1754003 w 1754003"/>
              <a:gd name="connsiteY3" fmla="*/ 0 h 1076041"/>
              <a:gd name="connsiteX4" fmla="*/ 1754003 w 1754003"/>
              <a:gd name="connsiteY4" fmla="*/ 527260 h 1076041"/>
              <a:gd name="connsiteX5" fmla="*/ 1754003 w 1754003"/>
              <a:gd name="connsiteY5" fmla="*/ 1076041 h 1076041"/>
              <a:gd name="connsiteX6" fmla="*/ 1134255 w 1754003"/>
              <a:gd name="connsiteY6" fmla="*/ 1076041 h 1076041"/>
              <a:gd name="connsiteX7" fmla="*/ 567128 w 1754003"/>
              <a:gd name="connsiteY7" fmla="*/ 1076041 h 1076041"/>
              <a:gd name="connsiteX8" fmla="*/ 0 w 1754003"/>
              <a:gd name="connsiteY8" fmla="*/ 1076041 h 1076041"/>
              <a:gd name="connsiteX9" fmla="*/ 0 w 1754003"/>
              <a:gd name="connsiteY9" fmla="*/ 538021 h 1076041"/>
              <a:gd name="connsiteX10" fmla="*/ 0 w 1754003"/>
              <a:gd name="connsiteY10" fmla="*/ 0 h 107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4003" h="1076041" fill="none" extrusionOk="0">
                <a:moveTo>
                  <a:pt x="0" y="0"/>
                </a:moveTo>
                <a:cubicBezTo>
                  <a:pt x="253697" y="9872"/>
                  <a:pt x="465608" y="-563"/>
                  <a:pt x="584668" y="0"/>
                </a:cubicBezTo>
                <a:cubicBezTo>
                  <a:pt x="703728" y="563"/>
                  <a:pt x="888068" y="22977"/>
                  <a:pt x="1186875" y="0"/>
                </a:cubicBezTo>
                <a:cubicBezTo>
                  <a:pt x="1485682" y="-22977"/>
                  <a:pt x="1611357" y="-2537"/>
                  <a:pt x="1754003" y="0"/>
                </a:cubicBezTo>
                <a:cubicBezTo>
                  <a:pt x="1736364" y="217272"/>
                  <a:pt x="1778683" y="265862"/>
                  <a:pt x="1754003" y="527260"/>
                </a:cubicBezTo>
                <a:cubicBezTo>
                  <a:pt x="1729323" y="788658"/>
                  <a:pt x="1762817" y="815027"/>
                  <a:pt x="1754003" y="1076041"/>
                </a:cubicBezTo>
                <a:cubicBezTo>
                  <a:pt x="1623216" y="1064870"/>
                  <a:pt x="1369768" y="1083839"/>
                  <a:pt x="1134255" y="1076041"/>
                </a:cubicBezTo>
                <a:cubicBezTo>
                  <a:pt x="898742" y="1068243"/>
                  <a:pt x="699416" y="1101536"/>
                  <a:pt x="567128" y="1076041"/>
                </a:cubicBezTo>
                <a:cubicBezTo>
                  <a:pt x="434840" y="1050546"/>
                  <a:pt x="173159" y="1061363"/>
                  <a:pt x="0" y="1076041"/>
                </a:cubicBezTo>
                <a:cubicBezTo>
                  <a:pt x="22878" y="924998"/>
                  <a:pt x="-14310" y="669524"/>
                  <a:pt x="0" y="538021"/>
                </a:cubicBezTo>
                <a:cubicBezTo>
                  <a:pt x="14310" y="406518"/>
                  <a:pt x="-2240" y="159765"/>
                  <a:pt x="0" y="0"/>
                </a:cubicBezTo>
                <a:close/>
              </a:path>
              <a:path w="1754003" h="1076041" stroke="0" extrusionOk="0">
                <a:moveTo>
                  <a:pt x="0" y="0"/>
                </a:moveTo>
                <a:cubicBezTo>
                  <a:pt x="163663" y="5414"/>
                  <a:pt x="383560" y="28477"/>
                  <a:pt x="602208" y="0"/>
                </a:cubicBezTo>
                <a:cubicBezTo>
                  <a:pt x="820856" y="-28477"/>
                  <a:pt x="1033520" y="-9301"/>
                  <a:pt x="1221955" y="0"/>
                </a:cubicBezTo>
                <a:cubicBezTo>
                  <a:pt x="1410390" y="9301"/>
                  <a:pt x="1595798" y="18277"/>
                  <a:pt x="1754003" y="0"/>
                </a:cubicBezTo>
                <a:cubicBezTo>
                  <a:pt x="1738961" y="271754"/>
                  <a:pt x="1779825" y="432841"/>
                  <a:pt x="1754003" y="548781"/>
                </a:cubicBezTo>
                <a:cubicBezTo>
                  <a:pt x="1728181" y="664721"/>
                  <a:pt x="1776152" y="903341"/>
                  <a:pt x="1754003" y="1076041"/>
                </a:cubicBezTo>
                <a:cubicBezTo>
                  <a:pt x="1591084" y="1093373"/>
                  <a:pt x="1325521" y="1058003"/>
                  <a:pt x="1186875" y="1076041"/>
                </a:cubicBezTo>
                <a:cubicBezTo>
                  <a:pt x="1048229" y="1094079"/>
                  <a:pt x="874218" y="1070847"/>
                  <a:pt x="602208" y="1076041"/>
                </a:cubicBezTo>
                <a:cubicBezTo>
                  <a:pt x="330198" y="1081235"/>
                  <a:pt x="147262" y="1048013"/>
                  <a:pt x="0" y="1076041"/>
                </a:cubicBezTo>
                <a:cubicBezTo>
                  <a:pt x="14045" y="828304"/>
                  <a:pt x="17796" y="734200"/>
                  <a:pt x="0" y="538021"/>
                </a:cubicBezTo>
                <a:cubicBezTo>
                  <a:pt x="-17796" y="341842"/>
                  <a:pt x="8" y="235205"/>
                  <a:pt x="0" y="0"/>
                </a:cubicBezTo>
                <a:close/>
              </a:path>
            </a:pathLst>
          </a:custGeom>
          <a:ln w="57150">
            <a:solidFill>
              <a:srgbClr val="FF0000"/>
            </a:solidFill>
            <a:extLst>
              <a:ext uri="{C807C97D-BFC1-408E-A445-0C87EB9F89A2}">
                <ask:lineSketchStyleProps xmlns:ask="http://schemas.microsoft.com/office/drawing/2018/sketchyshapes" sd="3280180548">
                  <a:prstGeom prst="rect">
                    <a:avLst/>
                  </a:prstGeom>
                  <ask:type>
                    <ask:lineSketchFreehand/>
                  </ask:type>
                </ask:lineSketchStyleProps>
              </a:ext>
            </a:extLst>
          </a:ln>
        </p:spPr>
      </p:pic>
    </p:spTree>
    <p:extLst>
      <p:ext uri="{BB962C8B-B14F-4D97-AF65-F5344CB8AC3E}">
        <p14:creationId xmlns:p14="http://schemas.microsoft.com/office/powerpoint/2010/main" val="673906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92C4D1-7D95-4014-885D-F8CED3EDA964}"/>
              </a:ext>
            </a:extLst>
          </p:cNvPr>
          <p:cNvSpPr/>
          <p:nvPr/>
        </p:nvSpPr>
        <p:spPr>
          <a:xfrm>
            <a:off x="0" y="6721476"/>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13" name="Rectangle 12">
            <a:extLst>
              <a:ext uri="{FF2B5EF4-FFF2-40B4-BE49-F238E27FC236}">
                <a16:creationId xmlns:a16="http://schemas.microsoft.com/office/drawing/2014/main" id="{4E19921C-2141-4285-AB7D-479EC583F421}"/>
              </a:ext>
            </a:extLst>
          </p:cNvPr>
          <p:cNvSpPr/>
          <p:nvPr/>
        </p:nvSpPr>
        <p:spPr>
          <a:xfrm>
            <a:off x="6096000" y="6721476"/>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sp>
        <p:nvSpPr>
          <p:cNvPr id="15" name="Rectangle 14">
            <a:extLst>
              <a:ext uri="{FF2B5EF4-FFF2-40B4-BE49-F238E27FC236}">
                <a16:creationId xmlns:a16="http://schemas.microsoft.com/office/drawing/2014/main" id="{A72EEC86-A18F-42A9-B32F-B63709ABF0F9}"/>
              </a:ext>
            </a:extLst>
          </p:cNvPr>
          <p:cNvSpPr/>
          <p:nvPr/>
        </p:nvSpPr>
        <p:spPr>
          <a:xfrm>
            <a:off x="2117" y="-1"/>
            <a:ext cx="12192000" cy="16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sp>
        <p:nvSpPr>
          <p:cNvPr id="17" name="Rectangle 16">
            <a:extLst>
              <a:ext uri="{FF2B5EF4-FFF2-40B4-BE49-F238E27FC236}">
                <a16:creationId xmlns:a16="http://schemas.microsoft.com/office/drawing/2014/main" id="{BBF5E06B-B4B2-4017-BB0D-C023E6F4967C}"/>
              </a:ext>
            </a:extLst>
          </p:cNvPr>
          <p:cNvSpPr/>
          <p:nvPr/>
        </p:nvSpPr>
        <p:spPr>
          <a:xfrm>
            <a:off x="0" y="1394340"/>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19" name="Rectangle 18">
            <a:extLst>
              <a:ext uri="{FF2B5EF4-FFF2-40B4-BE49-F238E27FC236}">
                <a16:creationId xmlns:a16="http://schemas.microsoft.com/office/drawing/2014/main" id="{FCAFB76E-BE35-48E6-AE63-C48B7892690F}"/>
              </a:ext>
            </a:extLst>
          </p:cNvPr>
          <p:cNvSpPr/>
          <p:nvPr/>
        </p:nvSpPr>
        <p:spPr>
          <a:xfrm>
            <a:off x="6096000" y="1394340"/>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sp>
        <p:nvSpPr>
          <p:cNvPr id="21" name="TextBox 20">
            <a:extLst>
              <a:ext uri="{FF2B5EF4-FFF2-40B4-BE49-F238E27FC236}">
                <a16:creationId xmlns:a16="http://schemas.microsoft.com/office/drawing/2014/main" id="{5FB0663E-141A-4186-A5A7-35B094B4FFB6}"/>
              </a:ext>
            </a:extLst>
          </p:cNvPr>
          <p:cNvSpPr txBox="1"/>
          <p:nvPr/>
        </p:nvSpPr>
        <p:spPr>
          <a:xfrm>
            <a:off x="149308" y="425419"/>
            <a:ext cx="9977620" cy="707886"/>
          </a:xfrm>
          <a:prstGeom prst="rect">
            <a:avLst/>
          </a:prstGeom>
          <a:noFill/>
        </p:spPr>
        <p:txBody>
          <a:bodyPr wrap="square" lIns="91440" tIns="45720" rIns="91440" bIns="45720" rtlCol="0" anchor="t">
            <a:spAutoFit/>
          </a:bodyPr>
          <a:lstStyle/>
          <a:p>
            <a:r>
              <a:rPr lang="en-GB" sz="4000" dirty="0">
                <a:latin typeface="Ovo" panose="02020502070400060406" pitchFamily="18" charset="0"/>
              </a:rPr>
              <a:t>What do Malawians typically wear?</a:t>
            </a:r>
          </a:p>
        </p:txBody>
      </p:sp>
      <p:pic>
        <p:nvPicPr>
          <p:cNvPr id="1030" name="Picture 6">
            <a:extLst>
              <a:ext uri="{FF2B5EF4-FFF2-40B4-BE49-F238E27FC236}">
                <a16:creationId xmlns:a16="http://schemas.microsoft.com/office/drawing/2014/main" id="{B911EC37-B90A-4471-B32D-C1A9DB557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42" y="1791900"/>
            <a:ext cx="4449627" cy="2966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83DEA09-B7E5-43DD-A9F5-20FF91241B4A}"/>
              </a:ext>
            </a:extLst>
          </p:cNvPr>
          <p:cNvPicPr>
            <a:picLocks noChangeAspect="1"/>
          </p:cNvPicPr>
          <p:nvPr/>
        </p:nvPicPr>
        <p:blipFill rotWithShape="1">
          <a:blip r:embed="rId4"/>
          <a:srcRect l="22762" t="53773" r="56831" b="23970"/>
          <a:stretch/>
        </p:blipFill>
        <p:spPr>
          <a:xfrm>
            <a:off x="10126928" y="595284"/>
            <a:ext cx="1754003" cy="1076041"/>
          </a:xfrm>
          <a:custGeom>
            <a:avLst/>
            <a:gdLst>
              <a:gd name="connsiteX0" fmla="*/ 0 w 1754003"/>
              <a:gd name="connsiteY0" fmla="*/ 0 h 1076041"/>
              <a:gd name="connsiteX1" fmla="*/ 584668 w 1754003"/>
              <a:gd name="connsiteY1" fmla="*/ 0 h 1076041"/>
              <a:gd name="connsiteX2" fmla="*/ 1186875 w 1754003"/>
              <a:gd name="connsiteY2" fmla="*/ 0 h 1076041"/>
              <a:gd name="connsiteX3" fmla="*/ 1754003 w 1754003"/>
              <a:gd name="connsiteY3" fmla="*/ 0 h 1076041"/>
              <a:gd name="connsiteX4" fmla="*/ 1754003 w 1754003"/>
              <a:gd name="connsiteY4" fmla="*/ 527260 h 1076041"/>
              <a:gd name="connsiteX5" fmla="*/ 1754003 w 1754003"/>
              <a:gd name="connsiteY5" fmla="*/ 1076041 h 1076041"/>
              <a:gd name="connsiteX6" fmla="*/ 1134255 w 1754003"/>
              <a:gd name="connsiteY6" fmla="*/ 1076041 h 1076041"/>
              <a:gd name="connsiteX7" fmla="*/ 567128 w 1754003"/>
              <a:gd name="connsiteY7" fmla="*/ 1076041 h 1076041"/>
              <a:gd name="connsiteX8" fmla="*/ 0 w 1754003"/>
              <a:gd name="connsiteY8" fmla="*/ 1076041 h 1076041"/>
              <a:gd name="connsiteX9" fmla="*/ 0 w 1754003"/>
              <a:gd name="connsiteY9" fmla="*/ 538021 h 1076041"/>
              <a:gd name="connsiteX10" fmla="*/ 0 w 1754003"/>
              <a:gd name="connsiteY10" fmla="*/ 0 h 107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4003" h="1076041" fill="none" extrusionOk="0">
                <a:moveTo>
                  <a:pt x="0" y="0"/>
                </a:moveTo>
                <a:cubicBezTo>
                  <a:pt x="253697" y="9872"/>
                  <a:pt x="465608" y="-563"/>
                  <a:pt x="584668" y="0"/>
                </a:cubicBezTo>
                <a:cubicBezTo>
                  <a:pt x="703728" y="563"/>
                  <a:pt x="888068" y="22977"/>
                  <a:pt x="1186875" y="0"/>
                </a:cubicBezTo>
                <a:cubicBezTo>
                  <a:pt x="1485682" y="-22977"/>
                  <a:pt x="1611357" y="-2537"/>
                  <a:pt x="1754003" y="0"/>
                </a:cubicBezTo>
                <a:cubicBezTo>
                  <a:pt x="1736364" y="217272"/>
                  <a:pt x="1778683" y="265862"/>
                  <a:pt x="1754003" y="527260"/>
                </a:cubicBezTo>
                <a:cubicBezTo>
                  <a:pt x="1729323" y="788658"/>
                  <a:pt x="1762817" y="815027"/>
                  <a:pt x="1754003" y="1076041"/>
                </a:cubicBezTo>
                <a:cubicBezTo>
                  <a:pt x="1623216" y="1064870"/>
                  <a:pt x="1369768" y="1083839"/>
                  <a:pt x="1134255" y="1076041"/>
                </a:cubicBezTo>
                <a:cubicBezTo>
                  <a:pt x="898742" y="1068243"/>
                  <a:pt x="699416" y="1101536"/>
                  <a:pt x="567128" y="1076041"/>
                </a:cubicBezTo>
                <a:cubicBezTo>
                  <a:pt x="434840" y="1050546"/>
                  <a:pt x="173159" y="1061363"/>
                  <a:pt x="0" y="1076041"/>
                </a:cubicBezTo>
                <a:cubicBezTo>
                  <a:pt x="22878" y="924998"/>
                  <a:pt x="-14310" y="669524"/>
                  <a:pt x="0" y="538021"/>
                </a:cubicBezTo>
                <a:cubicBezTo>
                  <a:pt x="14310" y="406518"/>
                  <a:pt x="-2240" y="159765"/>
                  <a:pt x="0" y="0"/>
                </a:cubicBezTo>
                <a:close/>
              </a:path>
              <a:path w="1754003" h="1076041" stroke="0" extrusionOk="0">
                <a:moveTo>
                  <a:pt x="0" y="0"/>
                </a:moveTo>
                <a:cubicBezTo>
                  <a:pt x="163663" y="5414"/>
                  <a:pt x="383560" y="28477"/>
                  <a:pt x="602208" y="0"/>
                </a:cubicBezTo>
                <a:cubicBezTo>
                  <a:pt x="820856" y="-28477"/>
                  <a:pt x="1033520" y="-9301"/>
                  <a:pt x="1221955" y="0"/>
                </a:cubicBezTo>
                <a:cubicBezTo>
                  <a:pt x="1410390" y="9301"/>
                  <a:pt x="1595798" y="18277"/>
                  <a:pt x="1754003" y="0"/>
                </a:cubicBezTo>
                <a:cubicBezTo>
                  <a:pt x="1738961" y="271754"/>
                  <a:pt x="1779825" y="432841"/>
                  <a:pt x="1754003" y="548781"/>
                </a:cubicBezTo>
                <a:cubicBezTo>
                  <a:pt x="1728181" y="664721"/>
                  <a:pt x="1776152" y="903341"/>
                  <a:pt x="1754003" y="1076041"/>
                </a:cubicBezTo>
                <a:cubicBezTo>
                  <a:pt x="1591084" y="1093373"/>
                  <a:pt x="1325521" y="1058003"/>
                  <a:pt x="1186875" y="1076041"/>
                </a:cubicBezTo>
                <a:cubicBezTo>
                  <a:pt x="1048229" y="1094079"/>
                  <a:pt x="874218" y="1070847"/>
                  <a:pt x="602208" y="1076041"/>
                </a:cubicBezTo>
                <a:cubicBezTo>
                  <a:pt x="330198" y="1081235"/>
                  <a:pt x="147262" y="1048013"/>
                  <a:pt x="0" y="1076041"/>
                </a:cubicBezTo>
                <a:cubicBezTo>
                  <a:pt x="14045" y="828304"/>
                  <a:pt x="17796" y="734200"/>
                  <a:pt x="0" y="538021"/>
                </a:cubicBezTo>
                <a:cubicBezTo>
                  <a:pt x="-17796" y="341842"/>
                  <a:pt x="8" y="235205"/>
                  <a:pt x="0" y="0"/>
                </a:cubicBezTo>
                <a:close/>
              </a:path>
            </a:pathLst>
          </a:custGeom>
          <a:ln w="57150">
            <a:solidFill>
              <a:srgbClr val="FF0000"/>
            </a:solidFill>
            <a:extLst>
              <a:ext uri="{C807C97D-BFC1-408E-A445-0C87EB9F89A2}">
                <ask:lineSketchStyleProps xmlns:ask="http://schemas.microsoft.com/office/drawing/2018/sketchyshapes" sd="3280180548">
                  <a:prstGeom prst="rect">
                    <a:avLst/>
                  </a:prstGeom>
                  <ask:type>
                    <ask:lineSketchFreehand/>
                  </ask:type>
                </ask:lineSketchStyleProps>
              </a:ext>
            </a:extLst>
          </a:ln>
        </p:spPr>
      </p:pic>
      <p:pic>
        <p:nvPicPr>
          <p:cNvPr id="2050" name="Picture 2" descr="Beautiful friendly Malawians - Picture of Norman Carr Cottage, Cape Maclear  - Tripadvisor">
            <a:extLst>
              <a:ext uri="{FF2B5EF4-FFF2-40B4-BE49-F238E27FC236}">
                <a16:creationId xmlns:a16="http://schemas.microsoft.com/office/drawing/2014/main" id="{7C1D3A0A-6CB1-9216-31D3-688F89C899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2588" y="1924146"/>
            <a:ext cx="4060270" cy="27019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akwera urges Malawians living in Mozambique invest home - 247MALAWI NEWS">
            <a:extLst>
              <a:ext uri="{FF2B5EF4-FFF2-40B4-BE49-F238E27FC236}">
                <a16:creationId xmlns:a16="http://schemas.microsoft.com/office/drawing/2014/main" id="{28D7D88C-6337-C6FE-E3D3-A008E2D09B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1185" y="3494023"/>
            <a:ext cx="4449629" cy="296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838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92C4D1-7D95-4014-885D-F8CED3EDA964}"/>
              </a:ext>
            </a:extLst>
          </p:cNvPr>
          <p:cNvSpPr/>
          <p:nvPr/>
        </p:nvSpPr>
        <p:spPr>
          <a:xfrm>
            <a:off x="0" y="6721476"/>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13" name="Rectangle 12">
            <a:extLst>
              <a:ext uri="{FF2B5EF4-FFF2-40B4-BE49-F238E27FC236}">
                <a16:creationId xmlns:a16="http://schemas.microsoft.com/office/drawing/2014/main" id="{4E19921C-2141-4285-AB7D-479EC583F421}"/>
              </a:ext>
            </a:extLst>
          </p:cNvPr>
          <p:cNvSpPr/>
          <p:nvPr/>
        </p:nvSpPr>
        <p:spPr>
          <a:xfrm>
            <a:off x="6096000" y="6721476"/>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sp>
        <p:nvSpPr>
          <p:cNvPr id="15" name="Rectangle 14">
            <a:extLst>
              <a:ext uri="{FF2B5EF4-FFF2-40B4-BE49-F238E27FC236}">
                <a16:creationId xmlns:a16="http://schemas.microsoft.com/office/drawing/2014/main" id="{A72EEC86-A18F-42A9-B32F-B63709ABF0F9}"/>
              </a:ext>
            </a:extLst>
          </p:cNvPr>
          <p:cNvSpPr/>
          <p:nvPr/>
        </p:nvSpPr>
        <p:spPr>
          <a:xfrm>
            <a:off x="2117" y="-1"/>
            <a:ext cx="12192000" cy="16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sp>
        <p:nvSpPr>
          <p:cNvPr id="17" name="Rectangle 16">
            <a:extLst>
              <a:ext uri="{FF2B5EF4-FFF2-40B4-BE49-F238E27FC236}">
                <a16:creationId xmlns:a16="http://schemas.microsoft.com/office/drawing/2014/main" id="{BBF5E06B-B4B2-4017-BB0D-C023E6F4967C}"/>
              </a:ext>
            </a:extLst>
          </p:cNvPr>
          <p:cNvSpPr/>
          <p:nvPr/>
        </p:nvSpPr>
        <p:spPr>
          <a:xfrm>
            <a:off x="0" y="1394340"/>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19" name="Rectangle 18">
            <a:extLst>
              <a:ext uri="{FF2B5EF4-FFF2-40B4-BE49-F238E27FC236}">
                <a16:creationId xmlns:a16="http://schemas.microsoft.com/office/drawing/2014/main" id="{FCAFB76E-BE35-48E6-AE63-C48B7892690F}"/>
              </a:ext>
            </a:extLst>
          </p:cNvPr>
          <p:cNvSpPr/>
          <p:nvPr/>
        </p:nvSpPr>
        <p:spPr>
          <a:xfrm>
            <a:off x="6096000" y="1394340"/>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sp>
        <p:nvSpPr>
          <p:cNvPr id="21" name="TextBox 20">
            <a:extLst>
              <a:ext uri="{FF2B5EF4-FFF2-40B4-BE49-F238E27FC236}">
                <a16:creationId xmlns:a16="http://schemas.microsoft.com/office/drawing/2014/main" id="{5FB0663E-141A-4186-A5A7-35B094B4FFB6}"/>
              </a:ext>
            </a:extLst>
          </p:cNvPr>
          <p:cNvSpPr txBox="1"/>
          <p:nvPr/>
        </p:nvSpPr>
        <p:spPr>
          <a:xfrm>
            <a:off x="149308" y="425419"/>
            <a:ext cx="9977620" cy="707886"/>
          </a:xfrm>
          <a:prstGeom prst="rect">
            <a:avLst/>
          </a:prstGeom>
          <a:noFill/>
        </p:spPr>
        <p:txBody>
          <a:bodyPr wrap="square" lIns="91440" tIns="45720" rIns="91440" bIns="45720" rtlCol="0" anchor="t">
            <a:spAutoFit/>
          </a:bodyPr>
          <a:lstStyle/>
          <a:p>
            <a:r>
              <a:rPr lang="en-GB" sz="4000" dirty="0">
                <a:latin typeface="Ovo" panose="02020502070400060406" pitchFamily="18" charset="0"/>
              </a:rPr>
              <a:t>Where do Malawians tend to shop?</a:t>
            </a:r>
          </a:p>
        </p:txBody>
      </p:sp>
      <p:pic>
        <p:nvPicPr>
          <p:cNvPr id="2050" name="Picture 2" descr="Shoprite announces plan to pull out of Nigeria – Face of Malawi">
            <a:extLst>
              <a:ext uri="{FF2B5EF4-FFF2-40B4-BE49-F238E27FC236}">
                <a16:creationId xmlns:a16="http://schemas.microsoft.com/office/drawing/2014/main" id="{F5246617-A478-4810-8D62-120AD252F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443" y="4023761"/>
            <a:ext cx="6224557" cy="266246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lawi wins battle against business to reinstate ban on plastic bags |  Global development | The Guardian">
            <a:extLst>
              <a:ext uri="{FF2B5EF4-FFF2-40B4-BE49-F238E27FC236}">
                <a16:creationId xmlns:a16="http://schemas.microsoft.com/office/drawing/2014/main" id="{B9EC345E-8046-45D1-8E0C-F60B220A0C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592" y="1566113"/>
            <a:ext cx="4736856" cy="28421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6951CBD-9588-48E1-9621-CC4ECB787501}"/>
              </a:ext>
            </a:extLst>
          </p:cNvPr>
          <p:cNvPicPr>
            <a:picLocks noChangeAspect="1"/>
          </p:cNvPicPr>
          <p:nvPr/>
        </p:nvPicPr>
        <p:blipFill rotWithShape="1">
          <a:blip r:embed="rId5"/>
          <a:srcRect l="22762" t="53773" r="56831" b="23970"/>
          <a:stretch/>
        </p:blipFill>
        <p:spPr>
          <a:xfrm>
            <a:off x="10125787" y="454824"/>
            <a:ext cx="1754003" cy="1076041"/>
          </a:xfrm>
          <a:custGeom>
            <a:avLst/>
            <a:gdLst>
              <a:gd name="connsiteX0" fmla="*/ 0 w 1754003"/>
              <a:gd name="connsiteY0" fmla="*/ 0 h 1076041"/>
              <a:gd name="connsiteX1" fmla="*/ 584668 w 1754003"/>
              <a:gd name="connsiteY1" fmla="*/ 0 h 1076041"/>
              <a:gd name="connsiteX2" fmla="*/ 1186875 w 1754003"/>
              <a:gd name="connsiteY2" fmla="*/ 0 h 1076041"/>
              <a:gd name="connsiteX3" fmla="*/ 1754003 w 1754003"/>
              <a:gd name="connsiteY3" fmla="*/ 0 h 1076041"/>
              <a:gd name="connsiteX4" fmla="*/ 1754003 w 1754003"/>
              <a:gd name="connsiteY4" fmla="*/ 527260 h 1076041"/>
              <a:gd name="connsiteX5" fmla="*/ 1754003 w 1754003"/>
              <a:gd name="connsiteY5" fmla="*/ 1076041 h 1076041"/>
              <a:gd name="connsiteX6" fmla="*/ 1134255 w 1754003"/>
              <a:gd name="connsiteY6" fmla="*/ 1076041 h 1076041"/>
              <a:gd name="connsiteX7" fmla="*/ 567128 w 1754003"/>
              <a:gd name="connsiteY7" fmla="*/ 1076041 h 1076041"/>
              <a:gd name="connsiteX8" fmla="*/ 0 w 1754003"/>
              <a:gd name="connsiteY8" fmla="*/ 1076041 h 1076041"/>
              <a:gd name="connsiteX9" fmla="*/ 0 w 1754003"/>
              <a:gd name="connsiteY9" fmla="*/ 538021 h 1076041"/>
              <a:gd name="connsiteX10" fmla="*/ 0 w 1754003"/>
              <a:gd name="connsiteY10" fmla="*/ 0 h 107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4003" h="1076041" fill="none" extrusionOk="0">
                <a:moveTo>
                  <a:pt x="0" y="0"/>
                </a:moveTo>
                <a:cubicBezTo>
                  <a:pt x="253697" y="9872"/>
                  <a:pt x="465608" y="-563"/>
                  <a:pt x="584668" y="0"/>
                </a:cubicBezTo>
                <a:cubicBezTo>
                  <a:pt x="703728" y="563"/>
                  <a:pt x="888068" y="22977"/>
                  <a:pt x="1186875" y="0"/>
                </a:cubicBezTo>
                <a:cubicBezTo>
                  <a:pt x="1485682" y="-22977"/>
                  <a:pt x="1611357" y="-2537"/>
                  <a:pt x="1754003" y="0"/>
                </a:cubicBezTo>
                <a:cubicBezTo>
                  <a:pt x="1736364" y="217272"/>
                  <a:pt x="1778683" y="265862"/>
                  <a:pt x="1754003" y="527260"/>
                </a:cubicBezTo>
                <a:cubicBezTo>
                  <a:pt x="1729323" y="788658"/>
                  <a:pt x="1762817" y="815027"/>
                  <a:pt x="1754003" y="1076041"/>
                </a:cubicBezTo>
                <a:cubicBezTo>
                  <a:pt x="1623216" y="1064870"/>
                  <a:pt x="1369768" y="1083839"/>
                  <a:pt x="1134255" y="1076041"/>
                </a:cubicBezTo>
                <a:cubicBezTo>
                  <a:pt x="898742" y="1068243"/>
                  <a:pt x="699416" y="1101536"/>
                  <a:pt x="567128" y="1076041"/>
                </a:cubicBezTo>
                <a:cubicBezTo>
                  <a:pt x="434840" y="1050546"/>
                  <a:pt x="173159" y="1061363"/>
                  <a:pt x="0" y="1076041"/>
                </a:cubicBezTo>
                <a:cubicBezTo>
                  <a:pt x="22878" y="924998"/>
                  <a:pt x="-14310" y="669524"/>
                  <a:pt x="0" y="538021"/>
                </a:cubicBezTo>
                <a:cubicBezTo>
                  <a:pt x="14310" y="406518"/>
                  <a:pt x="-2240" y="159765"/>
                  <a:pt x="0" y="0"/>
                </a:cubicBezTo>
                <a:close/>
              </a:path>
              <a:path w="1754003" h="1076041" stroke="0" extrusionOk="0">
                <a:moveTo>
                  <a:pt x="0" y="0"/>
                </a:moveTo>
                <a:cubicBezTo>
                  <a:pt x="163663" y="5414"/>
                  <a:pt x="383560" y="28477"/>
                  <a:pt x="602208" y="0"/>
                </a:cubicBezTo>
                <a:cubicBezTo>
                  <a:pt x="820856" y="-28477"/>
                  <a:pt x="1033520" y="-9301"/>
                  <a:pt x="1221955" y="0"/>
                </a:cubicBezTo>
                <a:cubicBezTo>
                  <a:pt x="1410390" y="9301"/>
                  <a:pt x="1595798" y="18277"/>
                  <a:pt x="1754003" y="0"/>
                </a:cubicBezTo>
                <a:cubicBezTo>
                  <a:pt x="1738961" y="271754"/>
                  <a:pt x="1779825" y="432841"/>
                  <a:pt x="1754003" y="548781"/>
                </a:cubicBezTo>
                <a:cubicBezTo>
                  <a:pt x="1728181" y="664721"/>
                  <a:pt x="1776152" y="903341"/>
                  <a:pt x="1754003" y="1076041"/>
                </a:cubicBezTo>
                <a:cubicBezTo>
                  <a:pt x="1591084" y="1093373"/>
                  <a:pt x="1325521" y="1058003"/>
                  <a:pt x="1186875" y="1076041"/>
                </a:cubicBezTo>
                <a:cubicBezTo>
                  <a:pt x="1048229" y="1094079"/>
                  <a:pt x="874218" y="1070847"/>
                  <a:pt x="602208" y="1076041"/>
                </a:cubicBezTo>
                <a:cubicBezTo>
                  <a:pt x="330198" y="1081235"/>
                  <a:pt x="147262" y="1048013"/>
                  <a:pt x="0" y="1076041"/>
                </a:cubicBezTo>
                <a:cubicBezTo>
                  <a:pt x="14045" y="828304"/>
                  <a:pt x="17796" y="734200"/>
                  <a:pt x="0" y="538021"/>
                </a:cubicBezTo>
                <a:cubicBezTo>
                  <a:pt x="-17796" y="341842"/>
                  <a:pt x="8" y="235205"/>
                  <a:pt x="0" y="0"/>
                </a:cubicBezTo>
                <a:close/>
              </a:path>
            </a:pathLst>
          </a:custGeom>
          <a:ln w="57150">
            <a:solidFill>
              <a:srgbClr val="FF0000"/>
            </a:solidFill>
            <a:extLst>
              <a:ext uri="{C807C97D-BFC1-408E-A445-0C87EB9F89A2}">
                <ask:lineSketchStyleProps xmlns:ask="http://schemas.microsoft.com/office/drawing/2018/sketchyshapes" sd="3280180548">
                  <a:prstGeom prst="rect">
                    <a:avLst/>
                  </a:prstGeom>
                  <ask:type>
                    <ask:lineSketchFreehand/>
                  </ask:type>
                </ask:lineSketchStyleProps>
              </a:ext>
            </a:extLst>
          </a:ln>
        </p:spPr>
      </p:pic>
      <p:pic>
        <p:nvPicPr>
          <p:cNvPr id="4" name="Picture 3" descr="A picture containing person, marketplace, scene, people&#10;&#10;Description automatically generated">
            <a:extLst>
              <a:ext uri="{FF2B5EF4-FFF2-40B4-BE49-F238E27FC236}">
                <a16:creationId xmlns:a16="http://schemas.microsoft.com/office/drawing/2014/main" id="{549276AF-295E-3087-4539-AD4F357FC4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308" y="3844114"/>
            <a:ext cx="4020084" cy="2691471"/>
          </a:xfrm>
          <a:prstGeom prst="rect">
            <a:avLst/>
          </a:prstGeom>
        </p:spPr>
      </p:pic>
    </p:spTree>
    <p:extLst>
      <p:ext uri="{BB962C8B-B14F-4D97-AF65-F5344CB8AC3E}">
        <p14:creationId xmlns:p14="http://schemas.microsoft.com/office/powerpoint/2010/main" val="31894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92C4D1-7D95-4014-885D-F8CED3EDA964}"/>
              </a:ext>
            </a:extLst>
          </p:cNvPr>
          <p:cNvSpPr/>
          <p:nvPr/>
        </p:nvSpPr>
        <p:spPr>
          <a:xfrm>
            <a:off x="0" y="6721476"/>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13" name="Rectangle 12">
            <a:extLst>
              <a:ext uri="{FF2B5EF4-FFF2-40B4-BE49-F238E27FC236}">
                <a16:creationId xmlns:a16="http://schemas.microsoft.com/office/drawing/2014/main" id="{4E19921C-2141-4285-AB7D-479EC583F421}"/>
              </a:ext>
            </a:extLst>
          </p:cNvPr>
          <p:cNvSpPr/>
          <p:nvPr/>
        </p:nvSpPr>
        <p:spPr>
          <a:xfrm>
            <a:off x="6096000" y="6721476"/>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sp>
        <p:nvSpPr>
          <p:cNvPr id="15" name="Rectangle 14">
            <a:extLst>
              <a:ext uri="{FF2B5EF4-FFF2-40B4-BE49-F238E27FC236}">
                <a16:creationId xmlns:a16="http://schemas.microsoft.com/office/drawing/2014/main" id="{A72EEC86-A18F-42A9-B32F-B63709ABF0F9}"/>
              </a:ext>
            </a:extLst>
          </p:cNvPr>
          <p:cNvSpPr/>
          <p:nvPr/>
        </p:nvSpPr>
        <p:spPr>
          <a:xfrm>
            <a:off x="2117" y="-1"/>
            <a:ext cx="12192000" cy="16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sp>
        <p:nvSpPr>
          <p:cNvPr id="17" name="Rectangle 16">
            <a:extLst>
              <a:ext uri="{FF2B5EF4-FFF2-40B4-BE49-F238E27FC236}">
                <a16:creationId xmlns:a16="http://schemas.microsoft.com/office/drawing/2014/main" id="{BBF5E06B-B4B2-4017-BB0D-C023E6F4967C}"/>
              </a:ext>
            </a:extLst>
          </p:cNvPr>
          <p:cNvSpPr/>
          <p:nvPr/>
        </p:nvSpPr>
        <p:spPr>
          <a:xfrm>
            <a:off x="0" y="1394340"/>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19" name="Rectangle 18">
            <a:extLst>
              <a:ext uri="{FF2B5EF4-FFF2-40B4-BE49-F238E27FC236}">
                <a16:creationId xmlns:a16="http://schemas.microsoft.com/office/drawing/2014/main" id="{FCAFB76E-BE35-48E6-AE63-C48B7892690F}"/>
              </a:ext>
            </a:extLst>
          </p:cNvPr>
          <p:cNvSpPr/>
          <p:nvPr/>
        </p:nvSpPr>
        <p:spPr>
          <a:xfrm>
            <a:off x="6096000" y="1394340"/>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pic>
        <p:nvPicPr>
          <p:cNvPr id="2" name="Picture 1">
            <a:extLst>
              <a:ext uri="{FF2B5EF4-FFF2-40B4-BE49-F238E27FC236}">
                <a16:creationId xmlns:a16="http://schemas.microsoft.com/office/drawing/2014/main" id="{70C9F899-2899-4EE7-A157-25263746F2BE}"/>
              </a:ext>
            </a:extLst>
          </p:cNvPr>
          <p:cNvPicPr>
            <a:picLocks noChangeAspect="1"/>
          </p:cNvPicPr>
          <p:nvPr/>
        </p:nvPicPr>
        <p:blipFill>
          <a:blip r:embed="rId5"/>
          <a:stretch>
            <a:fillRect/>
          </a:stretch>
        </p:blipFill>
        <p:spPr>
          <a:xfrm>
            <a:off x="459832" y="1878457"/>
            <a:ext cx="4242853" cy="4242853"/>
          </a:xfrm>
          <a:prstGeom prst="rect">
            <a:avLst/>
          </a:prstGeom>
        </p:spPr>
      </p:pic>
      <p:pic>
        <p:nvPicPr>
          <p:cNvPr id="4" name="Picture 3">
            <a:extLst>
              <a:ext uri="{FF2B5EF4-FFF2-40B4-BE49-F238E27FC236}">
                <a16:creationId xmlns:a16="http://schemas.microsoft.com/office/drawing/2014/main" id="{60A11956-B250-4385-A10A-D15476C85C46}"/>
              </a:ext>
            </a:extLst>
          </p:cNvPr>
          <p:cNvPicPr>
            <a:picLocks noChangeAspect="1"/>
          </p:cNvPicPr>
          <p:nvPr/>
        </p:nvPicPr>
        <p:blipFill>
          <a:blip r:embed="rId6"/>
          <a:stretch>
            <a:fillRect/>
          </a:stretch>
        </p:blipFill>
        <p:spPr>
          <a:xfrm>
            <a:off x="4962471" y="1878457"/>
            <a:ext cx="6524037" cy="4209056"/>
          </a:xfrm>
          <a:prstGeom prst="rect">
            <a:avLst/>
          </a:prstGeom>
        </p:spPr>
      </p:pic>
      <p:sp>
        <p:nvSpPr>
          <p:cNvPr id="14" name="TextBox 13">
            <a:extLst>
              <a:ext uri="{FF2B5EF4-FFF2-40B4-BE49-F238E27FC236}">
                <a16:creationId xmlns:a16="http://schemas.microsoft.com/office/drawing/2014/main" id="{FC1B6BCC-966D-4BF4-99E2-04FEBAC33089}"/>
              </a:ext>
            </a:extLst>
          </p:cNvPr>
          <p:cNvSpPr txBox="1"/>
          <p:nvPr/>
        </p:nvSpPr>
        <p:spPr>
          <a:xfrm>
            <a:off x="149308" y="425419"/>
            <a:ext cx="9977620" cy="707886"/>
          </a:xfrm>
          <a:prstGeom prst="rect">
            <a:avLst/>
          </a:prstGeom>
          <a:noFill/>
        </p:spPr>
        <p:txBody>
          <a:bodyPr wrap="square" lIns="91440" tIns="45720" rIns="91440" bIns="45720" rtlCol="0" anchor="t">
            <a:spAutoFit/>
          </a:bodyPr>
          <a:lstStyle/>
          <a:p>
            <a:r>
              <a:rPr lang="en-GB" sz="4000" dirty="0">
                <a:latin typeface="Ovo" panose="02020502070400060406" pitchFamily="18" charset="0"/>
              </a:rPr>
              <a:t>What do Malawians typically eat?</a:t>
            </a:r>
          </a:p>
        </p:txBody>
      </p:sp>
      <p:pic>
        <p:nvPicPr>
          <p:cNvPr id="3" name="Recorded Sound">
            <a:hlinkClick r:id="" action="ppaction://media"/>
            <a:extLst>
              <a:ext uri="{FF2B5EF4-FFF2-40B4-BE49-F238E27FC236}">
                <a16:creationId xmlns:a16="http://schemas.microsoft.com/office/drawing/2014/main" id="{A8E1DDAC-F4B1-44D7-9897-1C8C8C1D7C9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862618" y="246413"/>
            <a:ext cx="1103868" cy="1103868"/>
          </a:xfrm>
          <a:prstGeom prst="rect">
            <a:avLst/>
          </a:prstGeom>
        </p:spPr>
      </p:pic>
      <p:pic>
        <p:nvPicPr>
          <p:cNvPr id="12" name="Picture 11">
            <a:extLst>
              <a:ext uri="{FF2B5EF4-FFF2-40B4-BE49-F238E27FC236}">
                <a16:creationId xmlns:a16="http://schemas.microsoft.com/office/drawing/2014/main" id="{02DDFFF7-C285-48F0-9D4E-D52BD23C7A56}"/>
              </a:ext>
            </a:extLst>
          </p:cNvPr>
          <p:cNvPicPr>
            <a:picLocks noChangeAspect="1"/>
          </p:cNvPicPr>
          <p:nvPr/>
        </p:nvPicPr>
        <p:blipFill rotWithShape="1">
          <a:blip r:embed="rId8"/>
          <a:srcRect l="22762" t="53773" r="56831" b="23970"/>
          <a:stretch/>
        </p:blipFill>
        <p:spPr>
          <a:xfrm>
            <a:off x="10126928" y="454824"/>
            <a:ext cx="1754003" cy="1076041"/>
          </a:xfrm>
          <a:custGeom>
            <a:avLst/>
            <a:gdLst>
              <a:gd name="connsiteX0" fmla="*/ 0 w 1754003"/>
              <a:gd name="connsiteY0" fmla="*/ 0 h 1076041"/>
              <a:gd name="connsiteX1" fmla="*/ 584668 w 1754003"/>
              <a:gd name="connsiteY1" fmla="*/ 0 h 1076041"/>
              <a:gd name="connsiteX2" fmla="*/ 1186875 w 1754003"/>
              <a:gd name="connsiteY2" fmla="*/ 0 h 1076041"/>
              <a:gd name="connsiteX3" fmla="*/ 1754003 w 1754003"/>
              <a:gd name="connsiteY3" fmla="*/ 0 h 1076041"/>
              <a:gd name="connsiteX4" fmla="*/ 1754003 w 1754003"/>
              <a:gd name="connsiteY4" fmla="*/ 527260 h 1076041"/>
              <a:gd name="connsiteX5" fmla="*/ 1754003 w 1754003"/>
              <a:gd name="connsiteY5" fmla="*/ 1076041 h 1076041"/>
              <a:gd name="connsiteX6" fmla="*/ 1134255 w 1754003"/>
              <a:gd name="connsiteY6" fmla="*/ 1076041 h 1076041"/>
              <a:gd name="connsiteX7" fmla="*/ 567128 w 1754003"/>
              <a:gd name="connsiteY7" fmla="*/ 1076041 h 1076041"/>
              <a:gd name="connsiteX8" fmla="*/ 0 w 1754003"/>
              <a:gd name="connsiteY8" fmla="*/ 1076041 h 1076041"/>
              <a:gd name="connsiteX9" fmla="*/ 0 w 1754003"/>
              <a:gd name="connsiteY9" fmla="*/ 538021 h 1076041"/>
              <a:gd name="connsiteX10" fmla="*/ 0 w 1754003"/>
              <a:gd name="connsiteY10" fmla="*/ 0 h 107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4003" h="1076041" fill="none" extrusionOk="0">
                <a:moveTo>
                  <a:pt x="0" y="0"/>
                </a:moveTo>
                <a:cubicBezTo>
                  <a:pt x="253697" y="9872"/>
                  <a:pt x="465608" y="-563"/>
                  <a:pt x="584668" y="0"/>
                </a:cubicBezTo>
                <a:cubicBezTo>
                  <a:pt x="703728" y="563"/>
                  <a:pt x="888068" y="22977"/>
                  <a:pt x="1186875" y="0"/>
                </a:cubicBezTo>
                <a:cubicBezTo>
                  <a:pt x="1485682" y="-22977"/>
                  <a:pt x="1611357" y="-2537"/>
                  <a:pt x="1754003" y="0"/>
                </a:cubicBezTo>
                <a:cubicBezTo>
                  <a:pt x="1736364" y="217272"/>
                  <a:pt x="1778683" y="265862"/>
                  <a:pt x="1754003" y="527260"/>
                </a:cubicBezTo>
                <a:cubicBezTo>
                  <a:pt x="1729323" y="788658"/>
                  <a:pt x="1762817" y="815027"/>
                  <a:pt x="1754003" y="1076041"/>
                </a:cubicBezTo>
                <a:cubicBezTo>
                  <a:pt x="1623216" y="1064870"/>
                  <a:pt x="1369768" y="1083839"/>
                  <a:pt x="1134255" y="1076041"/>
                </a:cubicBezTo>
                <a:cubicBezTo>
                  <a:pt x="898742" y="1068243"/>
                  <a:pt x="699416" y="1101536"/>
                  <a:pt x="567128" y="1076041"/>
                </a:cubicBezTo>
                <a:cubicBezTo>
                  <a:pt x="434840" y="1050546"/>
                  <a:pt x="173159" y="1061363"/>
                  <a:pt x="0" y="1076041"/>
                </a:cubicBezTo>
                <a:cubicBezTo>
                  <a:pt x="22878" y="924998"/>
                  <a:pt x="-14310" y="669524"/>
                  <a:pt x="0" y="538021"/>
                </a:cubicBezTo>
                <a:cubicBezTo>
                  <a:pt x="14310" y="406518"/>
                  <a:pt x="-2240" y="159765"/>
                  <a:pt x="0" y="0"/>
                </a:cubicBezTo>
                <a:close/>
              </a:path>
              <a:path w="1754003" h="1076041" stroke="0" extrusionOk="0">
                <a:moveTo>
                  <a:pt x="0" y="0"/>
                </a:moveTo>
                <a:cubicBezTo>
                  <a:pt x="163663" y="5414"/>
                  <a:pt x="383560" y="28477"/>
                  <a:pt x="602208" y="0"/>
                </a:cubicBezTo>
                <a:cubicBezTo>
                  <a:pt x="820856" y="-28477"/>
                  <a:pt x="1033520" y="-9301"/>
                  <a:pt x="1221955" y="0"/>
                </a:cubicBezTo>
                <a:cubicBezTo>
                  <a:pt x="1410390" y="9301"/>
                  <a:pt x="1595798" y="18277"/>
                  <a:pt x="1754003" y="0"/>
                </a:cubicBezTo>
                <a:cubicBezTo>
                  <a:pt x="1738961" y="271754"/>
                  <a:pt x="1779825" y="432841"/>
                  <a:pt x="1754003" y="548781"/>
                </a:cubicBezTo>
                <a:cubicBezTo>
                  <a:pt x="1728181" y="664721"/>
                  <a:pt x="1776152" y="903341"/>
                  <a:pt x="1754003" y="1076041"/>
                </a:cubicBezTo>
                <a:cubicBezTo>
                  <a:pt x="1591084" y="1093373"/>
                  <a:pt x="1325521" y="1058003"/>
                  <a:pt x="1186875" y="1076041"/>
                </a:cubicBezTo>
                <a:cubicBezTo>
                  <a:pt x="1048229" y="1094079"/>
                  <a:pt x="874218" y="1070847"/>
                  <a:pt x="602208" y="1076041"/>
                </a:cubicBezTo>
                <a:cubicBezTo>
                  <a:pt x="330198" y="1081235"/>
                  <a:pt x="147262" y="1048013"/>
                  <a:pt x="0" y="1076041"/>
                </a:cubicBezTo>
                <a:cubicBezTo>
                  <a:pt x="14045" y="828304"/>
                  <a:pt x="17796" y="734200"/>
                  <a:pt x="0" y="538021"/>
                </a:cubicBezTo>
                <a:cubicBezTo>
                  <a:pt x="-17796" y="341842"/>
                  <a:pt x="8" y="235205"/>
                  <a:pt x="0" y="0"/>
                </a:cubicBezTo>
                <a:close/>
              </a:path>
            </a:pathLst>
          </a:custGeom>
          <a:ln w="57150">
            <a:solidFill>
              <a:srgbClr val="FF0000"/>
            </a:solidFill>
            <a:extLst>
              <a:ext uri="{C807C97D-BFC1-408E-A445-0C87EB9F89A2}">
                <ask:lineSketchStyleProps xmlns:ask="http://schemas.microsoft.com/office/drawing/2018/sketchyshapes" sd="3280180548">
                  <a:prstGeom prst="rect">
                    <a:avLst/>
                  </a:prstGeom>
                  <ask:type>
                    <ask:lineSketchFreehand/>
                  </ask:type>
                </ask:lineSketchStyleProps>
              </a:ext>
            </a:extLst>
          </a:ln>
        </p:spPr>
      </p:pic>
    </p:spTree>
    <p:extLst>
      <p:ext uri="{BB962C8B-B14F-4D97-AF65-F5344CB8AC3E}">
        <p14:creationId xmlns:p14="http://schemas.microsoft.com/office/powerpoint/2010/main" val="4268143884"/>
      </p:ext>
    </p:extLst>
  </p:cSld>
  <p:clrMapOvr>
    <a:masterClrMapping/>
  </p:clrMapOvr>
  <mc:AlternateContent xmlns:mc="http://schemas.openxmlformats.org/markup-compatibility/2006" xmlns:p14="http://schemas.microsoft.com/office/powerpoint/2010/main">
    <mc:Choice Requires="p14">
      <p:transition spd="slow" p14:dur="2000" advTm="2401"/>
    </mc:Choice>
    <mc:Fallback xmlns="">
      <p:transition spd="slow" advTm="24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A8C060-E071-118B-AFE9-CDFAD4A3818C}"/>
              </a:ext>
            </a:extLst>
          </p:cNvPr>
          <p:cNvSpPr/>
          <p:nvPr/>
        </p:nvSpPr>
        <p:spPr>
          <a:xfrm>
            <a:off x="0" y="1394340"/>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3" name="Rectangle 2">
            <a:extLst>
              <a:ext uri="{FF2B5EF4-FFF2-40B4-BE49-F238E27FC236}">
                <a16:creationId xmlns:a16="http://schemas.microsoft.com/office/drawing/2014/main" id="{86FF392C-ED7E-01A9-E7DB-FE43BBB98407}"/>
              </a:ext>
            </a:extLst>
          </p:cNvPr>
          <p:cNvSpPr/>
          <p:nvPr/>
        </p:nvSpPr>
        <p:spPr>
          <a:xfrm>
            <a:off x="6096000" y="1394340"/>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pic>
        <p:nvPicPr>
          <p:cNvPr id="4" name="Picture 3">
            <a:extLst>
              <a:ext uri="{FF2B5EF4-FFF2-40B4-BE49-F238E27FC236}">
                <a16:creationId xmlns:a16="http://schemas.microsoft.com/office/drawing/2014/main" id="{C9874590-3AD9-364F-64DF-3AE79A1831C7}"/>
              </a:ext>
            </a:extLst>
          </p:cNvPr>
          <p:cNvPicPr>
            <a:picLocks noChangeAspect="1"/>
          </p:cNvPicPr>
          <p:nvPr/>
        </p:nvPicPr>
        <p:blipFill rotWithShape="1">
          <a:blip r:embed="rId3"/>
          <a:srcRect l="22762" t="53773" r="56831" b="23970"/>
          <a:stretch/>
        </p:blipFill>
        <p:spPr>
          <a:xfrm>
            <a:off x="10126928" y="454824"/>
            <a:ext cx="1754003" cy="1076041"/>
          </a:xfrm>
          <a:custGeom>
            <a:avLst/>
            <a:gdLst>
              <a:gd name="connsiteX0" fmla="*/ 0 w 1754003"/>
              <a:gd name="connsiteY0" fmla="*/ 0 h 1076041"/>
              <a:gd name="connsiteX1" fmla="*/ 584668 w 1754003"/>
              <a:gd name="connsiteY1" fmla="*/ 0 h 1076041"/>
              <a:gd name="connsiteX2" fmla="*/ 1186875 w 1754003"/>
              <a:gd name="connsiteY2" fmla="*/ 0 h 1076041"/>
              <a:gd name="connsiteX3" fmla="*/ 1754003 w 1754003"/>
              <a:gd name="connsiteY3" fmla="*/ 0 h 1076041"/>
              <a:gd name="connsiteX4" fmla="*/ 1754003 w 1754003"/>
              <a:gd name="connsiteY4" fmla="*/ 527260 h 1076041"/>
              <a:gd name="connsiteX5" fmla="*/ 1754003 w 1754003"/>
              <a:gd name="connsiteY5" fmla="*/ 1076041 h 1076041"/>
              <a:gd name="connsiteX6" fmla="*/ 1134255 w 1754003"/>
              <a:gd name="connsiteY6" fmla="*/ 1076041 h 1076041"/>
              <a:gd name="connsiteX7" fmla="*/ 567128 w 1754003"/>
              <a:gd name="connsiteY7" fmla="*/ 1076041 h 1076041"/>
              <a:gd name="connsiteX8" fmla="*/ 0 w 1754003"/>
              <a:gd name="connsiteY8" fmla="*/ 1076041 h 1076041"/>
              <a:gd name="connsiteX9" fmla="*/ 0 w 1754003"/>
              <a:gd name="connsiteY9" fmla="*/ 538021 h 1076041"/>
              <a:gd name="connsiteX10" fmla="*/ 0 w 1754003"/>
              <a:gd name="connsiteY10" fmla="*/ 0 h 107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4003" h="1076041" fill="none" extrusionOk="0">
                <a:moveTo>
                  <a:pt x="0" y="0"/>
                </a:moveTo>
                <a:cubicBezTo>
                  <a:pt x="253697" y="9872"/>
                  <a:pt x="465608" y="-563"/>
                  <a:pt x="584668" y="0"/>
                </a:cubicBezTo>
                <a:cubicBezTo>
                  <a:pt x="703728" y="563"/>
                  <a:pt x="888068" y="22977"/>
                  <a:pt x="1186875" y="0"/>
                </a:cubicBezTo>
                <a:cubicBezTo>
                  <a:pt x="1485682" y="-22977"/>
                  <a:pt x="1611357" y="-2537"/>
                  <a:pt x="1754003" y="0"/>
                </a:cubicBezTo>
                <a:cubicBezTo>
                  <a:pt x="1736364" y="217272"/>
                  <a:pt x="1778683" y="265862"/>
                  <a:pt x="1754003" y="527260"/>
                </a:cubicBezTo>
                <a:cubicBezTo>
                  <a:pt x="1729323" y="788658"/>
                  <a:pt x="1762817" y="815027"/>
                  <a:pt x="1754003" y="1076041"/>
                </a:cubicBezTo>
                <a:cubicBezTo>
                  <a:pt x="1623216" y="1064870"/>
                  <a:pt x="1369768" y="1083839"/>
                  <a:pt x="1134255" y="1076041"/>
                </a:cubicBezTo>
                <a:cubicBezTo>
                  <a:pt x="898742" y="1068243"/>
                  <a:pt x="699416" y="1101536"/>
                  <a:pt x="567128" y="1076041"/>
                </a:cubicBezTo>
                <a:cubicBezTo>
                  <a:pt x="434840" y="1050546"/>
                  <a:pt x="173159" y="1061363"/>
                  <a:pt x="0" y="1076041"/>
                </a:cubicBezTo>
                <a:cubicBezTo>
                  <a:pt x="22878" y="924998"/>
                  <a:pt x="-14310" y="669524"/>
                  <a:pt x="0" y="538021"/>
                </a:cubicBezTo>
                <a:cubicBezTo>
                  <a:pt x="14310" y="406518"/>
                  <a:pt x="-2240" y="159765"/>
                  <a:pt x="0" y="0"/>
                </a:cubicBezTo>
                <a:close/>
              </a:path>
              <a:path w="1754003" h="1076041" stroke="0" extrusionOk="0">
                <a:moveTo>
                  <a:pt x="0" y="0"/>
                </a:moveTo>
                <a:cubicBezTo>
                  <a:pt x="163663" y="5414"/>
                  <a:pt x="383560" y="28477"/>
                  <a:pt x="602208" y="0"/>
                </a:cubicBezTo>
                <a:cubicBezTo>
                  <a:pt x="820856" y="-28477"/>
                  <a:pt x="1033520" y="-9301"/>
                  <a:pt x="1221955" y="0"/>
                </a:cubicBezTo>
                <a:cubicBezTo>
                  <a:pt x="1410390" y="9301"/>
                  <a:pt x="1595798" y="18277"/>
                  <a:pt x="1754003" y="0"/>
                </a:cubicBezTo>
                <a:cubicBezTo>
                  <a:pt x="1738961" y="271754"/>
                  <a:pt x="1779825" y="432841"/>
                  <a:pt x="1754003" y="548781"/>
                </a:cubicBezTo>
                <a:cubicBezTo>
                  <a:pt x="1728181" y="664721"/>
                  <a:pt x="1776152" y="903341"/>
                  <a:pt x="1754003" y="1076041"/>
                </a:cubicBezTo>
                <a:cubicBezTo>
                  <a:pt x="1591084" y="1093373"/>
                  <a:pt x="1325521" y="1058003"/>
                  <a:pt x="1186875" y="1076041"/>
                </a:cubicBezTo>
                <a:cubicBezTo>
                  <a:pt x="1048229" y="1094079"/>
                  <a:pt x="874218" y="1070847"/>
                  <a:pt x="602208" y="1076041"/>
                </a:cubicBezTo>
                <a:cubicBezTo>
                  <a:pt x="330198" y="1081235"/>
                  <a:pt x="147262" y="1048013"/>
                  <a:pt x="0" y="1076041"/>
                </a:cubicBezTo>
                <a:cubicBezTo>
                  <a:pt x="14045" y="828304"/>
                  <a:pt x="17796" y="734200"/>
                  <a:pt x="0" y="538021"/>
                </a:cubicBezTo>
                <a:cubicBezTo>
                  <a:pt x="-17796" y="341842"/>
                  <a:pt x="8" y="235205"/>
                  <a:pt x="0" y="0"/>
                </a:cubicBezTo>
                <a:close/>
              </a:path>
            </a:pathLst>
          </a:custGeom>
          <a:ln w="57150">
            <a:solidFill>
              <a:srgbClr val="FF0000"/>
            </a:solidFill>
            <a:extLst>
              <a:ext uri="{C807C97D-BFC1-408E-A445-0C87EB9F89A2}">
                <ask:lineSketchStyleProps xmlns:ask="http://schemas.microsoft.com/office/drawing/2018/sketchyshapes" sd="3280180548">
                  <a:prstGeom prst="rect">
                    <a:avLst/>
                  </a:prstGeom>
                  <ask:type>
                    <ask:lineSketchFreehand/>
                  </ask:type>
                </ask:lineSketchStyleProps>
              </a:ext>
            </a:extLst>
          </a:ln>
        </p:spPr>
      </p:pic>
      <p:sp>
        <p:nvSpPr>
          <p:cNvPr id="5" name="TextBox 4">
            <a:extLst>
              <a:ext uri="{FF2B5EF4-FFF2-40B4-BE49-F238E27FC236}">
                <a16:creationId xmlns:a16="http://schemas.microsoft.com/office/drawing/2014/main" id="{F56C7142-63F1-81C4-F84B-1F92E83A3C5F}"/>
              </a:ext>
            </a:extLst>
          </p:cNvPr>
          <p:cNvSpPr txBox="1"/>
          <p:nvPr/>
        </p:nvSpPr>
        <p:spPr>
          <a:xfrm>
            <a:off x="149308" y="425419"/>
            <a:ext cx="9977620" cy="707886"/>
          </a:xfrm>
          <a:prstGeom prst="rect">
            <a:avLst/>
          </a:prstGeom>
          <a:noFill/>
        </p:spPr>
        <p:txBody>
          <a:bodyPr wrap="square" lIns="91440" tIns="45720" rIns="91440" bIns="45720" rtlCol="0" anchor="t">
            <a:spAutoFit/>
          </a:bodyPr>
          <a:lstStyle/>
          <a:p>
            <a:r>
              <a:rPr lang="en-GB" sz="4000" dirty="0">
                <a:latin typeface="Ovo" panose="02020502070400060406" pitchFamily="18" charset="0"/>
              </a:rPr>
              <a:t>What language do Malawians speak?</a:t>
            </a:r>
          </a:p>
        </p:txBody>
      </p:sp>
      <p:pic>
        <p:nvPicPr>
          <p:cNvPr id="7" name="Picture 6">
            <a:extLst>
              <a:ext uri="{FF2B5EF4-FFF2-40B4-BE49-F238E27FC236}">
                <a16:creationId xmlns:a16="http://schemas.microsoft.com/office/drawing/2014/main" id="{B80ED13D-9B96-C739-52A0-C64A61FC5662}"/>
              </a:ext>
            </a:extLst>
          </p:cNvPr>
          <p:cNvPicPr>
            <a:picLocks noChangeAspect="1"/>
          </p:cNvPicPr>
          <p:nvPr/>
        </p:nvPicPr>
        <p:blipFill rotWithShape="1">
          <a:blip r:embed="rId4"/>
          <a:srcRect t="8429" b="8915"/>
          <a:stretch/>
        </p:blipFill>
        <p:spPr>
          <a:xfrm>
            <a:off x="5932411" y="1791900"/>
            <a:ext cx="4047687" cy="4780464"/>
          </a:xfrm>
          <a:prstGeom prst="rect">
            <a:avLst/>
          </a:prstGeom>
        </p:spPr>
      </p:pic>
      <p:pic>
        <p:nvPicPr>
          <p:cNvPr id="8" name="Picture 7">
            <a:extLst>
              <a:ext uri="{FF2B5EF4-FFF2-40B4-BE49-F238E27FC236}">
                <a16:creationId xmlns:a16="http://schemas.microsoft.com/office/drawing/2014/main" id="{6FB96BC9-DC27-C0A5-79D3-4482BAE4E481}"/>
              </a:ext>
            </a:extLst>
          </p:cNvPr>
          <p:cNvPicPr>
            <a:picLocks noChangeAspect="1"/>
          </p:cNvPicPr>
          <p:nvPr/>
        </p:nvPicPr>
        <p:blipFill rotWithShape="1">
          <a:blip r:embed="rId4"/>
          <a:srcRect l="1171" t="536" r="-1171" b="92105"/>
          <a:stretch/>
        </p:blipFill>
        <p:spPr>
          <a:xfrm>
            <a:off x="1569664" y="1663765"/>
            <a:ext cx="4047687" cy="425616"/>
          </a:xfrm>
          <a:prstGeom prst="rect">
            <a:avLst/>
          </a:prstGeom>
        </p:spPr>
      </p:pic>
      <p:pic>
        <p:nvPicPr>
          <p:cNvPr id="9" name="Picture 8">
            <a:extLst>
              <a:ext uri="{FF2B5EF4-FFF2-40B4-BE49-F238E27FC236}">
                <a16:creationId xmlns:a16="http://schemas.microsoft.com/office/drawing/2014/main" id="{9C2764D4-D35F-62F7-B429-B10D8983C528}"/>
              </a:ext>
            </a:extLst>
          </p:cNvPr>
          <p:cNvPicPr>
            <a:picLocks noChangeAspect="1"/>
          </p:cNvPicPr>
          <p:nvPr/>
        </p:nvPicPr>
        <p:blipFill rotWithShape="1">
          <a:blip r:embed="rId4"/>
          <a:srcRect t="91422"/>
          <a:stretch/>
        </p:blipFill>
        <p:spPr>
          <a:xfrm>
            <a:off x="1727194" y="6076265"/>
            <a:ext cx="4047687" cy="496099"/>
          </a:xfrm>
          <a:prstGeom prst="rect">
            <a:avLst/>
          </a:prstGeom>
        </p:spPr>
      </p:pic>
    </p:spTree>
    <p:extLst>
      <p:ext uri="{BB962C8B-B14F-4D97-AF65-F5344CB8AC3E}">
        <p14:creationId xmlns:p14="http://schemas.microsoft.com/office/powerpoint/2010/main" val="3074499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E85723E-60B6-443F-8913-82F085F2D145}"/>
              </a:ext>
            </a:extLst>
          </p:cNvPr>
          <p:cNvPicPr>
            <a:picLocks noChangeAspect="1"/>
          </p:cNvPicPr>
          <p:nvPr/>
        </p:nvPicPr>
        <p:blipFill rotWithShape="1">
          <a:blip r:embed="rId5">
            <a:duotone>
              <a:prstClr val="black"/>
              <a:prstClr val="white"/>
            </a:duotone>
          </a:blip>
          <a:srcRect l="19480" r="18913" b="-1"/>
          <a:stretch/>
        </p:blipFill>
        <p:spPr>
          <a:xfrm>
            <a:off x="1775563" y="-422854"/>
            <a:ext cx="8220706" cy="6864691"/>
          </a:xfrm>
          <a:prstGeom prst="ellipse">
            <a:avLst/>
          </a:prstGeom>
          <a:ln>
            <a:noFill/>
          </a:ln>
          <a:effectLst>
            <a:softEdge rad="112500"/>
          </a:effectLst>
        </p:spPr>
      </p:pic>
      <p:sp>
        <p:nvSpPr>
          <p:cNvPr id="9" name="Rectangle 8"/>
          <p:cNvSpPr/>
          <p:nvPr/>
        </p:nvSpPr>
        <p:spPr>
          <a:xfrm>
            <a:off x="0" y="6721476"/>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10" name="Rectangle 9"/>
          <p:cNvSpPr/>
          <p:nvPr/>
        </p:nvSpPr>
        <p:spPr>
          <a:xfrm>
            <a:off x="6096000" y="6721476"/>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sp>
        <p:nvSpPr>
          <p:cNvPr id="11" name="Rectangle 10"/>
          <p:cNvSpPr/>
          <p:nvPr/>
        </p:nvSpPr>
        <p:spPr>
          <a:xfrm>
            <a:off x="2117" y="-1"/>
            <a:ext cx="12192000" cy="16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sp>
        <p:nvSpPr>
          <p:cNvPr id="2" name="TextBox 1">
            <a:extLst>
              <a:ext uri="{FF2B5EF4-FFF2-40B4-BE49-F238E27FC236}">
                <a16:creationId xmlns:a16="http://schemas.microsoft.com/office/drawing/2014/main" id="{A9BBCDED-6DEB-48DA-BA9A-EB0A21AA0604}"/>
              </a:ext>
            </a:extLst>
          </p:cNvPr>
          <p:cNvSpPr txBox="1"/>
          <p:nvPr/>
        </p:nvSpPr>
        <p:spPr>
          <a:xfrm>
            <a:off x="174708" y="425419"/>
            <a:ext cx="9977620" cy="707886"/>
          </a:xfrm>
          <a:prstGeom prst="rect">
            <a:avLst/>
          </a:prstGeom>
          <a:noFill/>
        </p:spPr>
        <p:txBody>
          <a:bodyPr wrap="square" rtlCol="0">
            <a:spAutoFit/>
          </a:bodyPr>
          <a:lstStyle/>
          <a:p>
            <a:r>
              <a:rPr lang="en-GB" sz="4000">
                <a:latin typeface="Ovo" panose="02020502070400060406" pitchFamily="18" charset="0"/>
              </a:rPr>
              <a:t>Let’s learn some Chichewa – saying hello!</a:t>
            </a:r>
          </a:p>
        </p:txBody>
      </p:sp>
      <p:sp>
        <p:nvSpPr>
          <p:cNvPr id="12" name="Rectangle 11">
            <a:extLst>
              <a:ext uri="{FF2B5EF4-FFF2-40B4-BE49-F238E27FC236}">
                <a16:creationId xmlns:a16="http://schemas.microsoft.com/office/drawing/2014/main" id="{8B81E447-E397-4094-B89E-1760C91DA0E0}"/>
              </a:ext>
            </a:extLst>
          </p:cNvPr>
          <p:cNvSpPr/>
          <p:nvPr/>
        </p:nvSpPr>
        <p:spPr>
          <a:xfrm>
            <a:off x="0" y="1394340"/>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13" name="Rectangle 12">
            <a:extLst>
              <a:ext uri="{FF2B5EF4-FFF2-40B4-BE49-F238E27FC236}">
                <a16:creationId xmlns:a16="http://schemas.microsoft.com/office/drawing/2014/main" id="{8D658596-2169-4B05-AD3E-100EB2EC051A}"/>
              </a:ext>
            </a:extLst>
          </p:cNvPr>
          <p:cNvSpPr/>
          <p:nvPr/>
        </p:nvSpPr>
        <p:spPr>
          <a:xfrm>
            <a:off x="6096000" y="1394340"/>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graphicFrame>
        <p:nvGraphicFramePr>
          <p:cNvPr id="16" name="Diagram 15">
            <a:extLst>
              <a:ext uri="{FF2B5EF4-FFF2-40B4-BE49-F238E27FC236}">
                <a16:creationId xmlns:a16="http://schemas.microsoft.com/office/drawing/2014/main" id="{FC0C7F3D-442F-446A-9332-86BEFA31431A}"/>
              </a:ext>
            </a:extLst>
          </p:cNvPr>
          <p:cNvGraphicFramePr/>
          <p:nvPr>
            <p:extLst>
              <p:ext uri="{D42A27DB-BD31-4B8C-83A1-F6EECF244321}">
                <p14:modId xmlns:p14="http://schemas.microsoft.com/office/powerpoint/2010/main" val="670465107"/>
              </p:ext>
            </p:extLst>
          </p:nvPr>
        </p:nvGraphicFramePr>
        <p:xfrm>
          <a:off x="2144473" y="2329375"/>
          <a:ext cx="7633742" cy="359359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xtBox 2">
            <a:extLst>
              <a:ext uri="{FF2B5EF4-FFF2-40B4-BE49-F238E27FC236}">
                <a16:creationId xmlns:a16="http://schemas.microsoft.com/office/drawing/2014/main" id="{740CF17C-873A-407F-94E4-5502D7F8EDB9}"/>
              </a:ext>
            </a:extLst>
          </p:cNvPr>
          <p:cNvSpPr txBox="1"/>
          <p:nvPr/>
        </p:nvSpPr>
        <p:spPr>
          <a:xfrm>
            <a:off x="207386" y="5488421"/>
            <a:ext cx="3136354" cy="923330"/>
          </a:xfrm>
          <a:prstGeom prst="rect">
            <a:avLst/>
          </a:prstGeom>
          <a:noFill/>
          <a:ln w="38100">
            <a:solidFill>
              <a:schemeClr val="tx1"/>
            </a:solidFill>
          </a:ln>
        </p:spPr>
        <p:txBody>
          <a:bodyPr wrap="square" rtlCol="0">
            <a:spAutoFit/>
          </a:bodyPr>
          <a:lstStyle/>
          <a:p>
            <a:r>
              <a:rPr lang="en-GB"/>
              <a:t>Task: Move round the class and everyone you meet you must shake their hand and say Moni. </a:t>
            </a:r>
          </a:p>
        </p:txBody>
      </p:sp>
      <p:pic>
        <p:nvPicPr>
          <p:cNvPr id="4" name="Recorded Sound">
            <a:hlinkClick r:id="" action="ppaction://media"/>
            <a:extLst>
              <a:ext uri="{FF2B5EF4-FFF2-40B4-BE49-F238E27FC236}">
                <a16:creationId xmlns:a16="http://schemas.microsoft.com/office/drawing/2014/main" id="{B1294CBF-4C32-449F-B1AD-EEAE5D1A3FBC}"/>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996269" y="4851162"/>
            <a:ext cx="1098924" cy="1098924"/>
          </a:xfrm>
          <a:prstGeom prst="rect">
            <a:avLst/>
          </a:prstGeom>
        </p:spPr>
      </p:pic>
      <p:pic>
        <p:nvPicPr>
          <p:cNvPr id="14" name="Picture 13">
            <a:extLst>
              <a:ext uri="{FF2B5EF4-FFF2-40B4-BE49-F238E27FC236}">
                <a16:creationId xmlns:a16="http://schemas.microsoft.com/office/drawing/2014/main" id="{86F8B4A7-5541-46EB-BED2-AEACF938BC90}"/>
              </a:ext>
            </a:extLst>
          </p:cNvPr>
          <p:cNvPicPr>
            <a:picLocks noChangeAspect="1"/>
          </p:cNvPicPr>
          <p:nvPr/>
        </p:nvPicPr>
        <p:blipFill rotWithShape="1">
          <a:blip r:embed="rId12"/>
          <a:srcRect l="22762" t="53773" r="56831" b="23970"/>
          <a:stretch/>
        </p:blipFill>
        <p:spPr>
          <a:xfrm>
            <a:off x="10015712" y="454824"/>
            <a:ext cx="1754003" cy="1076041"/>
          </a:xfrm>
          <a:custGeom>
            <a:avLst/>
            <a:gdLst>
              <a:gd name="connsiteX0" fmla="*/ 0 w 1754003"/>
              <a:gd name="connsiteY0" fmla="*/ 0 h 1076041"/>
              <a:gd name="connsiteX1" fmla="*/ 584668 w 1754003"/>
              <a:gd name="connsiteY1" fmla="*/ 0 h 1076041"/>
              <a:gd name="connsiteX2" fmla="*/ 1186875 w 1754003"/>
              <a:gd name="connsiteY2" fmla="*/ 0 h 1076041"/>
              <a:gd name="connsiteX3" fmla="*/ 1754003 w 1754003"/>
              <a:gd name="connsiteY3" fmla="*/ 0 h 1076041"/>
              <a:gd name="connsiteX4" fmla="*/ 1754003 w 1754003"/>
              <a:gd name="connsiteY4" fmla="*/ 527260 h 1076041"/>
              <a:gd name="connsiteX5" fmla="*/ 1754003 w 1754003"/>
              <a:gd name="connsiteY5" fmla="*/ 1076041 h 1076041"/>
              <a:gd name="connsiteX6" fmla="*/ 1134255 w 1754003"/>
              <a:gd name="connsiteY6" fmla="*/ 1076041 h 1076041"/>
              <a:gd name="connsiteX7" fmla="*/ 567128 w 1754003"/>
              <a:gd name="connsiteY7" fmla="*/ 1076041 h 1076041"/>
              <a:gd name="connsiteX8" fmla="*/ 0 w 1754003"/>
              <a:gd name="connsiteY8" fmla="*/ 1076041 h 1076041"/>
              <a:gd name="connsiteX9" fmla="*/ 0 w 1754003"/>
              <a:gd name="connsiteY9" fmla="*/ 538021 h 1076041"/>
              <a:gd name="connsiteX10" fmla="*/ 0 w 1754003"/>
              <a:gd name="connsiteY10" fmla="*/ 0 h 107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4003" h="1076041" fill="none" extrusionOk="0">
                <a:moveTo>
                  <a:pt x="0" y="0"/>
                </a:moveTo>
                <a:cubicBezTo>
                  <a:pt x="253697" y="9872"/>
                  <a:pt x="465608" y="-563"/>
                  <a:pt x="584668" y="0"/>
                </a:cubicBezTo>
                <a:cubicBezTo>
                  <a:pt x="703728" y="563"/>
                  <a:pt x="888068" y="22977"/>
                  <a:pt x="1186875" y="0"/>
                </a:cubicBezTo>
                <a:cubicBezTo>
                  <a:pt x="1485682" y="-22977"/>
                  <a:pt x="1611357" y="-2537"/>
                  <a:pt x="1754003" y="0"/>
                </a:cubicBezTo>
                <a:cubicBezTo>
                  <a:pt x="1736364" y="217272"/>
                  <a:pt x="1778683" y="265862"/>
                  <a:pt x="1754003" y="527260"/>
                </a:cubicBezTo>
                <a:cubicBezTo>
                  <a:pt x="1729323" y="788658"/>
                  <a:pt x="1762817" y="815027"/>
                  <a:pt x="1754003" y="1076041"/>
                </a:cubicBezTo>
                <a:cubicBezTo>
                  <a:pt x="1623216" y="1064870"/>
                  <a:pt x="1369768" y="1083839"/>
                  <a:pt x="1134255" y="1076041"/>
                </a:cubicBezTo>
                <a:cubicBezTo>
                  <a:pt x="898742" y="1068243"/>
                  <a:pt x="699416" y="1101536"/>
                  <a:pt x="567128" y="1076041"/>
                </a:cubicBezTo>
                <a:cubicBezTo>
                  <a:pt x="434840" y="1050546"/>
                  <a:pt x="173159" y="1061363"/>
                  <a:pt x="0" y="1076041"/>
                </a:cubicBezTo>
                <a:cubicBezTo>
                  <a:pt x="22878" y="924998"/>
                  <a:pt x="-14310" y="669524"/>
                  <a:pt x="0" y="538021"/>
                </a:cubicBezTo>
                <a:cubicBezTo>
                  <a:pt x="14310" y="406518"/>
                  <a:pt x="-2240" y="159765"/>
                  <a:pt x="0" y="0"/>
                </a:cubicBezTo>
                <a:close/>
              </a:path>
              <a:path w="1754003" h="1076041" stroke="0" extrusionOk="0">
                <a:moveTo>
                  <a:pt x="0" y="0"/>
                </a:moveTo>
                <a:cubicBezTo>
                  <a:pt x="163663" y="5414"/>
                  <a:pt x="383560" y="28477"/>
                  <a:pt x="602208" y="0"/>
                </a:cubicBezTo>
                <a:cubicBezTo>
                  <a:pt x="820856" y="-28477"/>
                  <a:pt x="1033520" y="-9301"/>
                  <a:pt x="1221955" y="0"/>
                </a:cubicBezTo>
                <a:cubicBezTo>
                  <a:pt x="1410390" y="9301"/>
                  <a:pt x="1595798" y="18277"/>
                  <a:pt x="1754003" y="0"/>
                </a:cubicBezTo>
                <a:cubicBezTo>
                  <a:pt x="1738961" y="271754"/>
                  <a:pt x="1779825" y="432841"/>
                  <a:pt x="1754003" y="548781"/>
                </a:cubicBezTo>
                <a:cubicBezTo>
                  <a:pt x="1728181" y="664721"/>
                  <a:pt x="1776152" y="903341"/>
                  <a:pt x="1754003" y="1076041"/>
                </a:cubicBezTo>
                <a:cubicBezTo>
                  <a:pt x="1591084" y="1093373"/>
                  <a:pt x="1325521" y="1058003"/>
                  <a:pt x="1186875" y="1076041"/>
                </a:cubicBezTo>
                <a:cubicBezTo>
                  <a:pt x="1048229" y="1094079"/>
                  <a:pt x="874218" y="1070847"/>
                  <a:pt x="602208" y="1076041"/>
                </a:cubicBezTo>
                <a:cubicBezTo>
                  <a:pt x="330198" y="1081235"/>
                  <a:pt x="147262" y="1048013"/>
                  <a:pt x="0" y="1076041"/>
                </a:cubicBezTo>
                <a:cubicBezTo>
                  <a:pt x="14045" y="828304"/>
                  <a:pt x="17796" y="734200"/>
                  <a:pt x="0" y="538021"/>
                </a:cubicBezTo>
                <a:cubicBezTo>
                  <a:pt x="-17796" y="341842"/>
                  <a:pt x="8" y="235205"/>
                  <a:pt x="0" y="0"/>
                </a:cubicBezTo>
                <a:close/>
              </a:path>
            </a:pathLst>
          </a:custGeom>
          <a:ln w="57150">
            <a:solidFill>
              <a:srgbClr val="FF0000"/>
            </a:solidFill>
            <a:extLst>
              <a:ext uri="{C807C97D-BFC1-408E-A445-0C87EB9F89A2}">
                <ask:lineSketchStyleProps xmlns:ask="http://schemas.microsoft.com/office/drawing/2018/sketchyshapes" sd="3280180548">
                  <a:prstGeom prst="rect">
                    <a:avLst/>
                  </a:prstGeom>
                  <ask:type>
                    <ask:lineSketchFreehand/>
                  </ask:type>
                </ask:lineSketchStyleProps>
              </a:ext>
            </a:extLst>
          </a:ln>
        </p:spPr>
      </p:pic>
    </p:spTree>
    <p:extLst>
      <p:ext uri="{BB962C8B-B14F-4D97-AF65-F5344CB8AC3E}">
        <p14:creationId xmlns:p14="http://schemas.microsoft.com/office/powerpoint/2010/main" val="882557514"/>
      </p:ext>
    </p:extLst>
  </p:cSld>
  <p:clrMapOvr>
    <a:masterClrMapping/>
  </p:clrMapOvr>
  <mc:AlternateContent xmlns:mc="http://schemas.openxmlformats.org/markup-compatibility/2006" xmlns:p14="http://schemas.microsoft.com/office/powerpoint/2010/main">
    <mc:Choice Requires="p14">
      <p:transition spd="slow" p14:dur="2000" advTm="3748"/>
    </mc:Choice>
    <mc:Fallback xmlns="">
      <p:transition spd="slow" advTm="37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7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childTnLst>
        </p:cTn>
      </p:par>
    </p:tnLst>
    <p:bldLst>
      <p:bldGraphic spid="1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721476"/>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10" name="Rectangle 9"/>
          <p:cNvSpPr/>
          <p:nvPr/>
        </p:nvSpPr>
        <p:spPr>
          <a:xfrm>
            <a:off x="6096000" y="6721476"/>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sp>
        <p:nvSpPr>
          <p:cNvPr id="11" name="Rectangle 10"/>
          <p:cNvSpPr/>
          <p:nvPr/>
        </p:nvSpPr>
        <p:spPr>
          <a:xfrm>
            <a:off x="2117" y="-1"/>
            <a:ext cx="12192000" cy="16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sp>
        <p:nvSpPr>
          <p:cNvPr id="2" name="TextBox 1">
            <a:extLst>
              <a:ext uri="{FF2B5EF4-FFF2-40B4-BE49-F238E27FC236}">
                <a16:creationId xmlns:a16="http://schemas.microsoft.com/office/drawing/2014/main" id="{A9BBCDED-6DEB-48DA-BA9A-EB0A21AA0604}"/>
              </a:ext>
            </a:extLst>
          </p:cNvPr>
          <p:cNvSpPr txBox="1"/>
          <p:nvPr/>
        </p:nvSpPr>
        <p:spPr>
          <a:xfrm>
            <a:off x="174708" y="425419"/>
            <a:ext cx="9977620" cy="707886"/>
          </a:xfrm>
          <a:prstGeom prst="rect">
            <a:avLst/>
          </a:prstGeom>
          <a:noFill/>
        </p:spPr>
        <p:txBody>
          <a:bodyPr wrap="square" lIns="91440" tIns="45720" rIns="91440" bIns="45720" rtlCol="0" anchor="t">
            <a:spAutoFit/>
          </a:bodyPr>
          <a:lstStyle/>
          <a:p>
            <a:r>
              <a:rPr lang="en-GB" sz="4000">
                <a:latin typeface="Ovo"/>
              </a:rPr>
              <a:t>How to introduce yourself.</a:t>
            </a:r>
            <a:endParaRPr lang="en-GB" sz="4000">
              <a:latin typeface="Ovo" panose="02020502070400060406" pitchFamily="18" charset="0"/>
            </a:endParaRPr>
          </a:p>
        </p:txBody>
      </p:sp>
      <p:sp>
        <p:nvSpPr>
          <p:cNvPr id="12" name="Rectangle 11">
            <a:extLst>
              <a:ext uri="{FF2B5EF4-FFF2-40B4-BE49-F238E27FC236}">
                <a16:creationId xmlns:a16="http://schemas.microsoft.com/office/drawing/2014/main" id="{8B81E447-E397-4094-B89E-1760C91DA0E0}"/>
              </a:ext>
            </a:extLst>
          </p:cNvPr>
          <p:cNvSpPr/>
          <p:nvPr/>
        </p:nvSpPr>
        <p:spPr>
          <a:xfrm>
            <a:off x="0" y="1394340"/>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13" name="Rectangle 12">
            <a:extLst>
              <a:ext uri="{FF2B5EF4-FFF2-40B4-BE49-F238E27FC236}">
                <a16:creationId xmlns:a16="http://schemas.microsoft.com/office/drawing/2014/main" id="{8D658596-2169-4B05-AD3E-100EB2EC051A}"/>
              </a:ext>
            </a:extLst>
          </p:cNvPr>
          <p:cNvSpPr/>
          <p:nvPr/>
        </p:nvSpPr>
        <p:spPr>
          <a:xfrm>
            <a:off x="6096000" y="1394340"/>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pic>
        <p:nvPicPr>
          <p:cNvPr id="3" name="Picture 3" descr="A picture containing text, handwear&#10;&#10;Description automatically generated">
            <a:extLst>
              <a:ext uri="{FF2B5EF4-FFF2-40B4-BE49-F238E27FC236}">
                <a16:creationId xmlns:a16="http://schemas.microsoft.com/office/drawing/2014/main" id="{A152107A-3D71-44B4-A09C-42EF475D11DB}"/>
              </a:ext>
            </a:extLst>
          </p:cNvPr>
          <p:cNvPicPr>
            <a:picLocks noChangeAspect="1"/>
          </p:cNvPicPr>
          <p:nvPr/>
        </p:nvPicPr>
        <p:blipFill>
          <a:blip r:embed="rId5"/>
          <a:stretch>
            <a:fillRect/>
          </a:stretch>
        </p:blipFill>
        <p:spPr>
          <a:xfrm>
            <a:off x="6694099" y="1713969"/>
            <a:ext cx="4626633" cy="4594629"/>
          </a:xfrm>
          <a:prstGeom prst="rect">
            <a:avLst/>
          </a:prstGeom>
        </p:spPr>
      </p:pic>
      <p:sp>
        <p:nvSpPr>
          <p:cNvPr id="14" name="TextBox 13">
            <a:extLst>
              <a:ext uri="{FF2B5EF4-FFF2-40B4-BE49-F238E27FC236}">
                <a16:creationId xmlns:a16="http://schemas.microsoft.com/office/drawing/2014/main" id="{B2BA6FE2-F30E-4F52-90A9-D05AE9318524}"/>
              </a:ext>
            </a:extLst>
          </p:cNvPr>
          <p:cNvSpPr txBox="1"/>
          <p:nvPr/>
        </p:nvSpPr>
        <p:spPr>
          <a:xfrm>
            <a:off x="433499" y="2826437"/>
            <a:ext cx="9977620" cy="1200329"/>
          </a:xfrm>
          <a:prstGeom prst="rect">
            <a:avLst/>
          </a:prstGeom>
          <a:noFill/>
        </p:spPr>
        <p:txBody>
          <a:bodyPr wrap="square" lIns="91440" tIns="45720" rIns="91440" bIns="45720" rtlCol="0" anchor="t">
            <a:spAutoFit/>
          </a:bodyPr>
          <a:lstStyle/>
          <a:p>
            <a:r>
              <a:rPr lang="en-GB" sz="7200" dirty="0" err="1">
                <a:latin typeface="Ovo"/>
              </a:rPr>
              <a:t>Ndine</a:t>
            </a:r>
            <a:r>
              <a:rPr lang="en-GB" sz="7200" dirty="0">
                <a:latin typeface="Ovo"/>
              </a:rPr>
              <a:t> </a:t>
            </a:r>
            <a:r>
              <a:rPr lang="en-GB" sz="3500" dirty="0">
                <a:latin typeface="Ovo"/>
              </a:rPr>
              <a:t>(I am)</a:t>
            </a:r>
            <a:r>
              <a:rPr lang="en-GB" sz="7200" dirty="0">
                <a:latin typeface="Ovo"/>
              </a:rPr>
              <a:t>..........</a:t>
            </a:r>
            <a:endParaRPr lang="en-GB" sz="7200" dirty="0">
              <a:latin typeface="Ovo" panose="02020502070400060406" pitchFamily="18" charset="0"/>
            </a:endParaRPr>
          </a:p>
        </p:txBody>
      </p:sp>
      <p:sp>
        <p:nvSpPr>
          <p:cNvPr id="4" name="TextBox 3">
            <a:extLst>
              <a:ext uri="{FF2B5EF4-FFF2-40B4-BE49-F238E27FC236}">
                <a16:creationId xmlns:a16="http://schemas.microsoft.com/office/drawing/2014/main" id="{746A938B-744D-4568-8FE9-459B15036EE9}"/>
              </a:ext>
            </a:extLst>
          </p:cNvPr>
          <p:cNvSpPr txBox="1"/>
          <p:nvPr/>
        </p:nvSpPr>
        <p:spPr>
          <a:xfrm>
            <a:off x="782480" y="5315893"/>
            <a:ext cx="3136354" cy="1200329"/>
          </a:xfrm>
          <a:prstGeom prst="rect">
            <a:avLst/>
          </a:prstGeom>
          <a:noFill/>
          <a:ln w="38100">
            <a:solidFill>
              <a:schemeClr val="tx1"/>
            </a:solidFill>
          </a:ln>
        </p:spPr>
        <p:txBody>
          <a:bodyPr wrap="square" lIns="91440" tIns="45720" rIns="91440" bIns="45720" rtlCol="0" anchor="t">
            <a:spAutoFit/>
          </a:bodyPr>
          <a:lstStyle/>
          <a:p>
            <a:r>
              <a:rPr lang="en-GB"/>
              <a:t>Task: Move round the class and everyone you meet you must shake their hand and say </a:t>
            </a:r>
            <a:r>
              <a:rPr lang="en-GB" err="1"/>
              <a:t>ndine</a:t>
            </a:r>
            <a:r>
              <a:rPr lang="en-GB"/>
              <a:t> then followed by your name. </a:t>
            </a:r>
          </a:p>
        </p:txBody>
      </p:sp>
      <p:pic>
        <p:nvPicPr>
          <p:cNvPr id="5" name="Recorded Sound">
            <a:hlinkClick r:id="" action="ppaction://media"/>
            <a:extLst>
              <a:ext uri="{FF2B5EF4-FFF2-40B4-BE49-F238E27FC236}">
                <a16:creationId xmlns:a16="http://schemas.microsoft.com/office/drawing/2014/main" id="{8DBEA64B-ED7D-4BBC-861B-9D853C7EC72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497902" y="2859094"/>
            <a:ext cx="951421" cy="951421"/>
          </a:xfrm>
          <a:prstGeom prst="rect">
            <a:avLst/>
          </a:prstGeom>
        </p:spPr>
      </p:pic>
      <p:pic>
        <p:nvPicPr>
          <p:cNvPr id="15" name="Picture 14">
            <a:extLst>
              <a:ext uri="{FF2B5EF4-FFF2-40B4-BE49-F238E27FC236}">
                <a16:creationId xmlns:a16="http://schemas.microsoft.com/office/drawing/2014/main" id="{75251854-2959-4401-B3A7-F93A85AB06E1}"/>
              </a:ext>
            </a:extLst>
          </p:cNvPr>
          <p:cNvPicPr>
            <a:picLocks noChangeAspect="1"/>
          </p:cNvPicPr>
          <p:nvPr/>
        </p:nvPicPr>
        <p:blipFill rotWithShape="1">
          <a:blip r:embed="rId7"/>
          <a:srcRect l="22762" t="53773" r="56831" b="23970"/>
          <a:stretch/>
        </p:blipFill>
        <p:spPr>
          <a:xfrm>
            <a:off x="10152328" y="470142"/>
            <a:ext cx="1754003" cy="1076041"/>
          </a:xfrm>
          <a:custGeom>
            <a:avLst/>
            <a:gdLst>
              <a:gd name="connsiteX0" fmla="*/ 0 w 1754003"/>
              <a:gd name="connsiteY0" fmla="*/ 0 h 1076041"/>
              <a:gd name="connsiteX1" fmla="*/ 584668 w 1754003"/>
              <a:gd name="connsiteY1" fmla="*/ 0 h 1076041"/>
              <a:gd name="connsiteX2" fmla="*/ 1186875 w 1754003"/>
              <a:gd name="connsiteY2" fmla="*/ 0 h 1076041"/>
              <a:gd name="connsiteX3" fmla="*/ 1754003 w 1754003"/>
              <a:gd name="connsiteY3" fmla="*/ 0 h 1076041"/>
              <a:gd name="connsiteX4" fmla="*/ 1754003 w 1754003"/>
              <a:gd name="connsiteY4" fmla="*/ 527260 h 1076041"/>
              <a:gd name="connsiteX5" fmla="*/ 1754003 w 1754003"/>
              <a:gd name="connsiteY5" fmla="*/ 1076041 h 1076041"/>
              <a:gd name="connsiteX6" fmla="*/ 1134255 w 1754003"/>
              <a:gd name="connsiteY6" fmla="*/ 1076041 h 1076041"/>
              <a:gd name="connsiteX7" fmla="*/ 567128 w 1754003"/>
              <a:gd name="connsiteY7" fmla="*/ 1076041 h 1076041"/>
              <a:gd name="connsiteX8" fmla="*/ 0 w 1754003"/>
              <a:gd name="connsiteY8" fmla="*/ 1076041 h 1076041"/>
              <a:gd name="connsiteX9" fmla="*/ 0 w 1754003"/>
              <a:gd name="connsiteY9" fmla="*/ 538021 h 1076041"/>
              <a:gd name="connsiteX10" fmla="*/ 0 w 1754003"/>
              <a:gd name="connsiteY10" fmla="*/ 0 h 107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4003" h="1076041" fill="none" extrusionOk="0">
                <a:moveTo>
                  <a:pt x="0" y="0"/>
                </a:moveTo>
                <a:cubicBezTo>
                  <a:pt x="253697" y="9872"/>
                  <a:pt x="465608" y="-563"/>
                  <a:pt x="584668" y="0"/>
                </a:cubicBezTo>
                <a:cubicBezTo>
                  <a:pt x="703728" y="563"/>
                  <a:pt x="888068" y="22977"/>
                  <a:pt x="1186875" y="0"/>
                </a:cubicBezTo>
                <a:cubicBezTo>
                  <a:pt x="1485682" y="-22977"/>
                  <a:pt x="1611357" y="-2537"/>
                  <a:pt x="1754003" y="0"/>
                </a:cubicBezTo>
                <a:cubicBezTo>
                  <a:pt x="1736364" y="217272"/>
                  <a:pt x="1778683" y="265862"/>
                  <a:pt x="1754003" y="527260"/>
                </a:cubicBezTo>
                <a:cubicBezTo>
                  <a:pt x="1729323" y="788658"/>
                  <a:pt x="1762817" y="815027"/>
                  <a:pt x="1754003" y="1076041"/>
                </a:cubicBezTo>
                <a:cubicBezTo>
                  <a:pt x="1623216" y="1064870"/>
                  <a:pt x="1369768" y="1083839"/>
                  <a:pt x="1134255" y="1076041"/>
                </a:cubicBezTo>
                <a:cubicBezTo>
                  <a:pt x="898742" y="1068243"/>
                  <a:pt x="699416" y="1101536"/>
                  <a:pt x="567128" y="1076041"/>
                </a:cubicBezTo>
                <a:cubicBezTo>
                  <a:pt x="434840" y="1050546"/>
                  <a:pt x="173159" y="1061363"/>
                  <a:pt x="0" y="1076041"/>
                </a:cubicBezTo>
                <a:cubicBezTo>
                  <a:pt x="22878" y="924998"/>
                  <a:pt x="-14310" y="669524"/>
                  <a:pt x="0" y="538021"/>
                </a:cubicBezTo>
                <a:cubicBezTo>
                  <a:pt x="14310" y="406518"/>
                  <a:pt x="-2240" y="159765"/>
                  <a:pt x="0" y="0"/>
                </a:cubicBezTo>
                <a:close/>
              </a:path>
              <a:path w="1754003" h="1076041" stroke="0" extrusionOk="0">
                <a:moveTo>
                  <a:pt x="0" y="0"/>
                </a:moveTo>
                <a:cubicBezTo>
                  <a:pt x="163663" y="5414"/>
                  <a:pt x="383560" y="28477"/>
                  <a:pt x="602208" y="0"/>
                </a:cubicBezTo>
                <a:cubicBezTo>
                  <a:pt x="820856" y="-28477"/>
                  <a:pt x="1033520" y="-9301"/>
                  <a:pt x="1221955" y="0"/>
                </a:cubicBezTo>
                <a:cubicBezTo>
                  <a:pt x="1410390" y="9301"/>
                  <a:pt x="1595798" y="18277"/>
                  <a:pt x="1754003" y="0"/>
                </a:cubicBezTo>
                <a:cubicBezTo>
                  <a:pt x="1738961" y="271754"/>
                  <a:pt x="1779825" y="432841"/>
                  <a:pt x="1754003" y="548781"/>
                </a:cubicBezTo>
                <a:cubicBezTo>
                  <a:pt x="1728181" y="664721"/>
                  <a:pt x="1776152" y="903341"/>
                  <a:pt x="1754003" y="1076041"/>
                </a:cubicBezTo>
                <a:cubicBezTo>
                  <a:pt x="1591084" y="1093373"/>
                  <a:pt x="1325521" y="1058003"/>
                  <a:pt x="1186875" y="1076041"/>
                </a:cubicBezTo>
                <a:cubicBezTo>
                  <a:pt x="1048229" y="1094079"/>
                  <a:pt x="874218" y="1070847"/>
                  <a:pt x="602208" y="1076041"/>
                </a:cubicBezTo>
                <a:cubicBezTo>
                  <a:pt x="330198" y="1081235"/>
                  <a:pt x="147262" y="1048013"/>
                  <a:pt x="0" y="1076041"/>
                </a:cubicBezTo>
                <a:cubicBezTo>
                  <a:pt x="14045" y="828304"/>
                  <a:pt x="17796" y="734200"/>
                  <a:pt x="0" y="538021"/>
                </a:cubicBezTo>
                <a:cubicBezTo>
                  <a:pt x="-17796" y="341842"/>
                  <a:pt x="8" y="235205"/>
                  <a:pt x="0" y="0"/>
                </a:cubicBezTo>
                <a:close/>
              </a:path>
            </a:pathLst>
          </a:custGeom>
          <a:ln w="57150">
            <a:solidFill>
              <a:srgbClr val="FF0000"/>
            </a:solidFill>
            <a:extLst>
              <a:ext uri="{C807C97D-BFC1-408E-A445-0C87EB9F89A2}">
                <ask:lineSketchStyleProps xmlns:ask="http://schemas.microsoft.com/office/drawing/2018/sketchyshapes" sd="3280180548">
                  <a:prstGeom prst="rect">
                    <a:avLst/>
                  </a:prstGeom>
                  <ask:type>
                    <ask:lineSketchFreehand/>
                  </ask:type>
                </ask:lineSketchStyleProps>
              </a:ext>
            </a:extLst>
          </a:ln>
        </p:spPr>
      </p:pic>
    </p:spTree>
    <p:extLst>
      <p:ext uri="{BB962C8B-B14F-4D97-AF65-F5344CB8AC3E}">
        <p14:creationId xmlns:p14="http://schemas.microsoft.com/office/powerpoint/2010/main" val="923883592"/>
      </p:ext>
    </p:extLst>
  </p:cSld>
  <p:clrMapOvr>
    <a:masterClrMapping/>
  </p:clrMapOvr>
  <mc:AlternateContent xmlns:mc="http://schemas.openxmlformats.org/markup-compatibility/2006" xmlns:p14="http://schemas.microsoft.com/office/powerpoint/2010/main">
    <mc:Choice Requires="p14">
      <p:transition spd="slow" p14:dur="2000" advTm="2448"/>
    </mc:Choice>
    <mc:Fallback xmlns="">
      <p:transition spd="slow" advTm="24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44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721476"/>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10" name="Rectangle 9"/>
          <p:cNvSpPr/>
          <p:nvPr/>
        </p:nvSpPr>
        <p:spPr>
          <a:xfrm>
            <a:off x="6096000" y="6721476"/>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sp>
        <p:nvSpPr>
          <p:cNvPr id="11" name="Rectangle 10"/>
          <p:cNvSpPr/>
          <p:nvPr/>
        </p:nvSpPr>
        <p:spPr>
          <a:xfrm>
            <a:off x="2117" y="-1"/>
            <a:ext cx="12192000" cy="16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sp>
        <p:nvSpPr>
          <p:cNvPr id="2" name="TextBox 1">
            <a:extLst>
              <a:ext uri="{FF2B5EF4-FFF2-40B4-BE49-F238E27FC236}">
                <a16:creationId xmlns:a16="http://schemas.microsoft.com/office/drawing/2014/main" id="{A9BBCDED-6DEB-48DA-BA9A-EB0A21AA0604}"/>
              </a:ext>
            </a:extLst>
          </p:cNvPr>
          <p:cNvSpPr txBox="1"/>
          <p:nvPr/>
        </p:nvSpPr>
        <p:spPr>
          <a:xfrm>
            <a:off x="174708" y="425419"/>
            <a:ext cx="9977620" cy="707886"/>
          </a:xfrm>
          <a:prstGeom prst="rect">
            <a:avLst/>
          </a:prstGeom>
          <a:noFill/>
        </p:spPr>
        <p:txBody>
          <a:bodyPr wrap="square" lIns="91440" tIns="45720" rIns="91440" bIns="45720" rtlCol="0" anchor="t">
            <a:spAutoFit/>
          </a:bodyPr>
          <a:lstStyle/>
          <a:p>
            <a:r>
              <a:rPr lang="en-GB" sz="4000">
                <a:latin typeface="Ovo"/>
              </a:rPr>
              <a:t>Having a basic conversation.</a:t>
            </a:r>
            <a:endParaRPr lang="en-GB" sz="4000">
              <a:latin typeface="Ovo" panose="02020502070400060406" pitchFamily="18" charset="0"/>
            </a:endParaRPr>
          </a:p>
        </p:txBody>
      </p:sp>
      <p:sp>
        <p:nvSpPr>
          <p:cNvPr id="12" name="Rectangle 11">
            <a:extLst>
              <a:ext uri="{FF2B5EF4-FFF2-40B4-BE49-F238E27FC236}">
                <a16:creationId xmlns:a16="http://schemas.microsoft.com/office/drawing/2014/main" id="{8B81E447-E397-4094-B89E-1760C91DA0E0}"/>
              </a:ext>
            </a:extLst>
          </p:cNvPr>
          <p:cNvSpPr/>
          <p:nvPr/>
        </p:nvSpPr>
        <p:spPr>
          <a:xfrm>
            <a:off x="0" y="1394340"/>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13" name="Rectangle 12">
            <a:extLst>
              <a:ext uri="{FF2B5EF4-FFF2-40B4-BE49-F238E27FC236}">
                <a16:creationId xmlns:a16="http://schemas.microsoft.com/office/drawing/2014/main" id="{8D658596-2169-4B05-AD3E-100EB2EC051A}"/>
              </a:ext>
            </a:extLst>
          </p:cNvPr>
          <p:cNvSpPr/>
          <p:nvPr/>
        </p:nvSpPr>
        <p:spPr>
          <a:xfrm>
            <a:off x="6096000" y="1394340"/>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grpSp>
        <p:nvGrpSpPr>
          <p:cNvPr id="23" name="Group 22">
            <a:extLst>
              <a:ext uri="{FF2B5EF4-FFF2-40B4-BE49-F238E27FC236}">
                <a16:creationId xmlns:a16="http://schemas.microsoft.com/office/drawing/2014/main" id="{799D7AE2-192F-6A83-80A4-9C92DEF12660}"/>
              </a:ext>
            </a:extLst>
          </p:cNvPr>
          <p:cNvGrpSpPr/>
          <p:nvPr/>
        </p:nvGrpSpPr>
        <p:grpSpPr>
          <a:xfrm>
            <a:off x="379680" y="1714696"/>
            <a:ext cx="9128944" cy="1033578"/>
            <a:chOff x="379680" y="1714696"/>
            <a:chExt cx="9128944" cy="1033578"/>
          </a:xfrm>
        </p:grpSpPr>
        <p:sp>
          <p:nvSpPr>
            <p:cNvPr id="15" name="Freeform: Shape 14">
              <a:extLst>
                <a:ext uri="{FF2B5EF4-FFF2-40B4-BE49-F238E27FC236}">
                  <a16:creationId xmlns:a16="http://schemas.microsoft.com/office/drawing/2014/main" id="{5FB9C2AE-9448-81F5-349A-EBC15B412449}"/>
                </a:ext>
              </a:extLst>
            </p:cNvPr>
            <p:cNvSpPr/>
            <p:nvPr/>
          </p:nvSpPr>
          <p:spPr>
            <a:xfrm>
              <a:off x="794782" y="1767668"/>
              <a:ext cx="8713842" cy="980606"/>
            </a:xfrm>
            <a:custGeom>
              <a:avLst/>
              <a:gdLst>
                <a:gd name="connsiteX0" fmla="*/ 0 w 8713842"/>
                <a:gd name="connsiteY0" fmla="*/ 0 h 980604"/>
                <a:gd name="connsiteX1" fmla="*/ 8223540 w 8713842"/>
                <a:gd name="connsiteY1" fmla="*/ 0 h 980604"/>
                <a:gd name="connsiteX2" fmla="*/ 8713842 w 8713842"/>
                <a:gd name="connsiteY2" fmla="*/ 490302 h 980604"/>
                <a:gd name="connsiteX3" fmla="*/ 8223540 w 8713842"/>
                <a:gd name="connsiteY3" fmla="*/ 980604 h 980604"/>
                <a:gd name="connsiteX4" fmla="*/ 0 w 8713842"/>
                <a:gd name="connsiteY4" fmla="*/ 980604 h 980604"/>
                <a:gd name="connsiteX5" fmla="*/ 0 w 8713842"/>
                <a:gd name="connsiteY5" fmla="*/ 0 h 98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3842" h="980604">
                  <a:moveTo>
                    <a:pt x="8713842" y="980603"/>
                  </a:moveTo>
                  <a:lnTo>
                    <a:pt x="490302" y="980603"/>
                  </a:lnTo>
                  <a:lnTo>
                    <a:pt x="0" y="490302"/>
                  </a:lnTo>
                  <a:lnTo>
                    <a:pt x="490302" y="1"/>
                  </a:lnTo>
                  <a:lnTo>
                    <a:pt x="8713842" y="1"/>
                  </a:lnTo>
                  <a:lnTo>
                    <a:pt x="8713842" y="9806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7570" tIns="87631" rIns="163576" bIns="87631" numCol="1" spcCol="1270" anchor="ctr" anchorCtr="0">
              <a:noAutofit/>
            </a:bodyPr>
            <a:lstStyle/>
            <a:p>
              <a:pPr marL="0" lvl="0" indent="0" algn="l" defTabSz="1022350">
                <a:lnSpc>
                  <a:spcPct val="90000"/>
                </a:lnSpc>
                <a:spcBef>
                  <a:spcPct val="0"/>
                </a:spcBef>
                <a:spcAft>
                  <a:spcPct val="35000"/>
                </a:spcAft>
                <a:buNone/>
              </a:pPr>
              <a:r>
                <a:rPr lang="en-GB" sz="2300" b="1" kern="1200" dirty="0">
                  <a:solidFill>
                    <a:srgbClr val="FF0000"/>
                  </a:solidFill>
                </a:rPr>
                <a:t>E: </a:t>
              </a:r>
              <a:r>
                <a:rPr lang="en-GB" sz="2300" b="1" kern="1200" dirty="0" err="1"/>
                <a:t>Muli</a:t>
              </a:r>
              <a:r>
                <a:rPr lang="en-GB" sz="2300" b="1" kern="1200" dirty="0"/>
                <a:t> </a:t>
              </a:r>
              <a:r>
                <a:rPr lang="en-GB" sz="2300" b="1" kern="1200" dirty="0" err="1"/>
                <a:t>bwanji</a:t>
              </a:r>
              <a:r>
                <a:rPr lang="en-GB" sz="2300" b="1" kern="1200" dirty="0"/>
                <a:t>?</a:t>
              </a:r>
            </a:p>
            <a:p>
              <a:pPr marL="0" lvl="0" indent="0" algn="l" defTabSz="1022350">
                <a:lnSpc>
                  <a:spcPct val="90000"/>
                </a:lnSpc>
                <a:spcBef>
                  <a:spcPct val="0"/>
                </a:spcBef>
                <a:spcAft>
                  <a:spcPct val="35000"/>
                </a:spcAft>
                <a:buNone/>
              </a:pPr>
              <a:r>
                <a:rPr lang="en-GB" sz="2300" i="1" kern="1200" dirty="0"/>
                <a:t>(How are you?)</a:t>
              </a:r>
            </a:p>
          </p:txBody>
        </p:sp>
        <p:sp>
          <p:nvSpPr>
            <p:cNvPr id="16" name="Oval 15">
              <a:extLst>
                <a:ext uri="{FF2B5EF4-FFF2-40B4-BE49-F238E27FC236}">
                  <a16:creationId xmlns:a16="http://schemas.microsoft.com/office/drawing/2014/main" id="{9FB2D797-DB4F-3DE3-BCFE-E749EF7610FE}"/>
                </a:ext>
              </a:extLst>
            </p:cNvPr>
            <p:cNvSpPr/>
            <p:nvPr/>
          </p:nvSpPr>
          <p:spPr>
            <a:xfrm>
              <a:off x="379680" y="1714696"/>
              <a:ext cx="980604" cy="980604"/>
            </a:xfrm>
            <a:prstGeom prst="ellipse">
              <a:avLst/>
            </a:prstGeom>
            <a:blipFill>
              <a:blip r:embed="rId11">
                <a:extLst>
                  <a:ext uri="{28A0092B-C50C-407E-A947-70E740481C1C}">
                    <a14:useLocalDpi xmlns:a14="http://schemas.microsoft.com/office/drawing/2010/main" val="0"/>
                  </a:ext>
                </a:extLst>
              </a:blip>
              <a:srcRect/>
              <a:stretch>
                <a:fillRect t="-11000" b="-1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4" name="Group 23">
            <a:extLst>
              <a:ext uri="{FF2B5EF4-FFF2-40B4-BE49-F238E27FC236}">
                <a16:creationId xmlns:a16="http://schemas.microsoft.com/office/drawing/2014/main" id="{5ED4D8B4-829B-266F-D3F1-C2C9DB4874BE}"/>
              </a:ext>
            </a:extLst>
          </p:cNvPr>
          <p:cNvGrpSpPr/>
          <p:nvPr/>
        </p:nvGrpSpPr>
        <p:grpSpPr>
          <a:xfrm>
            <a:off x="419786" y="2958518"/>
            <a:ext cx="9123933" cy="980606"/>
            <a:chOff x="419786" y="2958518"/>
            <a:chExt cx="9123933" cy="980606"/>
          </a:xfrm>
        </p:grpSpPr>
        <p:sp>
          <p:nvSpPr>
            <p:cNvPr id="17" name="Freeform: Shape 16">
              <a:extLst>
                <a:ext uri="{FF2B5EF4-FFF2-40B4-BE49-F238E27FC236}">
                  <a16:creationId xmlns:a16="http://schemas.microsoft.com/office/drawing/2014/main" id="{46AF492F-B70F-F7E2-3496-06444B5CABC7}"/>
                </a:ext>
              </a:extLst>
            </p:cNvPr>
            <p:cNvSpPr/>
            <p:nvPr/>
          </p:nvSpPr>
          <p:spPr>
            <a:xfrm>
              <a:off x="990299" y="2958518"/>
              <a:ext cx="8553420" cy="980606"/>
            </a:xfrm>
            <a:custGeom>
              <a:avLst/>
              <a:gdLst>
                <a:gd name="connsiteX0" fmla="*/ 0 w 8553420"/>
                <a:gd name="connsiteY0" fmla="*/ 0 h 980604"/>
                <a:gd name="connsiteX1" fmla="*/ 8063118 w 8553420"/>
                <a:gd name="connsiteY1" fmla="*/ 0 h 980604"/>
                <a:gd name="connsiteX2" fmla="*/ 8553420 w 8553420"/>
                <a:gd name="connsiteY2" fmla="*/ 490302 h 980604"/>
                <a:gd name="connsiteX3" fmla="*/ 8063118 w 8553420"/>
                <a:gd name="connsiteY3" fmla="*/ 980604 h 980604"/>
                <a:gd name="connsiteX4" fmla="*/ 0 w 8553420"/>
                <a:gd name="connsiteY4" fmla="*/ 980604 h 980604"/>
                <a:gd name="connsiteX5" fmla="*/ 0 w 8553420"/>
                <a:gd name="connsiteY5" fmla="*/ 0 h 98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53420" h="980604">
                  <a:moveTo>
                    <a:pt x="8553420" y="980603"/>
                  </a:moveTo>
                  <a:lnTo>
                    <a:pt x="490302" y="980603"/>
                  </a:lnTo>
                  <a:lnTo>
                    <a:pt x="0" y="490302"/>
                  </a:lnTo>
                  <a:lnTo>
                    <a:pt x="490302" y="1"/>
                  </a:lnTo>
                  <a:lnTo>
                    <a:pt x="8553420" y="1"/>
                  </a:lnTo>
                  <a:lnTo>
                    <a:pt x="8553420" y="9806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7570" tIns="87631" rIns="163576" bIns="87631" numCol="1" spcCol="1270" anchor="ctr" anchorCtr="0">
              <a:noAutofit/>
            </a:bodyPr>
            <a:lstStyle/>
            <a:p>
              <a:pPr marL="0" lvl="0" indent="0" algn="l" defTabSz="1022350">
                <a:lnSpc>
                  <a:spcPct val="90000"/>
                </a:lnSpc>
                <a:spcBef>
                  <a:spcPct val="0"/>
                </a:spcBef>
                <a:spcAft>
                  <a:spcPct val="35000"/>
                </a:spcAft>
                <a:buNone/>
              </a:pPr>
              <a:r>
                <a:rPr lang="en-GB" sz="2300" b="1" kern="1200" baseline="0">
                  <a:solidFill>
                    <a:srgbClr val="FF0000"/>
                  </a:solidFill>
                </a:rPr>
                <a:t>S:</a:t>
              </a:r>
              <a:r>
                <a:rPr lang="en-GB" sz="2300" b="1" kern="1200" baseline="0"/>
                <a:t> </a:t>
              </a:r>
              <a:r>
                <a:rPr lang="en-GB" sz="2300" b="1" kern="1200" baseline="0" err="1"/>
                <a:t>Ndili</a:t>
              </a:r>
              <a:r>
                <a:rPr lang="en-GB" sz="2300" b="1" kern="1200" baseline="0"/>
                <a:t> </a:t>
              </a:r>
              <a:r>
                <a:rPr lang="en-GB" sz="2300" b="1" kern="1200" baseline="0" err="1"/>
                <a:t>bwino</a:t>
              </a:r>
              <a:r>
                <a:rPr lang="en-GB" sz="2300" b="1" kern="1200" baseline="0"/>
                <a:t>, kaya </a:t>
              </a:r>
              <a:r>
                <a:rPr lang="en-GB" sz="2300" b="1" kern="1200" baseline="0" err="1"/>
                <a:t>inu</a:t>
              </a:r>
              <a:r>
                <a:rPr lang="en-GB" sz="2300" b="1" kern="1200" baseline="0"/>
                <a:t>?</a:t>
              </a:r>
            </a:p>
            <a:p>
              <a:pPr marL="0" lvl="0" indent="0" algn="l" defTabSz="1022350">
                <a:lnSpc>
                  <a:spcPct val="90000"/>
                </a:lnSpc>
                <a:spcBef>
                  <a:spcPct val="0"/>
                </a:spcBef>
                <a:spcAft>
                  <a:spcPct val="35000"/>
                </a:spcAft>
                <a:buNone/>
              </a:pPr>
              <a:r>
                <a:rPr lang="en-GB" sz="2300" i="1" kern="1200" baseline="0"/>
                <a:t>(I am fine, and you?)</a:t>
              </a:r>
              <a:endParaRPr lang="en-GB" sz="2300" kern="1200"/>
            </a:p>
          </p:txBody>
        </p:sp>
        <p:sp>
          <p:nvSpPr>
            <p:cNvPr id="18" name="Oval 17">
              <a:extLst>
                <a:ext uri="{FF2B5EF4-FFF2-40B4-BE49-F238E27FC236}">
                  <a16:creationId xmlns:a16="http://schemas.microsoft.com/office/drawing/2014/main" id="{7861AE89-2301-7EBA-80DE-1FD2661D9E73}"/>
                </a:ext>
              </a:extLst>
            </p:cNvPr>
            <p:cNvSpPr/>
            <p:nvPr/>
          </p:nvSpPr>
          <p:spPr>
            <a:xfrm>
              <a:off x="419786" y="2958519"/>
              <a:ext cx="980604" cy="980604"/>
            </a:xfrm>
            <a:prstGeom prst="ellipse">
              <a:avLst/>
            </a:prstGeom>
            <a:blipFill>
              <a:blip r:embed="rId12">
                <a:extLst>
                  <a:ext uri="{28A0092B-C50C-407E-A947-70E740481C1C}">
                    <a14:useLocalDpi xmlns:a14="http://schemas.microsoft.com/office/drawing/2010/main" val="0"/>
                  </a:ext>
                </a:extLst>
              </a:blip>
              <a:srcRect/>
              <a:stretch>
                <a:fillRect l="-4000" r="-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5" name="Group 24">
            <a:extLst>
              <a:ext uri="{FF2B5EF4-FFF2-40B4-BE49-F238E27FC236}">
                <a16:creationId xmlns:a16="http://schemas.microsoft.com/office/drawing/2014/main" id="{BB30E78E-6755-D71D-BE71-DD948050A937}"/>
              </a:ext>
            </a:extLst>
          </p:cNvPr>
          <p:cNvGrpSpPr/>
          <p:nvPr/>
        </p:nvGrpSpPr>
        <p:grpSpPr>
          <a:xfrm>
            <a:off x="379680" y="4191329"/>
            <a:ext cx="9128944" cy="991617"/>
            <a:chOff x="379680" y="4191329"/>
            <a:chExt cx="9128944" cy="991617"/>
          </a:xfrm>
        </p:grpSpPr>
        <p:sp>
          <p:nvSpPr>
            <p:cNvPr id="19" name="Freeform: Shape 18">
              <a:extLst>
                <a:ext uri="{FF2B5EF4-FFF2-40B4-BE49-F238E27FC236}">
                  <a16:creationId xmlns:a16="http://schemas.microsoft.com/office/drawing/2014/main" id="{5F782F3F-0C1E-DC79-1756-C4AE16D010B0}"/>
                </a:ext>
              </a:extLst>
            </p:cNvPr>
            <p:cNvSpPr/>
            <p:nvPr/>
          </p:nvSpPr>
          <p:spPr>
            <a:xfrm>
              <a:off x="794782" y="4191329"/>
              <a:ext cx="8713842" cy="980606"/>
            </a:xfrm>
            <a:custGeom>
              <a:avLst/>
              <a:gdLst>
                <a:gd name="connsiteX0" fmla="*/ 0 w 8713842"/>
                <a:gd name="connsiteY0" fmla="*/ 0 h 980604"/>
                <a:gd name="connsiteX1" fmla="*/ 8223540 w 8713842"/>
                <a:gd name="connsiteY1" fmla="*/ 0 h 980604"/>
                <a:gd name="connsiteX2" fmla="*/ 8713842 w 8713842"/>
                <a:gd name="connsiteY2" fmla="*/ 490302 h 980604"/>
                <a:gd name="connsiteX3" fmla="*/ 8223540 w 8713842"/>
                <a:gd name="connsiteY3" fmla="*/ 980604 h 980604"/>
                <a:gd name="connsiteX4" fmla="*/ 0 w 8713842"/>
                <a:gd name="connsiteY4" fmla="*/ 980604 h 980604"/>
                <a:gd name="connsiteX5" fmla="*/ 0 w 8713842"/>
                <a:gd name="connsiteY5" fmla="*/ 0 h 98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3842" h="980604">
                  <a:moveTo>
                    <a:pt x="8713842" y="980603"/>
                  </a:moveTo>
                  <a:lnTo>
                    <a:pt x="490302" y="980603"/>
                  </a:lnTo>
                  <a:lnTo>
                    <a:pt x="0" y="490302"/>
                  </a:lnTo>
                  <a:lnTo>
                    <a:pt x="490302" y="1"/>
                  </a:lnTo>
                  <a:lnTo>
                    <a:pt x="8713842" y="1"/>
                  </a:lnTo>
                  <a:lnTo>
                    <a:pt x="8713842" y="9806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7570" tIns="87631" rIns="163576" bIns="87631" numCol="1" spcCol="1270" anchor="ctr" anchorCtr="0">
              <a:noAutofit/>
            </a:bodyPr>
            <a:lstStyle/>
            <a:p>
              <a:pPr marL="0" lvl="0" indent="0" algn="l" defTabSz="1022350">
                <a:lnSpc>
                  <a:spcPct val="90000"/>
                </a:lnSpc>
                <a:spcBef>
                  <a:spcPct val="0"/>
                </a:spcBef>
                <a:spcAft>
                  <a:spcPct val="35000"/>
                </a:spcAft>
                <a:buNone/>
              </a:pPr>
              <a:r>
                <a:rPr lang="en-GB" sz="2300" b="1" kern="1200" dirty="0">
                  <a:solidFill>
                    <a:srgbClr val="FF0000"/>
                  </a:solidFill>
                </a:rPr>
                <a:t>E: </a:t>
              </a:r>
              <a:r>
                <a:rPr lang="en-GB" sz="2300" b="1" kern="1200" dirty="0" err="1"/>
                <a:t>Ndili</a:t>
              </a:r>
              <a:r>
                <a:rPr lang="en-GB" sz="2300" b="1" kern="1200" dirty="0"/>
                <a:t> </a:t>
              </a:r>
              <a:r>
                <a:rPr lang="en-GB" sz="2300" b="1" kern="1200" dirty="0" err="1"/>
                <a:t>bwinonso</a:t>
              </a:r>
              <a:endParaRPr lang="en-GB" sz="2300" b="1" kern="1200" dirty="0"/>
            </a:p>
            <a:p>
              <a:pPr marL="0" lvl="0" indent="0" algn="l" defTabSz="1022350">
                <a:lnSpc>
                  <a:spcPct val="90000"/>
                </a:lnSpc>
                <a:spcBef>
                  <a:spcPct val="0"/>
                </a:spcBef>
                <a:spcAft>
                  <a:spcPct val="35000"/>
                </a:spcAft>
                <a:buNone/>
              </a:pPr>
              <a:r>
                <a:rPr lang="en-GB" sz="2300" b="1" i="1" kern="1200" dirty="0"/>
                <a:t>(I am fine too)</a:t>
              </a:r>
              <a:endParaRPr lang="en-GB" sz="2300" i="1" kern="1200" dirty="0"/>
            </a:p>
          </p:txBody>
        </p:sp>
        <p:sp>
          <p:nvSpPr>
            <p:cNvPr id="20" name="Oval 19">
              <a:extLst>
                <a:ext uri="{FF2B5EF4-FFF2-40B4-BE49-F238E27FC236}">
                  <a16:creationId xmlns:a16="http://schemas.microsoft.com/office/drawing/2014/main" id="{00DE73E3-3936-B2B7-AEE5-82875110909B}"/>
                </a:ext>
              </a:extLst>
            </p:cNvPr>
            <p:cNvSpPr/>
            <p:nvPr/>
          </p:nvSpPr>
          <p:spPr>
            <a:xfrm>
              <a:off x="379680" y="4202342"/>
              <a:ext cx="980604" cy="980604"/>
            </a:xfrm>
            <a:prstGeom prst="ellipse">
              <a:avLst/>
            </a:prstGeom>
            <a:blipFill>
              <a:blip r:embed="rId11">
                <a:extLst>
                  <a:ext uri="{28A0092B-C50C-407E-A947-70E740481C1C}">
                    <a14:useLocalDpi xmlns:a14="http://schemas.microsoft.com/office/drawing/2010/main" val="0"/>
                  </a:ext>
                </a:extLst>
              </a:blip>
              <a:srcRect/>
              <a:stretch>
                <a:fillRect t="-11000" b="-1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6" name="Group 25">
            <a:extLst>
              <a:ext uri="{FF2B5EF4-FFF2-40B4-BE49-F238E27FC236}">
                <a16:creationId xmlns:a16="http://schemas.microsoft.com/office/drawing/2014/main" id="{541A1F04-C020-E3B5-DFB5-26B42458E39B}"/>
              </a:ext>
            </a:extLst>
          </p:cNvPr>
          <p:cNvGrpSpPr/>
          <p:nvPr/>
        </p:nvGrpSpPr>
        <p:grpSpPr>
          <a:xfrm>
            <a:off x="430068" y="5446164"/>
            <a:ext cx="9103369" cy="980605"/>
            <a:chOff x="430068" y="5446164"/>
            <a:chExt cx="9103369" cy="980605"/>
          </a:xfrm>
        </p:grpSpPr>
        <p:sp>
          <p:nvSpPr>
            <p:cNvPr id="21" name="Freeform: Shape 20">
              <a:extLst>
                <a:ext uri="{FF2B5EF4-FFF2-40B4-BE49-F238E27FC236}">
                  <a16:creationId xmlns:a16="http://schemas.microsoft.com/office/drawing/2014/main" id="{93216748-B226-593D-8F7D-E3A2F5D5601E}"/>
                </a:ext>
              </a:extLst>
            </p:cNvPr>
            <p:cNvSpPr/>
            <p:nvPr/>
          </p:nvSpPr>
          <p:spPr>
            <a:xfrm>
              <a:off x="1021146" y="5446164"/>
              <a:ext cx="8512291" cy="980605"/>
            </a:xfrm>
            <a:custGeom>
              <a:avLst/>
              <a:gdLst>
                <a:gd name="connsiteX0" fmla="*/ 0 w 8512291"/>
                <a:gd name="connsiteY0" fmla="*/ 0 h 980604"/>
                <a:gd name="connsiteX1" fmla="*/ 8021989 w 8512291"/>
                <a:gd name="connsiteY1" fmla="*/ 0 h 980604"/>
                <a:gd name="connsiteX2" fmla="*/ 8512291 w 8512291"/>
                <a:gd name="connsiteY2" fmla="*/ 490302 h 980604"/>
                <a:gd name="connsiteX3" fmla="*/ 8021989 w 8512291"/>
                <a:gd name="connsiteY3" fmla="*/ 980604 h 980604"/>
                <a:gd name="connsiteX4" fmla="*/ 0 w 8512291"/>
                <a:gd name="connsiteY4" fmla="*/ 980604 h 980604"/>
                <a:gd name="connsiteX5" fmla="*/ 0 w 8512291"/>
                <a:gd name="connsiteY5" fmla="*/ 0 h 98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2291" h="980604">
                  <a:moveTo>
                    <a:pt x="8512291" y="980603"/>
                  </a:moveTo>
                  <a:lnTo>
                    <a:pt x="490302" y="980603"/>
                  </a:lnTo>
                  <a:lnTo>
                    <a:pt x="0" y="490302"/>
                  </a:lnTo>
                  <a:lnTo>
                    <a:pt x="490302" y="1"/>
                  </a:lnTo>
                  <a:lnTo>
                    <a:pt x="8512291" y="1"/>
                  </a:lnTo>
                  <a:lnTo>
                    <a:pt x="8512291" y="9806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7570" tIns="87631" rIns="163576" bIns="87630" numCol="1" spcCol="1270" anchor="ctr" anchorCtr="0">
              <a:noAutofit/>
            </a:bodyPr>
            <a:lstStyle/>
            <a:p>
              <a:pPr marL="0" lvl="0" indent="0" algn="l" defTabSz="1022350">
                <a:lnSpc>
                  <a:spcPct val="90000"/>
                </a:lnSpc>
                <a:spcBef>
                  <a:spcPct val="0"/>
                </a:spcBef>
                <a:spcAft>
                  <a:spcPct val="35000"/>
                </a:spcAft>
                <a:buNone/>
              </a:pPr>
              <a:r>
                <a:rPr lang="en-GB" sz="2300" b="1" kern="1200" baseline="0" dirty="0">
                  <a:solidFill>
                    <a:srgbClr val="FF0000"/>
                  </a:solidFill>
                </a:rPr>
                <a:t>S: </a:t>
              </a:r>
              <a:r>
                <a:rPr lang="en-GB" sz="2300" b="1" kern="1200" baseline="0" dirty="0" err="1"/>
                <a:t>Zikomo</a:t>
              </a:r>
              <a:r>
                <a:rPr lang="en-GB" sz="2300" b="1" kern="1200" baseline="0" dirty="0"/>
                <a:t>!</a:t>
              </a:r>
            </a:p>
            <a:p>
              <a:pPr marL="0" lvl="0" indent="0" algn="l" defTabSz="1022350">
                <a:lnSpc>
                  <a:spcPct val="90000"/>
                </a:lnSpc>
                <a:spcBef>
                  <a:spcPct val="0"/>
                </a:spcBef>
                <a:spcAft>
                  <a:spcPct val="35000"/>
                </a:spcAft>
                <a:buNone/>
              </a:pPr>
              <a:r>
                <a:rPr lang="en-GB" sz="2300" i="1" kern="1200" baseline="0" dirty="0"/>
                <a:t>(B: Thank you!)</a:t>
              </a:r>
              <a:endParaRPr lang="en-GB" sz="2300" kern="1200" dirty="0"/>
            </a:p>
          </p:txBody>
        </p:sp>
        <p:sp>
          <p:nvSpPr>
            <p:cNvPr id="22" name="Oval 21">
              <a:extLst>
                <a:ext uri="{FF2B5EF4-FFF2-40B4-BE49-F238E27FC236}">
                  <a16:creationId xmlns:a16="http://schemas.microsoft.com/office/drawing/2014/main" id="{69A5065A-92E7-FE0B-AAD4-4005210181AE}"/>
                </a:ext>
              </a:extLst>
            </p:cNvPr>
            <p:cNvSpPr/>
            <p:nvPr/>
          </p:nvSpPr>
          <p:spPr>
            <a:xfrm>
              <a:off x="430068" y="5446165"/>
              <a:ext cx="980604" cy="980604"/>
            </a:xfrm>
            <a:prstGeom prst="ellipse">
              <a:avLst/>
            </a:prstGeom>
            <a:blipFill>
              <a:blip r:embed="rId12">
                <a:extLst>
                  <a:ext uri="{28A0092B-C50C-407E-A947-70E740481C1C}">
                    <a14:useLocalDpi xmlns:a14="http://schemas.microsoft.com/office/drawing/2010/main" val="0"/>
                  </a:ext>
                </a:extLst>
              </a:blip>
              <a:srcRect/>
              <a:stretch>
                <a:fillRect l="-4000" r="-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3" name="Recorded Sound">
            <a:hlinkClick r:id="" action="ppaction://media"/>
            <a:extLst>
              <a:ext uri="{FF2B5EF4-FFF2-40B4-BE49-F238E27FC236}">
                <a16:creationId xmlns:a16="http://schemas.microsoft.com/office/drawing/2014/main" id="{E3FDC43B-BFF1-4E42-BC36-41E016D05815}"/>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639627" y="2003460"/>
            <a:ext cx="519130" cy="519130"/>
          </a:xfrm>
          <a:prstGeom prst="rect">
            <a:avLst/>
          </a:prstGeom>
        </p:spPr>
      </p:pic>
      <p:pic>
        <p:nvPicPr>
          <p:cNvPr id="4" name="Recorded Sound">
            <a:hlinkClick r:id="" action="ppaction://media"/>
            <a:extLst>
              <a:ext uri="{FF2B5EF4-FFF2-40B4-BE49-F238E27FC236}">
                <a16:creationId xmlns:a16="http://schemas.microsoft.com/office/drawing/2014/main" id="{E98FD5B7-F6FA-441D-8011-03F352F7958A}"/>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8639627" y="3128808"/>
            <a:ext cx="600384" cy="600384"/>
          </a:xfrm>
          <a:prstGeom prst="rect">
            <a:avLst/>
          </a:prstGeom>
        </p:spPr>
      </p:pic>
      <p:pic>
        <p:nvPicPr>
          <p:cNvPr id="6" name="Recorded Sound">
            <a:hlinkClick r:id="" action="ppaction://media"/>
            <a:extLst>
              <a:ext uri="{FF2B5EF4-FFF2-40B4-BE49-F238E27FC236}">
                <a16:creationId xmlns:a16="http://schemas.microsoft.com/office/drawing/2014/main" id="{4799E358-B2D4-4604-BD10-E806757A58D0}"/>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8558373" y="4543475"/>
            <a:ext cx="600384" cy="600384"/>
          </a:xfrm>
          <a:prstGeom prst="rect">
            <a:avLst/>
          </a:prstGeom>
        </p:spPr>
      </p:pic>
      <p:pic>
        <p:nvPicPr>
          <p:cNvPr id="7" name="Recorded Sound">
            <a:hlinkClick r:id="" action="ppaction://media"/>
            <a:extLst>
              <a:ext uri="{FF2B5EF4-FFF2-40B4-BE49-F238E27FC236}">
                <a16:creationId xmlns:a16="http://schemas.microsoft.com/office/drawing/2014/main" id="{BB9EF13A-F160-4A14-A2FD-367671B3C19E}"/>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8639627" y="5681324"/>
            <a:ext cx="600384" cy="600384"/>
          </a:xfrm>
          <a:prstGeom prst="rect">
            <a:avLst/>
          </a:prstGeom>
        </p:spPr>
      </p:pic>
      <p:pic>
        <p:nvPicPr>
          <p:cNvPr id="14" name="Picture 13">
            <a:extLst>
              <a:ext uri="{FF2B5EF4-FFF2-40B4-BE49-F238E27FC236}">
                <a16:creationId xmlns:a16="http://schemas.microsoft.com/office/drawing/2014/main" id="{F97EA765-93CB-4E86-83BE-9E5361A9023F}"/>
              </a:ext>
            </a:extLst>
          </p:cNvPr>
          <p:cNvPicPr>
            <a:picLocks noChangeAspect="1"/>
          </p:cNvPicPr>
          <p:nvPr/>
        </p:nvPicPr>
        <p:blipFill rotWithShape="1">
          <a:blip r:embed="rId14"/>
          <a:srcRect l="22762" t="53773" r="56831" b="23970"/>
          <a:stretch/>
        </p:blipFill>
        <p:spPr>
          <a:xfrm>
            <a:off x="9985464" y="491025"/>
            <a:ext cx="1754003" cy="1076041"/>
          </a:xfrm>
          <a:custGeom>
            <a:avLst/>
            <a:gdLst>
              <a:gd name="connsiteX0" fmla="*/ 0 w 1754003"/>
              <a:gd name="connsiteY0" fmla="*/ 0 h 1076041"/>
              <a:gd name="connsiteX1" fmla="*/ 584668 w 1754003"/>
              <a:gd name="connsiteY1" fmla="*/ 0 h 1076041"/>
              <a:gd name="connsiteX2" fmla="*/ 1186875 w 1754003"/>
              <a:gd name="connsiteY2" fmla="*/ 0 h 1076041"/>
              <a:gd name="connsiteX3" fmla="*/ 1754003 w 1754003"/>
              <a:gd name="connsiteY3" fmla="*/ 0 h 1076041"/>
              <a:gd name="connsiteX4" fmla="*/ 1754003 w 1754003"/>
              <a:gd name="connsiteY4" fmla="*/ 527260 h 1076041"/>
              <a:gd name="connsiteX5" fmla="*/ 1754003 w 1754003"/>
              <a:gd name="connsiteY5" fmla="*/ 1076041 h 1076041"/>
              <a:gd name="connsiteX6" fmla="*/ 1134255 w 1754003"/>
              <a:gd name="connsiteY6" fmla="*/ 1076041 h 1076041"/>
              <a:gd name="connsiteX7" fmla="*/ 567128 w 1754003"/>
              <a:gd name="connsiteY7" fmla="*/ 1076041 h 1076041"/>
              <a:gd name="connsiteX8" fmla="*/ 0 w 1754003"/>
              <a:gd name="connsiteY8" fmla="*/ 1076041 h 1076041"/>
              <a:gd name="connsiteX9" fmla="*/ 0 w 1754003"/>
              <a:gd name="connsiteY9" fmla="*/ 538021 h 1076041"/>
              <a:gd name="connsiteX10" fmla="*/ 0 w 1754003"/>
              <a:gd name="connsiteY10" fmla="*/ 0 h 107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4003" h="1076041" fill="none" extrusionOk="0">
                <a:moveTo>
                  <a:pt x="0" y="0"/>
                </a:moveTo>
                <a:cubicBezTo>
                  <a:pt x="253697" y="9872"/>
                  <a:pt x="465608" y="-563"/>
                  <a:pt x="584668" y="0"/>
                </a:cubicBezTo>
                <a:cubicBezTo>
                  <a:pt x="703728" y="563"/>
                  <a:pt x="888068" y="22977"/>
                  <a:pt x="1186875" y="0"/>
                </a:cubicBezTo>
                <a:cubicBezTo>
                  <a:pt x="1485682" y="-22977"/>
                  <a:pt x="1611357" y="-2537"/>
                  <a:pt x="1754003" y="0"/>
                </a:cubicBezTo>
                <a:cubicBezTo>
                  <a:pt x="1736364" y="217272"/>
                  <a:pt x="1778683" y="265862"/>
                  <a:pt x="1754003" y="527260"/>
                </a:cubicBezTo>
                <a:cubicBezTo>
                  <a:pt x="1729323" y="788658"/>
                  <a:pt x="1762817" y="815027"/>
                  <a:pt x="1754003" y="1076041"/>
                </a:cubicBezTo>
                <a:cubicBezTo>
                  <a:pt x="1623216" y="1064870"/>
                  <a:pt x="1369768" y="1083839"/>
                  <a:pt x="1134255" y="1076041"/>
                </a:cubicBezTo>
                <a:cubicBezTo>
                  <a:pt x="898742" y="1068243"/>
                  <a:pt x="699416" y="1101536"/>
                  <a:pt x="567128" y="1076041"/>
                </a:cubicBezTo>
                <a:cubicBezTo>
                  <a:pt x="434840" y="1050546"/>
                  <a:pt x="173159" y="1061363"/>
                  <a:pt x="0" y="1076041"/>
                </a:cubicBezTo>
                <a:cubicBezTo>
                  <a:pt x="22878" y="924998"/>
                  <a:pt x="-14310" y="669524"/>
                  <a:pt x="0" y="538021"/>
                </a:cubicBezTo>
                <a:cubicBezTo>
                  <a:pt x="14310" y="406518"/>
                  <a:pt x="-2240" y="159765"/>
                  <a:pt x="0" y="0"/>
                </a:cubicBezTo>
                <a:close/>
              </a:path>
              <a:path w="1754003" h="1076041" stroke="0" extrusionOk="0">
                <a:moveTo>
                  <a:pt x="0" y="0"/>
                </a:moveTo>
                <a:cubicBezTo>
                  <a:pt x="163663" y="5414"/>
                  <a:pt x="383560" y="28477"/>
                  <a:pt x="602208" y="0"/>
                </a:cubicBezTo>
                <a:cubicBezTo>
                  <a:pt x="820856" y="-28477"/>
                  <a:pt x="1033520" y="-9301"/>
                  <a:pt x="1221955" y="0"/>
                </a:cubicBezTo>
                <a:cubicBezTo>
                  <a:pt x="1410390" y="9301"/>
                  <a:pt x="1595798" y="18277"/>
                  <a:pt x="1754003" y="0"/>
                </a:cubicBezTo>
                <a:cubicBezTo>
                  <a:pt x="1738961" y="271754"/>
                  <a:pt x="1779825" y="432841"/>
                  <a:pt x="1754003" y="548781"/>
                </a:cubicBezTo>
                <a:cubicBezTo>
                  <a:pt x="1728181" y="664721"/>
                  <a:pt x="1776152" y="903341"/>
                  <a:pt x="1754003" y="1076041"/>
                </a:cubicBezTo>
                <a:cubicBezTo>
                  <a:pt x="1591084" y="1093373"/>
                  <a:pt x="1325521" y="1058003"/>
                  <a:pt x="1186875" y="1076041"/>
                </a:cubicBezTo>
                <a:cubicBezTo>
                  <a:pt x="1048229" y="1094079"/>
                  <a:pt x="874218" y="1070847"/>
                  <a:pt x="602208" y="1076041"/>
                </a:cubicBezTo>
                <a:cubicBezTo>
                  <a:pt x="330198" y="1081235"/>
                  <a:pt x="147262" y="1048013"/>
                  <a:pt x="0" y="1076041"/>
                </a:cubicBezTo>
                <a:cubicBezTo>
                  <a:pt x="14045" y="828304"/>
                  <a:pt x="17796" y="734200"/>
                  <a:pt x="0" y="538021"/>
                </a:cubicBezTo>
                <a:cubicBezTo>
                  <a:pt x="-17796" y="341842"/>
                  <a:pt x="8" y="235205"/>
                  <a:pt x="0" y="0"/>
                </a:cubicBezTo>
                <a:close/>
              </a:path>
            </a:pathLst>
          </a:custGeom>
          <a:ln w="57150">
            <a:solidFill>
              <a:srgbClr val="FF0000"/>
            </a:solidFill>
            <a:extLst>
              <a:ext uri="{C807C97D-BFC1-408E-A445-0C87EB9F89A2}">
                <ask:lineSketchStyleProps xmlns:ask="http://schemas.microsoft.com/office/drawing/2018/sketchyshapes" sd="3280180548">
                  <a:prstGeom prst="rect">
                    <a:avLst/>
                  </a:prstGeom>
                  <ask:type>
                    <ask:lineSketchFreehand/>
                  </ask:type>
                </ask:lineSketchStyleProps>
              </a:ext>
            </a:extLst>
          </a:ln>
        </p:spPr>
      </p:pic>
    </p:spTree>
    <p:extLst>
      <p:ext uri="{BB962C8B-B14F-4D97-AF65-F5344CB8AC3E}">
        <p14:creationId xmlns:p14="http://schemas.microsoft.com/office/powerpoint/2010/main" val="3794881672"/>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005"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421" fill="hold"/>
                                        <p:tgtEl>
                                          <p:spTgt spid="4"/>
                                        </p:tgtEl>
                                      </p:cBhvr>
                                    </p:cmd>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3701" fill="hold"/>
                                        <p:tgtEl>
                                          <p:spTgt spid="6"/>
                                        </p:tgtEl>
                                      </p:cBhvr>
                                    </p:cmd>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235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3"/>
                </p:tgtEl>
              </p:cMediaNode>
            </p:audio>
            <p:audio>
              <p:cMediaNode vol="80000">
                <p:cTn id="36" fill="hold" display="0">
                  <p:stCondLst>
                    <p:cond delay="indefinite"/>
                  </p:stCondLst>
                  <p:endCondLst>
                    <p:cond evt="onStopAudio" delay="0">
                      <p:tgtEl>
                        <p:sldTgt/>
                      </p:tgtEl>
                    </p:cond>
                  </p:endCondLst>
                </p:cTn>
                <p:tgtEl>
                  <p:spTgt spid="4"/>
                </p:tgtEl>
              </p:cMediaNode>
            </p:audio>
            <p:audio>
              <p:cMediaNode vol="80000">
                <p:cTn id="37" fill="hold" display="0">
                  <p:stCondLst>
                    <p:cond delay="indefinite"/>
                  </p:stCondLst>
                  <p:endCondLst>
                    <p:cond evt="onStopAudio" delay="0">
                      <p:tgtEl>
                        <p:sldTgt/>
                      </p:tgtEl>
                    </p:cond>
                  </p:endCondLst>
                </p:cTn>
                <p:tgtEl>
                  <p:spTgt spid="6"/>
                </p:tgtEl>
              </p:cMediaNode>
            </p:audio>
            <p:audio>
              <p:cMediaNode vol="80000">
                <p:cTn id="38"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6659B6-E8CF-433A-B4AD-4D1DC4F9E7D9}"/>
              </a:ext>
            </a:extLst>
          </p:cNvPr>
          <p:cNvSpPr/>
          <p:nvPr/>
        </p:nvSpPr>
        <p:spPr>
          <a:xfrm>
            <a:off x="0" y="0"/>
            <a:ext cx="12192000" cy="16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sp>
        <p:nvSpPr>
          <p:cNvPr id="3" name="Rectangle 2">
            <a:extLst>
              <a:ext uri="{FF2B5EF4-FFF2-40B4-BE49-F238E27FC236}">
                <a16:creationId xmlns:a16="http://schemas.microsoft.com/office/drawing/2014/main" id="{BCA6F089-2B10-4106-B5A5-2186509B5CE0}"/>
              </a:ext>
            </a:extLst>
          </p:cNvPr>
          <p:cNvSpPr/>
          <p:nvPr/>
        </p:nvSpPr>
        <p:spPr>
          <a:xfrm>
            <a:off x="0" y="907242"/>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4" name="Rectangle 3">
            <a:extLst>
              <a:ext uri="{FF2B5EF4-FFF2-40B4-BE49-F238E27FC236}">
                <a16:creationId xmlns:a16="http://schemas.microsoft.com/office/drawing/2014/main" id="{4983806A-4CE4-495A-9E44-9BCCE69C718B}"/>
              </a:ext>
            </a:extLst>
          </p:cNvPr>
          <p:cNvSpPr/>
          <p:nvPr/>
        </p:nvSpPr>
        <p:spPr>
          <a:xfrm>
            <a:off x="6096000" y="907238"/>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sp>
        <p:nvSpPr>
          <p:cNvPr id="5" name="Rectangle 4">
            <a:extLst>
              <a:ext uri="{FF2B5EF4-FFF2-40B4-BE49-F238E27FC236}">
                <a16:creationId xmlns:a16="http://schemas.microsoft.com/office/drawing/2014/main" id="{06FA9066-0D8F-4255-88AE-13CA4E1075F2}"/>
              </a:ext>
            </a:extLst>
          </p:cNvPr>
          <p:cNvSpPr/>
          <p:nvPr/>
        </p:nvSpPr>
        <p:spPr>
          <a:xfrm>
            <a:off x="0" y="6721476"/>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6" name="Rectangle 5">
            <a:extLst>
              <a:ext uri="{FF2B5EF4-FFF2-40B4-BE49-F238E27FC236}">
                <a16:creationId xmlns:a16="http://schemas.microsoft.com/office/drawing/2014/main" id="{937600AA-C0D1-4904-9491-3FBC8B72DD67}"/>
              </a:ext>
            </a:extLst>
          </p:cNvPr>
          <p:cNvSpPr/>
          <p:nvPr/>
        </p:nvSpPr>
        <p:spPr>
          <a:xfrm>
            <a:off x="6096000" y="6721476"/>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pic>
        <p:nvPicPr>
          <p:cNvPr id="1026" name="Picture 2">
            <a:extLst>
              <a:ext uri="{FF2B5EF4-FFF2-40B4-BE49-F238E27FC236}">
                <a16:creationId xmlns:a16="http://schemas.microsoft.com/office/drawing/2014/main" id="{304BAE98-E304-45F9-B148-5C32F2470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45" y="367270"/>
            <a:ext cx="3267892" cy="1985332"/>
          </a:xfrm>
          <a:custGeom>
            <a:avLst/>
            <a:gdLst>
              <a:gd name="connsiteX0" fmla="*/ 0 w 3267892"/>
              <a:gd name="connsiteY0" fmla="*/ 0 h 1985332"/>
              <a:gd name="connsiteX1" fmla="*/ 577328 w 3267892"/>
              <a:gd name="connsiteY1" fmla="*/ 0 h 1985332"/>
              <a:gd name="connsiteX2" fmla="*/ 1089297 w 3267892"/>
              <a:gd name="connsiteY2" fmla="*/ 0 h 1985332"/>
              <a:gd name="connsiteX3" fmla="*/ 1535909 w 3267892"/>
              <a:gd name="connsiteY3" fmla="*/ 0 h 1985332"/>
              <a:gd name="connsiteX4" fmla="*/ 2113237 w 3267892"/>
              <a:gd name="connsiteY4" fmla="*/ 0 h 1985332"/>
              <a:gd name="connsiteX5" fmla="*/ 2657885 w 3267892"/>
              <a:gd name="connsiteY5" fmla="*/ 0 h 1985332"/>
              <a:gd name="connsiteX6" fmla="*/ 3267892 w 3267892"/>
              <a:gd name="connsiteY6" fmla="*/ 0 h 1985332"/>
              <a:gd name="connsiteX7" fmla="*/ 3267892 w 3267892"/>
              <a:gd name="connsiteY7" fmla="*/ 536040 h 1985332"/>
              <a:gd name="connsiteX8" fmla="*/ 3267892 w 3267892"/>
              <a:gd name="connsiteY8" fmla="*/ 1052226 h 1985332"/>
              <a:gd name="connsiteX9" fmla="*/ 3267892 w 3267892"/>
              <a:gd name="connsiteY9" fmla="*/ 1548559 h 1985332"/>
              <a:gd name="connsiteX10" fmla="*/ 3267892 w 3267892"/>
              <a:gd name="connsiteY10" fmla="*/ 1985332 h 1985332"/>
              <a:gd name="connsiteX11" fmla="*/ 2821280 w 3267892"/>
              <a:gd name="connsiteY11" fmla="*/ 1985332 h 1985332"/>
              <a:gd name="connsiteX12" fmla="*/ 2243953 w 3267892"/>
              <a:gd name="connsiteY12" fmla="*/ 1985332 h 1985332"/>
              <a:gd name="connsiteX13" fmla="*/ 1764662 w 3267892"/>
              <a:gd name="connsiteY13" fmla="*/ 1985332 h 1985332"/>
              <a:gd name="connsiteX14" fmla="*/ 1187334 w 3267892"/>
              <a:gd name="connsiteY14" fmla="*/ 1985332 h 1985332"/>
              <a:gd name="connsiteX15" fmla="*/ 740722 w 3267892"/>
              <a:gd name="connsiteY15" fmla="*/ 1985332 h 1985332"/>
              <a:gd name="connsiteX16" fmla="*/ 0 w 3267892"/>
              <a:gd name="connsiteY16" fmla="*/ 1985332 h 1985332"/>
              <a:gd name="connsiteX17" fmla="*/ 0 w 3267892"/>
              <a:gd name="connsiteY17" fmla="*/ 1469146 h 1985332"/>
              <a:gd name="connsiteX18" fmla="*/ 0 w 3267892"/>
              <a:gd name="connsiteY18" fmla="*/ 992666 h 1985332"/>
              <a:gd name="connsiteX19" fmla="*/ 0 w 3267892"/>
              <a:gd name="connsiteY19" fmla="*/ 456626 h 1985332"/>
              <a:gd name="connsiteX20" fmla="*/ 0 w 3267892"/>
              <a:gd name="connsiteY20" fmla="*/ 0 h 198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67892" h="1985332" extrusionOk="0">
                <a:moveTo>
                  <a:pt x="0" y="0"/>
                </a:moveTo>
                <a:cubicBezTo>
                  <a:pt x="119962" y="-18414"/>
                  <a:pt x="360035" y="20270"/>
                  <a:pt x="577328" y="0"/>
                </a:cubicBezTo>
                <a:cubicBezTo>
                  <a:pt x="794621" y="-20270"/>
                  <a:pt x="944215" y="7232"/>
                  <a:pt x="1089297" y="0"/>
                </a:cubicBezTo>
                <a:cubicBezTo>
                  <a:pt x="1234379" y="-7232"/>
                  <a:pt x="1433523" y="25064"/>
                  <a:pt x="1535909" y="0"/>
                </a:cubicBezTo>
                <a:cubicBezTo>
                  <a:pt x="1638295" y="-25064"/>
                  <a:pt x="1965150" y="13227"/>
                  <a:pt x="2113237" y="0"/>
                </a:cubicBezTo>
                <a:cubicBezTo>
                  <a:pt x="2261324" y="-13227"/>
                  <a:pt x="2546965" y="41095"/>
                  <a:pt x="2657885" y="0"/>
                </a:cubicBezTo>
                <a:cubicBezTo>
                  <a:pt x="2768805" y="-41095"/>
                  <a:pt x="3062054" y="45537"/>
                  <a:pt x="3267892" y="0"/>
                </a:cubicBezTo>
                <a:cubicBezTo>
                  <a:pt x="3313762" y="205672"/>
                  <a:pt x="3266650" y="316035"/>
                  <a:pt x="3267892" y="536040"/>
                </a:cubicBezTo>
                <a:cubicBezTo>
                  <a:pt x="3269134" y="756045"/>
                  <a:pt x="3219374" y="925820"/>
                  <a:pt x="3267892" y="1052226"/>
                </a:cubicBezTo>
                <a:cubicBezTo>
                  <a:pt x="3316410" y="1178632"/>
                  <a:pt x="3218032" y="1347445"/>
                  <a:pt x="3267892" y="1548559"/>
                </a:cubicBezTo>
                <a:cubicBezTo>
                  <a:pt x="3317752" y="1749673"/>
                  <a:pt x="3236191" y="1871209"/>
                  <a:pt x="3267892" y="1985332"/>
                </a:cubicBezTo>
                <a:cubicBezTo>
                  <a:pt x="3177586" y="2016517"/>
                  <a:pt x="3020043" y="1936395"/>
                  <a:pt x="2821280" y="1985332"/>
                </a:cubicBezTo>
                <a:cubicBezTo>
                  <a:pt x="2622517" y="2034269"/>
                  <a:pt x="2450653" y="1927074"/>
                  <a:pt x="2243953" y="1985332"/>
                </a:cubicBezTo>
                <a:cubicBezTo>
                  <a:pt x="2037253" y="2043590"/>
                  <a:pt x="1896364" y="1975266"/>
                  <a:pt x="1764662" y="1985332"/>
                </a:cubicBezTo>
                <a:cubicBezTo>
                  <a:pt x="1632960" y="1995398"/>
                  <a:pt x="1403824" y="1944093"/>
                  <a:pt x="1187334" y="1985332"/>
                </a:cubicBezTo>
                <a:cubicBezTo>
                  <a:pt x="970844" y="2026571"/>
                  <a:pt x="932805" y="1939033"/>
                  <a:pt x="740722" y="1985332"/>
                </a:cubicBezTo>
                <a:cubicBezTo>
                  <a:pt x="548639" y="2031631"/>
                  <a:pt x="332973" y="1908887"/>
                  <a:pt x="0" y="1985332"/>
                </a:cubicBezTo>
                <a:cubicBezTo>
                  <a:pt x="-19554" y="1813805"/>
                  <a:pt x="58075" y="1585454"/>
                  <a:pt x="0" y="1469146"/>
                </a:cubicBezTo>
                <a:cubicBezTo>
                  <a:pt x="-58075" y="1352838"/>
                  <a:pt x="1613" y="1109849"/>
                  <a:pt x="0" y="992666"/>
                </a:cubicBezTo>
                <a:cubicBezTo>
                  <a:pt x="-1613" y="875483"/>
                  <a:pt x="35807" y="646601"/>
                  <a:pt x="0" y="456626"/>
                </a:cubicBezTo>
                <a:cubicBezTo>
                  <a:pt x="-35807" y="266651"/>
                  <a:pt x="33592" y="182483"/>
                  <a:pt x="0" y="0"/>
                </a:cubicBezTo>
                <a:close/>
              </a:path>
            </a:pathLst>
          </a:custGeom>
          <a:noFill/>
          <a:ln w="76200">
            <a:solidFill>
              <a:srgbClr val="FF0000"/>
            </a:solidFill>
            <a:extLst>
              <a:ext uri="{C807C97D-BFC1-408E-A445-0C87EB9F89A2}">
                <ask:lineSketchStyleProps xmlns:ask="http://schemas.microsoft.com/office/drawing/2018/sketchyshapes" sd="2263915014">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graphicFrame>
        <p:nvGraphicFramePr>
          <p:cNvPr id="1028" name="TextBox 7">
            <a:extLst>
              <a:ext uri="{FF2B5EF4-FFF2-40B4-BE49-F238E27FC236}">
                <a16:creationId xmlns:a16="http://schemas.microsoft.com/office/drawing/2014/main" id="{385B93EA-E43F-EEBF-C498-04472611E597}"/>
              </a:ext>
            </a:extLst>
          </p:cNvPr>
          <p:cNvGraphicFramePr/>
          <p:nvPr>
            <p:extLst>
              <p:ext uri="{D42A27DB-BD31-4B8C-83A1-F6EECF244321}">
                <p14:modId xmlns:p14="http://schemas.microsoft.com/office/powerpoint/2010/main" val="956793809"/>
              </p:ext>
            </p:extLst>
          </p:nvPr>
        </p:nvGraphicFramePr>
        <p:xfrm>
          <a:off x="1920617" y="2912741"/>
          <a:ext cx="8350765" cy="25853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0748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89E77D-C9D6-FE63-C62E-F203BEF7E9BD}"/>
              </a:ext>
            </a:extLst>
          </p:cNvPr>
          <p:cNvSpPr txBox="1"/>
          <p:nvPr/>
        </p:nvSpPr>
        <p:spPr>
          <a:xfrm>
            <a:off x="174708" y="425419"/>
            <a:ext cx="9977620" cy="707886"/>
          </a:xfrm>
          <a:prstGeom prst="rect">
            <a:avLst/>
          </a:prstGeom>
          <a:noFill/>
        </p:spPr>
        <p:txBody>
          <a:bodyPr wrap="square" lIns="91440" tIns="45720" rIns="91440" bIns="45720" rtlCol="0" anchor="t">
            <a:spAutoFit/>
          </a:bodyPr>
          <a:lstStyle/>
          <a:p>
            <a:r>
              <a:rPr lang="en-GB" sz="4000" dirty="0">
                <a:latin typeface="Ovo"/>
              </a:rPr>
              <a:t>What is ‘culture’</a:t>
            </a:r>
            <a:endParaRPr lang="en-GB" sz="4000" dirty="0">
              <a:latin typeface="Ovo" panose="02020502070400060406" pitchFamily="18" charset="0"/>
            </a:endParaRPr>
          </a:p>
        </p:txBody>
      </p:sp>
      <p:sp>
        <p:nvSpPr>
          <p:cNvPr id="3" name="Rectangle 2">
            <a:extLst>
              <a:ext uri="{FF2B5EF4-FFF2-40B4-BE49-F238E27FC236}">
                <a16:creationId xmlns:a16="http://schemas.microsoft.com/office/drawing/2014/main" id="{182D119D-FAE7-97C5-D339-DDA59CC72EE6}"/>
              </a:ext>
            </a:extLst>
          </p:cNvPr>
          <p:cNvSpPr/>
          <p:nvPr/>
        </p:nvSpPr>
        <p:spPr>
          <a:xfrm>
            <a:off x="6096000" y="1394340"/>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pic>
        <p:nvPicPr>
          <p:cNvPr id="4" name="Picture 3">
            <a:extLst>
              <a:ext uri="{FF2B5EF4-FFF2-40B4-BE49-F238E27FC236}">
                <a16:creationId xmlns:a16="http://schemas.microsoft.com/office/drawing/2014/main" id="{CC015C76-CC04-E9A8-6AB2-84B7D06C90A6}"/>
              </a:ext>
            </a:extLst>
          </p:cNvPr>
          <p:cNvPicPr>
            <a:picLocks noChangeAspect="1"/>
          </p:cNvPicPr>
          <p:nvPr/>
        </p:nvPicPr>
        <p:blipFill rotWithShape="1">
          <a:blip r:embed="rId3"/>
          <a:srcRect l="22762" t="53773" r="56831" b="23970"/>
          <a:stretch/>
        </p:blipFill>
        <p:spPr>
          <a:xfrm>
            <a:off x="10057382" y="595284"/>
            <a:ext cx="1754003" cy="1076041"/>
          </a:xfrm>
          <a:custGeom>
            <a:avLst/>
            <a:gdLst>
              <a:gd name="connsiteX0" fmla="*/ 0 w 1754003"/>
              <a:gd name="connsiteY0" fmla="*/ 0 h 1076041"/>
              <a:gd name="connsiteX1" fmla="*/ 584668 w 1754003"/>
              <a:gd name="connsiteY1" fmla="*/ 0 h 1076041"/>
              <a:gd name="connsiteX2" fmla="*/ 1186875 w 1754003"/>
              <a:gd name="connsiteY2" fmla="*/ 0 h 1076041"/>
              <a:gd name="connsiteX3" fmla="*/ 1754003 w 1754003"/>
              <a:gd name="connsiteY3" fmla="*/ 0 h 1076041"/>
              <a:gd name="connsiteX4" fmla="*/ 1754003 w 1754003"/>
              <a:gd name="connsiteY4" fmla="*/ 527260 h 1076041"/>
              <a:gd name="connsiteX5" fmla="*/ 1754003 w 1754003"/>
              <a:gd name="connsiteY5" fmla="*/ 1076041 h 1076041"/>
              <a:gd name="connsiteX6" fmla="*/ 1134255 w 1754003"/>
              <a:gd name="connsiteY6" fmla="*/ 1076041 h 1076041"/>
              <a:gd name="connsiteX7" fmla="*/ 567128 w 1754003"/>
              <a:gd name="connsiteY7" fmla="*/ 1076041 h 1076041"/>
              <a:gd name="connsiteX8" fmla="*/ 0 w 1754003"/>
              <a:gd name="connsiteY8" fmla="*/ 1076041 h 1076041"/>
              <a:gd name="connsiteX9" fmla="*/ 0 w 1754003"/>
              <a:gd name="connsiteY9" fmla="*/ 538021 h 1076041"/>
              <a:gd name="connsiteX10" fmla="*/ 0 w 1754003"/>
              <a:gd name="connsiteY10" fmla="*/ 0 h 107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4003" h="1076041" fill="none" extrusionOk="0">
                <a:moveTo>
                  <a:pt x="0" y="0"/>
                </a:moveTo>
                <a:cubicBezTo>
                  <a:pt x="253697" y="9872"/>
                  <a:pt x="465608" y="-563"/>
                  <a:pt x="584668" y="0"/>
                </a:cubicBezTo>
                <a:cubicBezTo>
                  <a:pt x="703728" y="563"/>
                  <a:pt x="888068" y="22977"/>
                  <a:pt x="1186875" y="0"/>
                </a:cubicBezTo>
                <a:cubicBezTo>
                  <a:pt x="1485682" y="-22977"/>
                  <a:pt x="1611357" y="-2537"/>
                  <a:pt x="1754003" y="0"/>
                </a:cubicBezTo>
                <a:cubicBezTo>
                  <a:pt x="1736364" y="217272"/>
                  <a:pt x="1778683" y="265862"/>
                  <a:pt x="1754003" y="527260"/>
                </a:cubicBezTo>
                <a:cubicBezTo>
                  <a:pt x="1729323" y="788658"/>
                  <a:pt x="1762817" y="815027"/>
                  <a:pt x="1754003" y="1076041"/>
                </a:cubicBezTo>
                <a:cubicBezTo>
                  <a:pt x="1623216" y="1064870"/>
                  <a:pt x="1369768" y="1083839"/>
                  <a:pt x="1134255" y="1076041"/>
                </a:cubicBezTo>
                <a:cubicBezTo>
                  <a:pt x="898742" y="1068243"/>
                  <a:pt x="699416" y="1101536"/>
                  <a:pt x="567128" y="1076041"/>
                </a:cubicBezTo>
                <a:cubicBezTo>
                  <a:pt x="434840" y="1050546"/>
                  <a:pt x="173159" y="1061363"/>
                  <a:pt x="0" y="1076041"/>
                </a:cubicBezTo>
                <a:cubicBezTo>
                  <a:pt x="22878" y="924998"/>
                  <a:pt x="-14310" y="669524"/>
                  <a:pt x="0" y="538021"/>
                </a:cubicBezTo>
                <a:cubicBezTo>
                  <a:pt x="14310" y="406518"/>
                  <a:pt x="-2240" y="159765"/>
                  <a:pt x="0" y="0"/>
                </a:cubicBezTo>
                <a:close/>
              </a:path>
              <a:path w="1754003" h="1076041" stroke="0" extrusionOk="0">
                <a:moveTo>
                  <a:pt x="0" y="0"/>
                </a:moveTo>
                <a:cubicBezTo>
                  <a:pt x="163663" y="5414"/>
                  <a:pt x="383560" y="28477"/>
                  <a:pt x="602208" y="0"/>
                </a:cubicBezTo>
                <a:cubicBezTo>
                  <a:pt x="820856" y="-28477"/>
                  <a:pt x="1033520" y="-9301"/>
                  <a:pt x="1221955" y="0"/>
                </a:cubicBezTo>
                <a:cubicBezTo>
                  <a:pt x="1410390" y="9301"/>
                  <a:pt x="1595798" y="18277"/>
                  <a:pt x="1754003" y="0"/>
                </a:cubicBezTo>
                <a:cubicBezTo>
                  <a:pt x="1738961" y="271754"/>
                  <a:pt x="1779825" y="432841"/>
                  <a:pt x="1754003" y="548781"/>
                </a:cubicBezTo>
                <a:cubicBezTo>
                  <a:pt x="1728181" y="664721"/>
                  <a:pt x="1776152" y="903341"/>
                  <a:pt x="1754003" y="1076041"/>
                </a:cubicBezTo>
                <a:cubicBezTo>
                  <a:pt x="1591084" y="1093373"/>
                  <a:pt x="1325521" y="1058003"/>
                  <a:pt x="1186875" y="1076041"/>
                </a:cubicBezTo>
                <a:cubicBezTo>
                  <a:pt x="1048229" y="1094079"/>
                  <a:pt x="874218" y="1070847"/>
                  <a:pt x="602208" y="1076041"/>
                </a:cubicBezTo>
                <a:cubicBezTo>
                  <a:pt x="330198" y="1081235"/>
                  <a:pt x="147262" y="1048013"/>
                  <a:pt x="0" y="1076041"/>
                </a:cubicBezTo>
                <a:cubicBezTo>
                  <a:pt x="14045" y="828304"/>
                  <a:pt x="17796" y="734200"/>
                  <a:pt x="0" y="538021"/>
                </a:cubicBezTo>
                <a:cubicBezTo>
                  <a:pt x="-17796" y="341842"/>
                  <a:pt x="8" y="235205"/>
                  <a:pt x="0" y="0"/>
                </a:cubicBezTo>
                <a:close/>
              </a:path>
            </a:pathLst>
          </a:custGeom>
          <a:ln w="57150">
            <a:solidFill>
              <a:srgbClr val="FF0000"/>
            </a:solidFill>
            <a:extLst>
              <a:ext uri="{C807C97D-BFC1-408E-A445-0C87EB9F89A2}">
                <ask:lineSketchStyleProps xmlns:ask="http://schemas.microsoft.com/office/drawing/2018/sketchyshapes" sd="3280180548">
                  <a:prstGeom prst="rect">
                    <a:avLst/>
                  </a:prstGeom>
                  <ask:type>
                    <ask:lineSketchFreehand/>
                  </ask:type>
                </ask:lineSketchStyleProps>
              </a:ext>
            </a:extLst>
          </a:ln>
        </p:spPr>
      </p:pic>
      <p:sp>
        <p:nvSpPr>
          <p:cNvPr id="5" name="Rectangle 4">
            <a:extLst>
              <a:ext uri="{FF2B5EF4-FFF2-40B4-BE49-F238E27FC236}">
                <a16:creationId xmlns:a16="http://schemas.microsoft.com/office/drawing/2014/main" id="{5FA9C74D-73E1-1069-1CDA-10ACA3434BAA}"/>
              </a:ext>
            </a:extLst>
          </p:cNvPr>
          <p:cNvSpPr/>
          <p:nvPr/>
        </p:nvSpPr>
        <p:spPr>
          <a:xfrm>
            <a:off x="0" y="1394340"/>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6" name="Rectangle 5">
            <a:extLst>
              <a:ext uri="{FF2B5EF4-FFF2-40B4-BE49-F238E27FC236}">
                <a16:creationId xmlns:a16="http://schemas.microsoft.com/office/drawing/2014/main" id="{B0949F84-9882-F2C1-AD91-5F0458E62B91}"/>
              </a:ext>
            </a:extLst>
          </p:cNvPr>
          <p:cNvSpPr/>
          <p:nvPr/>
        </p:nvSpPr>
        <p:spPr>
          <a:xfrm>
            <a:off x="0" y="0"/>
            <a:ext cx="12192000" cy="16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sp>
        <p:nvSpPr>
          <p:cNvPr id="7" name="TextBox 6">
            <a:extLst>
              <a:ext uri="{FF2B5EF4-FFF2-40B4-BE49-F238E27FC236}">
                <a16:creationId xmlns:a16="http://schemas.microsoft.com/office/drawing/2014/main" id="{4C2435B8-075B-5CA4-2B4B-E3B5FF8C7B26}"/>
              </a:ext>
            </a:extLst>
          </p:cNvPr>
          <p:cNvSpPr txBox="1"/>
          <p:nvPr/>
        </p:nvSpPr>
        <p:spPr>
          <a:xfrm>
            <a:off x="695325" y="1738313"/>
            <a:ext cx="10120313" cy="3802836"/>
          </a:xfrm>
          <a:prstGeom prst="rect">
            <a:avLst/>
          </a:prstGeom>
          <a:noFill/>
        </p:spPr>
        <p:txBody>
          <a:bodyPr wrap="square" rtlCol="0">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 There are lots of different definitions: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the ideas, customs, and social behaviour of a particular people or society.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the characteristic features of everyday existence (such as diversions or a way of life) shared by people in a place or time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the way of life, especially the general customs and beliefs, of a particular group of people at a particular time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the customary beliefs, social forms, and material traits of a racial, religious, or social group</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the set of shared attitudes, values, goals, and practices that characterizes an institution or organisation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the integrated pattern of human knowledge, belief, and behaviour that depends upon the capacity for learning and transmitting knowledge to succeeding generations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258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89E77D-C9D6-FE63-C62E-F203BEF7E9BD}"/>
              </a:ext>
            </a:extLst>
          </p:cNvPr>
          <p:cNvSpPr txBox="1"/>
          <p:nvPr/>
        </p:nvSpPr>
        <p:spPr>
          <a:xfrm>
            <a:off x="174708" y="425419"/>
            <a:ext cx="9977620" cy="707886"/>
          </a:xfrm>
          <a:prstGeom prst="rect">
            <a:avLst/>
          </a:prstGeom>
          <a:noFill/>
        </p:spPr>
        <p:txBody>
          <a:bodyPr wrap="square" lIns="91440" tIns="45720" rIns="91440" bIns="45720" rtlCol="0" anchor="t">
            <a:spAutoFit/>
          </a:bodyPr>
          <a:lstStyle/>
          <a:p>
            <a:r>
              <a:rPr lang="en-GB" sz="4000" dirty="0">
                <a:latin typeface="Ovo"/>
              </a:rPr>
              <a:t>What is ‘Scottish culture’</a:t>
            </a:r>
            <a:endParaRPr lang="en-GB" sz="4000" dirty="0">
              <a:latin typeface="Ovo" panose="02020502070400060406" pitchFamily="18" charset="0"/>
            </a:endParaRPr>
          </a:p>
        </p:txBody>
      </p:sp>
      <p:sp>
        <p:nvSpPr>
          <p:cNvPr id="3" name="Rectangle 2">
            <a:extLst>
              <a:ext uri="{FF2B5EF4-FFF2-40B4-BE49-F238E27FC236}">
                <a16:creationId xmlns:a16="http://schemas.microsoft.com/office/drawing/2014/main" id="{182D119D-FAE7-97C5-D339-DDA59CC72EE6}"/>
              </a:ext>
            </a:extLst>
          </p:cNvPr>
          <p:cNvSpPr/>
          <p:nvPr/>
        </p:nvSpPr>
        <p:spPr>
          <a:xfrm>
            <a:off x="6096000" y="1394340"/>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pic>
        <p:nvPicPr>
          <p:cNvPr id="4" name="Picture 3">
            <a:extLst>
              <a:ext uri="{FF2B5EF4-FFF2-40B4-BE49-F238E27FC236}">
                <a16:creationId xmlns:a16="http://schemas.microsoft.com/office/drawing/2014/main" id="{CC015C76-CC04-E9A8-6AB2-84B7D06C90A6}"/>
              </a:ext>
            </a:extLst>
          </p:cNvPr>
          <p:cNvPicPr>
            <a:picLocks noChangeAspect="1"/>
          </p:cNvPicPr>
          <p:nvPr/>
        </p:nvPicPr>
        <p:blipFill rotWithShape="1">
          <a:blip r:embed="rId3"/>
          <a:srcRect l="22762" t="53773" r="56831" b="23970"/>
          <a:stretch/>
        </p:blipFill>
        <p:spPr>
          <a:xfrm>
            <a:off x="10057382" y="595284"/>
            <a:ext cx="1754003" cy="1076041"/>
          </a:xfrm>
          <a:custGeom>
            <a:avLst/>
            <a:gdLst>
              <a:gd name="connsiteX0" fmla="*/ 0 w 1754003"/>
              <a:gd name="connsiteY0" fmla="*/ 0 h 1076041"/>
              <a:gd name="connsiteX1" fmla="*/ 584668 w 1754003"/>
              <a:gd name="connsiteY1" fmla="*/ 0 h 1076041"/>
              <a:gd name="connsiteX2" fmla="*/ 1186875 w 1754003"/>
              <a:gd name="connsiteY2" fmla="*/ 0 h 1076041"/>
              <a:gd name="connsiteX3" fmla="*/ 1754003 w 1754003"/>
              <a:gd name="connsiteY3" fmla="*/ 0 h 1076041"/>
              <a:gd name="connsiteX4" fmla="*/ 1754003 w 1754003"/>
              <a:gd name="connsiteY4" fmla="*/ 527260 h 1076041"/>
              <a:gd name="connsiteX5" fmla="*/ 1754003 w 1754003"/>
              <a:gd name="connsiteY5" fmla="*/ 1076041 h 1076041"/>
              <a:gd name="connsiteX6" fmla="*/ 1134255 w 1754003"/>
              <a:gd name="connsiteY6" fmla="*/ 1076041 h 1076041"/>
              <a:gd name="connsiteX7" fmla="*/ 567128 w 1754003"/>
              <a:gd name="connsiteY7" fmla="*/ 1076041 h 1076041"/>
              <a:gd name="connsiteX8" fmla="*/ 0 w 1754003"/>
              <a:gd name="connsiteY8" fmla="*/ 1076041 h 1076041"/>
              <a:gd name="connsiteX9" fmla="*/ 0 w 1754003"/>
              <a:gd name="connsiteY9" fmla="*/ 538021 h 1076041"/>
              <a:gd name="connsiteX10" fmla="*/ 0 w 1754003"/>
              <a:gd name="connsiteY10" fmla="*/ 0 h 107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4003" h="1076041" fill="none" extrusionOk="0">
                <a:moveTo>
                  <a:pt x="0" y="0"/>
                </a:moveTo>
                <a:cubicBezTo>
                  <a:pt x="253697" y="9872"/>
                  <a:pt x="465608" y="-563"/>
                  <a:pt x="584668" y="0"/>
                </a:cubicBezTo>
                <a:cubicBezTo>
                  <a:pt x="703728" y="563"/>
                  <a:pt x="888068" y="22977"/>
                  <a:pt x="1186875" y="0"/>
                </a:cubicBezTo>
                <a:cubicBezTo>
                  <a:pt x="1485682" y="-22977"/>
                  <a:pt x="1611357" y="-2537"/>
                  <a:pt x="1754003" y="0"/>
                </a:cubicBezTo>
                <a:cubicBezTo>
                  <a:pt x="1736364" y="217272"/>
                  <a:pt x="1778683" y="265862"/>
                  <a:pt x="1754003" y="527260"/>
                </a:cubicBezTo>
                <a:cubicBezTo>
                  <a:pt x="1729323" y="788658"/>
                  <a:pt x="1762817" y="815027"/>
                  <a:pt x="1754003" y="1076041"/>
                </a:cubicBezTo>
                <a:cubicBezTo>
                  <a:pt x="1623216" y="1064870"/>
                  <a:pt x="1369768" y="1083839"/>
                  <a:pt x="1134255" y="1076041"/>
                </a:cubicBezTo>
                <a:cubicBezTo>
                  <a:pt x="898742" y="1068243"/>
                  <a:pt x="699416" y="1101536"/>
                  <a:pt x="567128" y="1076041"/>
                </a:cubicBezTo>
                <a:cubicBezTo>
                  <a:pt x="434840" y="1050546"/>
                  <a:pt x="173159" y="1061363"/>
                  <a:pt x="0" y="1076041"/>
                </a:cubicBezTo>
                <a:cubicBezTo>
                  <a:pt x="22878" y="924998"/>
                  <a:pt x="-14310" y="669524"/>
                  <a:pt x="0" y="538021"/>
                </a:cubicBezTo>
                <a:cubicBezTo>
                  <a:pt x="14310" y="406518"/>
                  <a:pt x="-2240" y="159765"/>
                  <a:pt x="0" y="0"/>
                </a:cubicBezTo>
                <a:close/>
              </a:path>
              <a:path w="1754003" h="1076041" stroke="0" extrusionOk="0">
                <a:moveTo>
                  <a:pt x="0" y="0"/>
                </a:moveTo>
                <a:cubicBezTo>
                  <a:pt x="163663" y="5414"/>
                  <a:pt x="383560" y="28477"/>
                  <a:pt x="602208" y="0"/>
                </a:cubicBezTo>
                <a:cubicBezTo>
                  <a:pt x="820856" y="-28477"/>
                  <a:pt x="1033520" y="-9301"/>
                  <a:pt x="1221955" y="0"/>
                </a:cubicBezTo>
                <a:cubicBezTo>
                  <a:pt x="1410390" y="9301"/>
                  <a:pt x="1595798" y="18277"/>
                  <a:pt x="1754003" y="0"/>
                </a:cubicBezTo>
                <a:cubicBezTo>
                  <a:pt x="1738961" y="271754"/>
                  <a:pt x="1779825" y="432841"/>
                  <a:pt x="1754003" y="548781"/>
                </a:cubicBezTo>
                <a:cubicBezTo>
                  <a:pt x="1728181" y="664721"/>
                  <a:pt x="1776152" y="903341"/>
                  <a:pt x="1754003" y="1076041"/>
                </a:cubicBezTo>
                <a:cubicBezTo>
                  <a:pt x="1591084" y="1093373"/>
                  <a:pt x="1325521" y="1058003"/>
                  <a:pt x="1186875" y="1076041"/>
                </a:cubicBezTo>
                <a:cubicBezTo>
                  <a:pt x="1048229" y="1094079"/>
                  <a:pt x="874218" y="1070847"/>
                  <a:pt x="602208" y="1076041"/>
                </a:cubicBezTo>
                <a:cubicBezTo>
                  <a:pt x="330198" y="1081235"/>
                  <a:pt x="147262" y="1048013"/>
                  <a:pt x="0" y="1076041"/>
                </a:cubicBezTo>
                <a:cubicBezTo>
                  <a:pt x="14045" y="828304"/>
                  <a:pt x="17796" y="734200"/>
                  <a:pt x="0" y="538021"/>
                </a:cubicBezTo>
                <a:cubicBezTo>
                  <a:pt x="-17796" y="341842"/>
                  <a:pt x="8" y="235205"/>
                  <a:pt x="0" y="0"/>
                </a:cubicBezTo>
                <a:close/>
              </a:path>
            </a:pathLst>
          </a:custGeom>
          <a:ln w="57150">
            <a:solidFill>
              <a:srgbClr val="FF0000"/>
            </a:solidFill>
            <a:extLst>
              <a:ext uri="{C807C97D-BFC1-408E-A445-0C87EB9F89A2}">
                <ask:lineSketchStyleProps xmlns:ask="http://schemas.microsoft.com/office/drawing/2018/sketchyshapes" sd="3280180548">
                  <a:prstGeom prst="rect">
                    <a:avLst/>
                  </a:prstGeom>
                  <ask:type>
                    <ask:lineSketchFreehand/>
                  </ask:type>
                </ask:lineSketchStyleProps>
              </a:ext>
            </a:extLst>
          </a:ln>
        </p:spPr>
      </p:pic>
      <p:sp>
        <p:nvSpPr>
          <p:cNvPr id="5" name="Rectangle 4">
            <a:extLst>
              <a:ext uri="{FF2B5EF4-FFF2-40B4-BE49-F238E27FC236}">
                <a16:creationId xmlns:a16="http://schemas.microsoft.com/office/drawing/2014/main" id="{5FA9C74D-73E1-1069-1CDA-10ACA3434BAA}"/>
              </a:ext>
            </a:extLst>
          </p:cNvPr>
          <p:cNvSpPr/>
          <p:nvPr/>
        </p:nvSpPr>
        <p:spPr>
          <a:xfrm>
            <a:off x="0" y="1394340"/>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6" name="Rectangle 5">
            <a:extLst>
              <a:ext uri="{FF2B5EF4-FFF2-40B4-BE49-F238E27FC236}">
                <a16:creationId xmlns:a16="http://schemas.microsoft.com/office/drawing/2014/main" id="{B0949F84-9882-F2C1-AD91-5F0458E62B91}"/>
              </a:ext>
            </a:extLst>
          </p:cNvPr>
          <p:cNvSpPr/>
          <p:nvPr/>
        </p:nvSpPr>
        <p:spPr>
          <a:xfrm>
            <a:off x="0" y="0"/>
            <a:ext cx="12192000" cy="16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grpSp>
        <p:nvGrpSpPr>
          <p:cNvPr id="7" name="Group 6">
            <a:extLst>
              <a:ext uri="{FF2B5EF4-FFF2-40B4-BE49-F238E27FC236}">
                <a16:creationId xmlns:a16="http://schemas.microsoft.com/office/drawing/2014/main" id="{93A5A4C8-7255-A3DD-DFAD-EB694E698D48}"/>
              </a:ext>
            </a:extLst>
          </p:cNvPr>
          <p:cNvGrpSpPr/>
          <p:nvPr/>
        </p:nvGrpSpPr>
        <p:grpSpPr>
          <a:xfrm>
            <a:off x="605411" y="1791900"/>
            <a:ext cx="10693688" cy="4748768"/>
            <a:chOff x="605411" y="1791900"/>
            <a:chExt cx="10693688" cy="4748768"/>
          </a:xfrm>
        </p:grpSpPr>
        <p:pic>
          <p:nvPicPr>
            <p:cNvPr id="1026" name="Picture 2" descr="Highland bagpiper in kilt">
              <a:extLst>
                <a:ext uri="{FF2B5EF4-FFF2-40B4-BE49-F238E27FC236}">
                  <a16:creationId xmlns:a16="http://schemas.microsoft.com/office/drawing/2014/main" id="{9F80223B-1890-AD96-1B8E-9662BFA425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411" y="1791900"/>
              <a:ext cx="3388299" cy="2262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lated haggis sweede and potatomeal ">
              <a:extLst>
                <a:ext uri="{FF2B5EF4-FFF2-40B4-BE49-F238E27FC236}">
                  <a16:creationId xmlns:a16="http://schemas.microsoft.com/office/drawing/2014/main" id="{2B325F25-187F-7C8D-38FB-AE1975AFD6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8292" y="4438650"/>
              <a:ext cx="3100807" cy="20702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03558DF-34D8-D5CB-E2BB-5558CC6132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411" y="4282847"/>
              <a:ext cx="3388299" cy="22578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cotland Archives - World4 | Scottish costume, Traditional scottish  clothing, Scottish fashion">
              <a:extLst>
                <a:ext uri="{FF2B5EF4-FFF2-40B4-BE49-F238E27FC236}">
                  <a16:creationId xmlns:a16="http://schemas.microsoft.com/office/drawing/2014/main" id="{C4CDF44B-B766-6846-09E5-01D4EB2D5B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9494" y="2848229"/>
              <a:ext cx="2513012" cy="318084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complete Guide to Scottish Highland Culture — The Clan Buchanan — The  Clan Buchanan">
              <a:extLst>
                <a:ext uri="{FF2B5EF4-FFF2-40B4-BE49-F238E27FC236}">
                  <a16:creationId xmlns:a16="http://schemas.microsoft.com/office/drawing/2014/main" id="{6C08A3BD-A5E6-DF17-959B-2947D699D54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7859" b="14652"/>
            <a:stretch/>
          </p:blipFill>
          <p:spPr bwMode="auto">
            <a:xfrm>
              <a:off x="8198292" y="2019300"/>
              <a:ext cx="2933258" cy="22729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7428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89E77D-C9D6-FE63-C62E-F203BEF7E9BD}"/>
              </a:ext>
            </a:extLst>
          </p:cNvPr>
          <p:cNvSpPr txBox="1"/>
          <p:nvPr/>
        </p:nvSpPr>
        <p:spPr>
          <a:xfrm>
            <a:off x="174708" y="425419"/>
            <a:ext cx="9977620" cy="707886"/>
          </a:xfrm>
          <a:prstGeom prst="rect">
            <a:avLst/>
          </a:prstGeom>
          <a:noFill/>
        </p:spPr>
        <p:txBody>
          <a:bodyPr wrap="square" lIns="91440" tIns="45720" rIns="91440" bIns="45720" rtlCol="0" anchor="t">
            <a:spAutoFit/>
          </a:bodyPr>
          <a:lstStyle/>
          <a:p>
            <a:r>
              <a:rPr lang="en-GB" sz="4000" dirty="0">
                <a:latin typeface="Ovo"/>
              </a:rPr>
              <a:t>What is a stereotype?</a:t>
            </a:r>
            <a:endParaRPr lang="en-GB" sz="4000" dirty="0">
              <a:latin typeface="Ovo" panose="02020502070400060406" pitchFamily="18" charset="0"/>
            </a:endParaRPr>
          </a:p>
        </p:txBody>
      </p:sp>
      <p:sp>
        <p:nvSpPr>
          <p:cNvPr id="3" name="Rectangle 2">
            <a:extLst>
              <a:ext uri="{FF2B5EF4-FFF2-40B4-BE49-F238E27FC236}">
                <a16:creationId xmlns:a16="http://schemas.microsoft.com/office/drawing/2014/main" id="{182D119D-FAE7-97C5-D339-DDA59CC72EE6}"/>
              </a:ext>
            </a:extLst>
          </p:cNvPr>
          <p:cNvSpPr/>
          <p:nvPr/>
        </p:nvSpPr>
        <p:spPr>
          <a:xfrm>
            <a:off x="6096000" y="1394340"/>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pic>
        <p:nvPicPr>
          <p:cNvPr id="4" name="Picture 3">
            <a:extLst>
              <a:ext uri="{FF2B5EF4-FFF2-40B4-BE49-F238E27FC236}">
                <a16:creationId xmlns:a16="http://schemas.microsoft.com/office/drawing/2014/main" id="{CC015C76-CC04-E9A8-6AB2-84B7D06C90A6}"/>
              </a:ext>
            </a:extLst>
          </p:cNvPr>
          <p:cNvPicPr>
            <a:picLocks noChangeAspect="1"/>
          </p:cNvPicPr>
          <p:nvPr/>
        </p:nvPicPr>
        <p:blipFill rotWithShape="1">
          <a:blip r:embed="rId3"/>
          <a:srcRect l="22762" t="53773" r="56831" b="23970"/>
          <a:stretch/>
        </p:blipFill>
        <p:spPr>
          <a:xfrm>
            <a:off x="10057382" y="595284"/>
            <a:ext cx="1754003" cy="1076041"/>
          </a:xfrm>
          <a:custGeom>
            <a:avLst/>
            <a:gdLst>
              <a:gd name="connsiteX0" fmla="*/ 0 w 1754003"/>
              <a:gd name="connsiteY0" fmla="*/ 0 h 1076041"/>
              <a:gd name="connsiteX1" fmla="*/ 584668 w 1754003"/>
              <a:gd name="connsiteY1" fmla="*/ 0 h 1076041"/>
              <a:gd name="connsiteX2" fmla="*/ 1186875 w 1754003"/>
              <a:gd name="connsiteY2" fmla="*/ 0 h 1076041"/>
              <a:gd name="connsiteX3" fmla="*/ 1754003 w 1754003"/>
              <a:gd name="connsiteY3" fmla="*/ 0 h 1076041"/>
              <a:gd name="connsiteX4" fmla="*/ 1754003 w 1754003"/>
              <a:gd name="connsiteY4" fmla="*/ 527260 h 1076041"/>
              <a:gd name="connsiteX5" fmla="*/ 1754003 w 1754003"/>
              <a:gd name="connsiteY5" fmla="*/ 1076041 h 1076041"/>
              <a:gd name="connsiteX6" fmla="*/ 1134255 w 1754003"/>
              <a:gd name="connsiteY6" fmla="*/ 1076041 h 1076041"/>
              <a:gd name="connsiteX7" fmla="*/ 567128 w 1754003"/>
              <a:gd name="connsiteY7" fmla="*/ 1076041 h 1076041"/>
              <a:gd name="connsiteX8" fmla="*/ 0 w 1754003"/>
              <a:gd name="connsiteY8" fmla="*/ 1076041 h 1076041"/>
              <a:gd name="connsiteX9" fmla="*/ 0 w 1754003"/>
              <a:gd name="connsiteY9" fmla="*/ 538021 h 1076041"/>
              <a:gd name="connsiteX10" fmla="*/ 0 w 1754003"/>
              <a:gd name="connsiteY10" fmla="*/ 0 h 107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4003" h="1076041" fill="none" extrusionOk="0">
                <a:moveTo>
                  <a:pt x="0" y="0"/>
                </a:moveTo>
                <a:cubicBezTo>
                  <a:pt x="253697" y="9872"/>
                  <a:pt x="465608" y="-563"/>
                  <a:pt x="584668" y="0"/>
                </a:cubicBezTo>
                <a:cubicBezTo>
                  <a:pt x="703728" y="563"/>
                  <a:pt x="888068" y="22977"/>
                  <a:pt x="1186875" y="0"/>
                </a:cubicBezTo>
                <a:cubicBezTo>
                  <a:pt x="1485682" y="-22977"/>
                  <a:pt x="1611357" y="-2537"/>
                  <a:pt x="1754003" y="0"/>
                </a:cubicBezTo>
                <a:cubicBezTo>
                  <a:pt x="1736364" y="217272"/>
                  <a:pt x="1778683" y="265862"/>
                  <a:pt x="1754003" y="527260"/>
                </a:cubicBezTo>
                <a:cubicBezTo>
                  <a:pt x="1729323" y="788658"/>
                  <a:pt x="1762817" y="815027"/>
                  <a:pt x="1754003" y="1076041"/>
                </a:cubicBezTo>
                <a:cubicBezTo>
                  <a:pt x="1623216" y="1064870"/>
                  <a:pt x="1369768" y="1083839"/>
                  <a:pt x="1134255" y="1076041"/>
                </a:cubicBezTo>
                <a:cubicBezTo>
                  <a:pt x="898742" y="1068243"/>
                  <a:pt x="699416" y="1101536"/>
                  <a:pt x="567128" y="1076041"/>
                </a:cubicBezTo>
                <a:cubicBezTo>
                  <a:pt x="434840" y="1050546"/>
                  <a:pt x="173159" y="1061363"/>
                  <a:pt x="0" y="1076041"/>
                </a:cubicBezTo>
                <a:cubicBezTo>
                  <a:pt x="22878" y="924998"/>
                  <a:pt x="-14310" y="669524"/>
                  <a:pt x="0" y="538021"/>
                </a:cubicBezTo>
                <a:cubicBezTo>
                  <a:pt x="14310" y="406518"/>
                  <a:pt x="-2240" y="159765"/>
                  <a:pt x="0" y="0"/>
                </a:cubicBezTo>
                <a:close/>
              </a:path>
              <a:path w="1754003" h="1076041" stroke="0" extrusionOk="0">
                <a:moveTo>
                  <a:pt x="0" y="0"/>
                </a:moveTo>
                <a:cubicBezTo>
                  <a:pt x="163663" y="5414"/>
                  <a:pt x="383560" y="28477"/>
                  <a:pt x="602208" y="0"/>
                </a:cubicBezTo>
                <a:cubicBezTo>
                  <a:pt x="820856" y="-28477"/>
                  <a:pt x="1033520" y="-9301"/>
                  <a:pt x="1221955" y="0"/>
                </a:cubicBezTo>
                <a:cubicBezTo>
                  <a:pt x="1410390" y="9301"/>
                  <a:pt x="1595798" y="18277"/>
                  <a:pt x="1754003" y="0"/>
                </a:cubicBezTo>
                <a:cubicBezTo>
                  <a:pt x="1738961" y="271754"/>
                  <a:pt x="1779825" y="432841"/>
                  <a:pt x="1754003" y="548781"/>
                </a:cubicBezTo>
                <a:cubicBezTo>
                  <a:pt x="1728181" y="664721"/>
                  <a:pt x="1776152" y="903341"/>
                  <a:pt x="1754003" y="1076041"/>
                </a:cubicBezTo>
                <a:cubicBezTo>
                  <a:pt x="1591084" y="1093373"/>
                  <a:pt x="1325521" y="1058003"/>
                  <a:pt x="1186875" y="1076041"/>
                </a:cubicBezTo>
                <a:cubicBezTo>
                  <a:pt x="1048229" y="1094079"/>
                  <a:pt x="874218" y="1070847"/>
                  <a:pt x="602208" y="1076041"/>
                </a:cubicBezTo>
                <a:cubicBezTo>
                  <a:pt x="330198" y="1081235"/>
                  <a:pt x="147262" y="1048013"/>
                  <a:pt x="0" y="1076041"/>
                </a:cubicBezTo>
                <a:cubicBezTo>
                  <a:pt x="14045" y="828304"/>
                  <a:pt x="17796" y="734200"/>
                  <a:pt x="0" y="538021"/>
                </a:cubicBezTo>
                <a:cubicBezTo>
                  <a:pt x="-17796" y="341842"/>
                  <a:pt x="8" y="235205"/>
                  <a:pt x="0" y="0"/>
                </a:cubicBezTo>
                <a:close/>
              </a:path>
            </a:pathLst>
          </a:custGeom>
          <a:ln w="57150">
            <a:solidFill>
              <a:srgbClr val="FF0000"/>
            </a:solidFill>
            <a:extLst>
              <a:ext uri="{C807C97D-BFC1-408E-A445-0C87EB9F89A2}">
                <ask:lineSketchStyleProps xmlns:ask="http://schemas.microsoft.com/office/drawing/2018/sketchyshapes" sd="3280180548">
                  <a:prstGeom prst="rect">
                    <a:avLst/>
                  </a:prstGeom>
                  <ask:type>
                    <ask:lineSketchFreehand/>
                  </ask:type>
                </ask:lineSketchStyleProps>
              </a:ext>
            </a:extLst>
          </a:ln>
        </p:spPr>
      </p:pic>
      <p:sp>
        <p:nvSpPr>
          <p:cNvPr id="5" name="Rectangle 4">
            <a:extLst>
              <a:ext uri="{FF2B5EF4-FFF2-40B4-BE49-F238E27FC236}">
                <a16:creationId xmlns:a16="http://schemas.microsoft.com/office/drawing/2014/main" id="{5FA9C74D-73E1-1069-1CDA-10ACA3434BAA}"/>
              </a:ext>
            </a:extLst>
          </p:cNvPr>
          <p:cNvSpPr/>
          <p:nvPr/>
        </p:nvSpPr>
        <p:spPr>
          <a:xfrm>
            <a:off x="0" y="1394340"/>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6" name="Rectangle 5">
            <a:extLst>
              <a:ext uri="{FF2B5EF4-FFF2-40B4-BE49-F238E27FC236}">
                <a16:creationId xmlns:a16="http://schemas.microsoft.com/office/drawing/2014/main" id="{B0949F84-9882-F2C1-AD91-5F0458E62B91}"/>
              </a:ext>
            </a:extLst>
          </p:cNvPr>
          <p:cNvSpPr/>
          <p:nvPr/>
        </p:nvSpPr>
        <p:spPr>
          <a:xfrm>
            <a:off x="0" y="0"/>
            <a:ext cx="12192000" cy="16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sp>
        <p:nvSpPr>
          <p:cNvPr id="7" name="TextBox 6">
            <a:extLst>
              <a:ext uri="{FF2B5EF4-FFF2-40B4-BE49-F238E27FC236}">
                <a16:creationId xmlns:a16="http://schemas.microsoft.com/office/drawing/2014/main" id="{4C2435B8-075B-5CA4-2B4B-E3B5FF8C7B26}"/>
              </a:ext>
            </a:extLst>
          </p:cNvPr>
          <p:cNvSpPr txBox="1"/>
          <p:nvPr/>
        </p:nvSpPr>
        <p:spPr>
          <a:xfrm>
            <a:off x="695325" y="1738313"/>
            <a:ext cx="10120313" cy="4914038"/>
          </a:xfrm>
          <a:prstGeom prst="rect">
            <a:avLst/>
          </a:prstGeom>
          <a:noFill/>
        </p:spPr>
        <p:txBody>
          <a:bodyPr wrap="square" rtlCol="0">
            <a:spAutoFit/>
          </a:bodyPr>
          <a:lstStyle/>
          <a:p>
            <a:pPr>
              <a:lnSpc>
                <a:spcPct val="107000"/>
              </a:lnSpc>
              <a:spcAft>
                <a:spcPts val="800"/>
              </a:spcAft>
            </a:pPr>
            <a:r>
              <a:rPr lang="en-GB" sz="32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Definitions include:</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32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a widely held but fixed and oversimplified image or idea of a particular type of person or thing.</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3200" dirty="0">
                <a:effectLst/>
                <a:latin typeface="Calibri" panose="020F0502020204030204" pitchFamily="34" charset="0"/>
                <a:ea typeface="Calibri" panose="020F0502020204030204" pitchFamily="34" charset="0"/>
                <a:cs typeface="Calibri" panose="020F0502020204030204" pitchFamily="34" charset="0"/>
              </a:rPr>
              <a:t>a set idea that people have about what someone or something is like, especially an idea that is wrong</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3200" dirty="0">
                <a:effectLst/>
                <a:latin typeface="Calibri" panose="020F0502020204030204" pitchFamily="34" charset="0"/>
                <a:ea typeface="Calibri" panose="020F0502020204030204" pitchFamily="34" charset="0"/>
                <a:cs typeface="Calibri" panose="020F0502020204030204" pitchFamily="34" charset="0"/>
              </a:rPr>
              <a:t>a standardized mental picture that is held in common by members of a group and that represents an oversimplified opinion, prejudiced attitude, or uncritical judgment</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14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89E77D-C9D6-FE63-C62E-F203BEF7E9BD}"/>
              </a:ext>
            </a:extLst>
          </p:cNvPr>
          <p:cNvSpPr txBox="1"/>
          <p:nvPr/>
        </p:nvSpPr>
        <p:spPr>
          <a:xfrm>
            <a:off x="174708" y="425419"/>
            <a:ext cx="9977620" cy="1323439"/>
          </a:xfrm>
          <a:prstGeom prst="rect">
            <a:avLst/>
          </a:prstGeom>
          <a:noFill/>
        </p:spPr>
        <p:txBody>
          <a:bodyPr wrap="square" lIns="91440" tIns="45720" rIns="91440" bIns="45720" rtlCol="0" anchor="t">
            <a:spAutoFit/>
          </a:bodyPr>
          <a:lstStyle/>
          <a:p>
            <a:r>
              <a:rPr lang="en-GB" sz="4000" dirty="0">
                <a:latin typeface="Ovo" panose="02020502070400060406" pitchFamily="18" charset="0"/>
              </a:rPr>
              <a:t>How does it feel to be on the receiving end of a negative stereotype?</a:t>
            </a:r>
          </a:p>
        </p:txBody>
      </p:sp>
      <p:sp>
        <p:nvSpPr>
          <p:cNvPr id="3" name="Rectangle 2">
            <a:extLst>
              <a:ext uri="{FF2B5EF4-FFF2-40B4-BE49-F238E27FC236}">
                <a16:creationId xmlns:a16="http://schemas.microsoft.com/office/drawing/2014/main" id="{182D119D-FAE7-97C5-D339-DDA59CC72EE6}"/>
              </a:ext>
            </a:extLst>
          </p:cNvPr>
          <p:cNvSpPr/>
          <p:nvPr/>
        </p:nvSpPr>
        <p:spPr>
          <a:xfrm>
            <a:off x="6096000" y="1749940"/>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pic>
        <p:nvPicPr>
          <p:cNvPr id="4" name="Picture 3">
            <a:extLst>
              <a:ext uri="{FF2B5EF4-FFF2-40B4-BE49-F238E27FC236}">
                <a16:creationId xmlns:a16="http://schemas.microsoft.com/office/drawing/2014/main" id="{CC015C76-CC04-E9A8-6AB2-84B7D06C90A6}"/>
              </a:ext>
            </a:extLst>
          </p:cNvPr>
          <p:cNvPicPr>
            <a:picLocks noChangeAspect="1"/>
          </p:cNvPicPr>
          <p:nvPr/>
        </p:nvPicPr>
        <p:blipFill rotWithShape="1">
          <a:blip r:embed="rId3"/>
          <a:srcRect l="22762" t="53773" r="56831" b="23970"/>
          <a:stretch/>
        </p:blipFill>
        <p:spPr>
          <a:xfrm>
            <a:off x="10057382" y="595284"/>
            <a:ext cx="1754003" cy="1076041"/>
          </a:xfrm>
          <a:custGeom>
            <a:avLst/>
            <a:gdLst>
              <a:gd name="connsiteX0" fmla="*/ 0 w 1754003"/>
              <a:gd name="connsiteY0" fmla="*/ 0 h 1076041"/>
              <a:gd name="connsiteX1" fmla="*/ 584668 w 1754003"/>
              <a:gd name="connsiteY1" fmla="*/ 0 h 1076041"/>
              <a:gd name="connsiteX2" fmla="*/ 1186875 w 1754003"/>
              <a:gd name="connsiteY2" fmla="*/ 0 h 1076041"/>
              <a:gd name="connsiteX3" fmla="*/ 1754003 w 1754003"/>
              <a:gd name="connsiteY3" fmla="*/ 0 h 1076041"/>
              <a:gd name="connsiteX4" fmla="*/ 1754003 w 1754003"/>
              <a:gd name="connsiteY4" fmla="*/ 527260 h 1076041"/>
              <a:gd name="connsiteX5" fmla="*/ 1754003 w 1754003"/>
              <a:gd name="connsiteY5" fmla="*/ 1076041 h 1076041"/>
              <a:gd name="connsiteX6" fmla="*/ 1134255 w 1754003"/>
              <a:gd name="connsiteY6" fmla="*/ 1076041 h 1076041"/>
              <a:gd name="connsiteX7" fmla="*/ 567128 w 1754003"/>
              <a:gd name="connsiteY7" fmla="*/ 1076041 h 1076041"/>
              <a:gd name="connsiteX8" fmla="*/ 0 w 1754003"/>
              <a:gd name="connsiteY8" fmla="*/ 1076041 h 1076041"/>
              <a:gd name="connsiteX9" fmla="*/ 0 w 1754003"/>
              <a:gd name="connsiteY9" fmla="*/ 538021 h 1076041"/>
              <a:gd name="connsiteX10" fmla="*/ 0 w 1754003"/>
              <a:gd name="connsiteY10" fmla="*/ 0 h 107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4003" h="1076041" fill="none" extrusionOk="0">
                <a:moveTo>
                  <a:pt x="0" y="0"/>
                </a:moveTo>
                <a:cubicBezTo>
                  <a:pt x="253697" y="9872"/>
                  <a:pt x="465608" y="-563"/>
                  <a:pt x="584668" y="0"/>
                </a:cubicBezTo>
                <a:cubicBezTo>
                  <a:pt x="703728" y="563"/>
                  <a:pt x="888068" y="22977"/>
                  <a:pt x="1186875" y="0"/>
                </a:cubicBezTo>
                <a:cubicBezTo>
                  <a:pt x="1485682" y="-22977"/>
                  <a:pt x="1611357" y="-2537"/>
                  <a:pt x="1754003" y="0"/>
                </a:cubicBezTo>
                <a:cubicBezTo>
                  <a:pt x="1736364" y="217272"/>
                  <a:pt x="1778683" y="265862"/>
                  <a:pt x="1754003" y="527260"/>
                </a:cubicBezTo>
                <a:cubicBezTo>
                  <a:pt x="1729323" y="788658"/>
                  <a:pt x="1762817" y="815027"/>
                  <a:pt x="1754003" y="1076041"/>
                </a:cubicBezTo>
                <a:cubicBezTo>
                  <a:pt x="1623216" y="1064870"/>
                  <a:pt x="1369768" y="1083839"/>
                  <a:pt x="1134255" y="1076041"/>
                </a:cubicBezTo>
                <a:cubicBezTo>
                  <a:pt x="898742" y="1068243"/>
                  <a:pt x="699416" y="1101536"/>
                  <a:pt x="567128" y="1076041"/>
                </a:cubicBezTo>
                <a:cubicBezTo>
                  <a:pt x="434840" y="1050546"/>
                  <a:pt x="173159" y="1061363"/>
                  <a:pt x="0" y="1076041"/>
                </a:cubicBezTo>
                <a:cubicBezTo>
                  <a:pt x="22878" y="924998"/>
                  <a:pt x="-14310" y="669524"/>
                  <a:pt x="0" y="538021"/>
                </a:cubicBezTo>
                <a:cubicBezTo>
                  <a:pt x="14310" y="406518"/>
                  <a:pt x="-2240" y="159765"/>
                  <a:pt x="0" y="0"/>
                </a:cubicBezTo>
                <a:close/>
              </a:path>
              <a:path w="1754003" h="1076041" stroke="0" extrusionOk="0">
                <a:moveTo>
                  <a:pt x="0" y="0"/>
                </a:moveTo>
                <a:cubicBezTo>
                  <a:pt x="163663" y="5414"/>
                  <a:pt x="383560" y="28477"/>
                  <a:pt x="602208" y="0"/>
                </a:cubicBezTo>
                <a:cubicBezTo>
                  <a:pt x="820856" y="-28477"/>
                  <a:pt x="1033520" y="-9301"/>
                  <a:pt x="1221955" y="0"/>
                </a:cubicBezTo>
                <a:cubicBezTo>
                  <a:pt x="1410390" y="9301"/>
                  <a:pt x="1595798" y="18277"/>
                  <a:pt x="1754003" y="0"/>
                </a:cubicBezTo>
                <a:cubicBezTo>
                  <a:pt x="1738961" y="271754"/>
                  <a:pt x="1779825" y="432841"/>
                  <a:pt x="1754003" y="548781"/>
                </a:cubicBezTo>
                <a:cubicBezTo>
                  <a:pt x="1728181" y="664721"/>
                  <a:pt x="1776152" y="903341"/>
                  <a:pt x="1754003" y="1076041"/>
                </a:cubicBezTo>
                <a:cubicBezTo>
                  <a:pt x="1591084" y="1093373"/>
                  <a:pt x="1325521" y="1058003"/>
                  <a:pt x="1186875" y="1076041"/>
                </a:cubicBezTo>
                <a:cubicBezTo>
                  <a:pt x="1048229" y="1094079"/>
                  <a:pt x="874218" y="1070847"/>
                  <a:pt x="602208" y="1076041"/>
                </a:cubicBezTo>
                <a:cubicBezTo>
                  <a:pt x="330198" y="1081235"/>
                  <a:pt x="147262" y="1048013"/>
                  <a:pt x="0" y="1076041"/>
                </a:cubicBezTo>
                <a:cubicBezTo>
                  <a:pt x="14045" y="828304"/>
                  <a:pt x="17796" y="734200"/>
                  <a:pt x="0" y="538021"/>
                </a:cubicBezTo>
                <a:cubicBezTo>
                  <a:pt x="-17796" y="341842"/>
                  <a:pt x="8" y="235205"/>
                  <a:pt x="0" y="0"/>
                </a:cubicBezTo>
                <a:close/>
              </a:path>
            </a:pathLst>
          </a:custGeom>
          <a:ln w="57150">
            <a:solidFill>
              <a:srgbClr val="FF0000"/>
            </a:solidFill>
            <a:extLst>
              <a:ext uri="{C807C97D-BFC1-408E-A445-0C87EB9F89A2}">
                <ask:lineSketchStyleProps xmlns:ask="http://schemas.microsoft.com/office/drawing/2018/sketchyshapes" sd="3280180548">
                  <a:prstGeom prst="rect">
                    <a:avLst/>
                  </a:prstGeom>
                  <ask:type>
                    <ask:lineSketchFreehand/>
                  </ask:type>
                </ask:lineSketchStyleProps>
              </a:ext>
            </a:extLst>
          </a:ln>
        </p:spPr>
      </p:pic>
      <p:sp>
        <p:nvSpPr>
          <p:cNvPr id="5" name="Rectangle 4">
            <a:extLst>
              <a:ext uri="{FF2B5EF4-FFF2-40B4-BE49-F238E27FC236}">
                <a16:creationId xmlns:a16="http://schemas.microsoft.com/office/drawing/2014/main" id="{5FA9C74D-73E1-1069-1CDA-10ACA3434BAA}"/>
              </a:ext>
            </a:extLst>
          </p:cNvPr>
          <p:cNvSpPr/>
          <p:nvPr/>
        </p:nvSpPr>
        <p:spPr>
          <a:xfrm>
            <a:off x="0" y="1762640"/>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6" name="Rectangle 5">
            <a:extLst>
              <a:ext uri="{FF2B5EF4-FFF2-40B4-BE49-F238E27FC236}">
                <a16:creationId xmlns:a16="http://schemas.microsoft.com/office/drawing/2014/main" id="{B0949F84-9882-F2C1-AD91-5F0458E62B91}"/>
              </a:ext>
            </a:extLst>
          </p:cNvPr>
          <p:cNvSpPr/>
          <p:nvPr/>
        </p:nvSpPr>
        <p:spPr>
          <a:xfrm>
            <a:off x="0" y="0"/>
            <a:ext cx="12192000" cy="16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sp>
        <p:nvSpPr>
          <p:cNvPr id="7" name="TextBox 6">
            <a:extLst>
              <a:ext uri="{FF2B5EF4-FFF2-40B4-BE49-F238E27FC236}">
                <a16:creationId xmlns:a16="http://schemas.microsoft.com/office/drawing/2014/main" id="{4C2435B8-075B-5CA4-2B4B-E3B5FF8C7B26}"/>
              </a:ext>
            </a:extLst>
          </p:cNvPr>
          <p:cNvSpPr txBox="1"/>
          <p:nvPr/>
        </p:nvSpPr>
        <p:spPr>
          <a:xfrm>
            <a:off x="341194" y="2102224"/>
            <a:ext cx="11470191" cy="3538405"/>
          </a:xfrm>
          <a:prstGeom prst="rect">
            <a:avLst/>
          </a:prstGeom>
          <a:noFill/>
        </p:spPr>
        <p:txBody>
          <a:bodyPr wrap="square" rtlCol="0">
            <a:spAutoFit/>
          </a:bodyPr>
          <a:lstStyle/>
          <a:p>
            <a:pPr>
              <a:lnSpc>
                <a:spcPct val="107000"/>
              </a:lnSpc>
              <a:spcAft>
                <a:spcPts val="800"/>
              </a:spcAft>
            </a:pPr>
            <a:r>
              <a:rPr lang="en-GB" sz="32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How it would feel if someone you met:</a:t>
            </a:r>
          </a:p>
          <a:p>
            <a:pPr>
              <a:lnSpc>
                <a:spcPct val="107000"/>
              </a:lnSpc>
              <a:spcAft>
                <a:spcPts val="800"/>
              </a:spcAft>
            </a:pPr>
            <a:r>
              <a:rPr lang="en-GB" sz="32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-insisted that everyone in Scotland shared exactly the same culture, or </a:t>
            </a:r>
          </a:p>
          <a:p>
            <a:pPr>
              <a:lnSpc>
                <a:spcPct val="107000"/>
              </a:lnSpc>
              <a:spcAft>
                <a:spcPts val="800"/>
              </a:spcAft>
            </a:pPr>
            <a:r>
              <a:rPr lang="en-GB" sz="32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-insisted they ‘understood you because they understood Scottish culture’, or</a:t>
            </a:r>
          </a:p>
          <a:p>
            <a:pPr>
              <a:lnSpc>
                <a:spcPct val="107000"/>
              </a:lnSpc>
              <a:spcAft>
                <a:spcPts val="800"/>
              </a:spcAft>
            </a:pPr>
            <a:r>
              <a:rPr lang="en-GB" sz="32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-laughed at Scottish men for wearing “multi-coloured skirts” (kilts).</a:t>
            </a:r>
          </a:p>
        </p:txBody>
      </p:sp>
    </p:spTree>
    <p:extLst>
      <p:ext uri="{BB962C8B-B14F-4D97-AF65-F5344CB8AC3E}">
        <p14:creationId xmlns:p14="http://schemas.microsoft.com/office/powerpoint/2010/main" val="383605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89E77D-C9D6-FE63-C62E-F203BEF7E9BD}"/>
              </a:ext>
            </a:extLst>
          </p:cNvPr>
          <p:cNvSpPr txBox="1"/>
          <p:nvPr/>
        </p:nvSpPr>
        <p:spPr>
          <a:xfrm>
            <a:off x="174708" y="425419"/>
            <a:ext cx="9977620" cy="1323439"/>
          </a:xfrm>
          <a:prstGeom prst="rect">
            <a:avLst/>
          </a:prstGeom>
          <a:noFill/>
        </p:spPr>
        <p:txBody>
          <a:bodyPr wrap="square" lIns="91440" tIns="45720" rIns="91440" bIns="45720" rtlCol="0" anchor="t">
            <a:spAutoFit/>
          </a:bodyPr>
          <a:lstStyle/>
          <a:p>
            <a:r>
              <a:rPr lang="en-GB" sz="4000" dirty="0">
                <a:latin typeface="Ovo" panose="02020502070400060406" pitchFamily="18" charset="0"/>
              </a:rPr>
              <a:t>What is the difference between a ‘cultural generalisation’ and a ‘stereotype’:</a:t>
            </a:r>
          </a:p>
        </p:txBody>
      </p:sp>
      <p:sp>
        <p:nvSpPr>
          <p:cNvPr id="3" name="Rectangle 2">
            <a:extLst>
              <a:ext uri="{FF2B5EF4-FFF2-40B4-BE49-F238E27FC236}">
                <a16:creationId xmlns:a16="http://schemas.microsoft.com/office/drawing/2014/main" id="{182D119D-FAE7-97C5-D339-DDA59CC72EE6}"/>
              </a:ext>
            </a:extLst>
          </p:cNvPr>
          <p:cNvSpPr/>
          <p:nvPr/>
        </p:nvSpPr>
        <p:spPr>
          <a:xfrm>
            <a:off x="6096000" y="1749940"/>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pic>
        <p:nvPicPr>
          <p:cNvPr id="4" name="Picture 3">
            <a:extLst>
              <a:ext uri="{FF2B5EF4-FFF2-40B4-BE49-F238E27FC236}">
                <a16:creationId xmlns:a16="http://schemas.microsoft.com/office/drawing/2014/main" id="{CC015C76-CC04-E9A8-6AB2-84B7D06C90A6}"/>
              </a:ext>
            </a:extLst>
          </p:cNvPr>
          <p:cNvPicPr>
            <a:picLocks noChangeAspect="1"/>
          </p:cNvPicPr>
          <p:nvPr/>
        </p:nvPicPr>
        <p:blipFill rotWithShape="1">
          <a:blip r:embed="rId3"/>
          <a:srcRect l="22762" t="53773" r="56831" b="23970"/>
          <a:stretch/>
        </p:blipFill>
        <p:spPr>
          <a:xfrm>
            <a:off x="10057382" y="595284"/>
            <a:ext cx="1754003" cy="1076041"/>
          </a:xfrm>
          <a:custGeom>
            <a:avLst/>
            <a:gdLst>
              <a:gd name="connsiteX0" fmla="*/ 0 w 1754003"/>
              <a:gd name="connsiteY0" fmla="*/ 0 h 1076041"/>
              <a:gd name="connsiteX1" fmla="*/ 584668 w 1754003"/>
              <a:gd name="connsiteY1" fmla="*/ 0 h 1076041"/>
              <a:gd name="connsiteX2" fmla="*/ 1186875 w 1754003"/>
              <a:gd name="connsiteY2" fmla="*/ 0 h 1076041"/>
              <a:gd name="connsiteX3" fmla="*/ 1754003 w 1754003"/>
              <a:gd name="connsiteY3" fmla="*/ 0 h 1076041"/>
              <a:gd name="connsiteX4" fmla="*/ 1754003 w 1754003"/>
              <a:gd name="connsiteY4" fmla="*/ 527260 h 1076041"/>
              <a:gd name="connsiteX5" fmla="*/ 1754003 w 1754003"/>
              <a:gd name="connsiteY5" fmla="*/ 1076041 h 1076041"/>
              <a:gd name="connsiteX6" fmla="*/ 1134255 w 1754003"/>
              <a:gd name="connsiteY6" fmla="*/ 1076041 h 1076041"/>
              <a:gd name="connsiteX7" fmla="*/ 567128 w 1754003"/>
              <a:gd name="connsiteY7" fmla="*/ 1076041 h 1076041"/>
              <a:gd name="connsiteX8" fmla="*/ 0 w 1754003"/>
              <a:gd name="connsiteY8" fmla="*/ 1076041 h 1076041"/>
              <a:gd name="connsiteX9" fmla="*/ 0 w 1754003"/>
              <a:gd name="connsiteY9" fmla="*/ 538021 h 1076041"/>
              <a:gd name="connsiteX10" fmla="*/ 0 w 1754003"/>
              <a:gd name="connsiteY10" fmla="*/ 0 h 107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4003" h="1076041" fill="none" extrusionOk="0">
                <a:moveTo>
                  <a:pt x="0" y="0"/>
                </a:moveTo>
                <a:cubicBezTo>
                  <a:pt x="253697" y="9872"/>
                  <a:pt x="465608" y="-563"/>
                  <a:pt x="584668" y="0"/>
                </a:cubicBezTo>
                <a:cubicBezTo>
                  <a:pt x="703728" y="563"/>
                  <a:pt x="888068" y="22977"/>
                  <a:pt x="1186875" y="0"/>
                </a:cubicBezTo>
                <a:cubicBezTo>
                  <a:pt x="1485682" y="-22977"/>
                  <a:pt x="1611357" y="-2537"/>
                  <a:pt x="1754003" y="0"/>
                </a:cubicBezTo>
                <a:cubicBezTo>
                  <a:pt x="1736364" y="217272"/>
                  <a:pt x="1778683" y="265862"/>
                  <a:pt x="1754003" y="527260"/>
                </a:cubicBezTo>
                <a:cubicBezTo>
                  <a:pt x="1729323" y="788658"/>
                  <a:pt x="1762817" y="815027"/>
                  <a:pt x="1754003" y="1076041"/>
                </a:cubicBezTo>
                <a:cubicBezTo>
                  <a:pt x="1623216" y="1064870"/>
                  <a:pt x="1369768" y="1083839"/>
                  <a:pt x="1134255" y="1076041"/>
                </a:cubicBezTo>
                <a:cubicBezTo>
                  <a:pt x="898742" y="1068243"/>
                  <a:pt x="699416" y="1101536"/>
                  <a:pt x="567128" y="1076041"/>
                </a:cubicBezTo>
                <a:cubicBezTo>
                  <a:pt x="434840" y="1050546"/>
                  <a:pt x="173159" y="1061363"/>
                  <a:pt x="0" y="1076041"/>
                </a:cubicBezTo>
                <a:cubicBezTo>
                  <a:pt x="22878" y="924998"/>
                  <a:pt x="-14310" y="669524"/>
                  <a:pt x="0" y="538021"/>
                </a:cubicBezTo>
                <a:cubicBezTo>
                  <a:pt x="14310" y="406518"/>
                  <a:pt x="-2240" y="159765"/>
                  <a:pt x="0" y="0"/>
                </a:cubicBezTo>
                <a:close/>
              </a:path>
              <a:path w="1754003" h="1076041" stroke="0" extrusionOk="0">
                <a:moveTo>
                  <a:pt x="0" y="0"/>
                </a:moveTo>
                <a:cubicBezTo>
                  <a:pt x="163663" y="5414"/>
                  <a:pt x="383560" y="28477"/>
                  <a:pt x="602208" y="0"/>
                </a:cubicBezTo>
                <a:cubicBezTo>
                  <a:pt x="820856" y="-28477"/>
                  <a:pt x="1033520" y="-9301"/>
                  <a:pt x="1221955" y="0"/>
                </a:cubicBezTo>
                <a:cubicBezTo>
                  <a:pt x="1410390" y="9301"/>
                  <a:pt x="1595798" y="18277"/>
                  <a:pt x="1754003" y="0"/>
                </a:cubicBezTo>
                <a:cubicBezTo>
                  <a:pt x="1738961" y="271754"/>
                  <a:pt x="1779825" y="432841"/>
                  <a:pt x="1754003" y="548781"/>
                </a:cubicBezTo>
                <a:cubicBezTo>
                  <a:pt x="1728181" y="664721"/>
                  <a:pt x="1776152" y="903341"/>
                  <a:pt x="1754003" y="1076041"/>
                </a:cubicBezTo>
                <a:cubicBezTo>
                  <a:pt x="1591084" y="1093373"/>
                  <a:pt x="1325521" y="1058003"/>
                  <a:pt x="1186875" y="1076041"/>
                </a:cubicBezTo>
                <a:cubicBezTo>
                  <a:pt x="1048229" y="1094079"/>
                  <a:pt x="874218" y="1070847"/>
                  <a:pt x="602208" y="1076041"/>
                </a:cubicBezTo>
                <a:cubicBezTo>
                  <a:pt x="330198" y="1081235"/>
                  <a:pt x="147262" y="1048013"/>
                  <a:pt x="0" y="1076041"/>
                </a:cubicBezTo>
                <a:cubicBezTo>
                  <a:pt x="14045" y="828304"/>
                  <a:pt x="17796" y="734200"/>
                  <a:pt x="0" y="538021"/>
                </a:cubicBezTo>
                <a:cubicBezTo>
                  <a:pt x="-17796" y="341842"/>
                  <a:pt x="8" y="235205"/>
                  <a:pt x="0" y="0"/>
                </a:cubicBezTo>
                <a:close/>
              </a:path>
            </a:pathLst>
          </a:custGeom>
          <a:ln w="57150">
            <a:solidFill>
              <a:srgbClr val="FF0000"/>
            </a:solidFill>
            <a:extLst>
              <a:ext uri="{C807C97D-BFC1-408E-A445-0C87EB9F89A2}">
                <ask:lineSketchStyleProps xmlns:ask="http://schemas.microsoft.com/office/drawing/2018/sketchyshapes" sd="3280180548">
                  <a:prstGeom prst="rect">
                    <a:avLst/>
                  </a:prstGeom>
                  <ask:type>
                    <ask:lineSketchFreehand/>
                  </ask:type>
                </ask:lineSketchStyleProps>
              </a:ext>
            </a:extLst>
          </a:ln>
        </p:spPr>
      </p:pic>
      <p:sp>
        <p:nvSpPr>
          <p:cNvPr id="5" name="Rectangle 4">
            <a:extLst>
              <a:ext uri="{FF2B5EF4-FFF2-40B4-BE49-F238E27FC236}">
                <a16:creationId xmlns:a16="http://schemas.microsoft.com/office/drawing/2014/main" id="{5FA9C74D-73E1-1069-1CDA-10ACA3434BAA}"/>
              </a:ext>
            </a:extLst>
          </p:cNvPr>
          <p:cNvSpPr/>
          <p:nvPr/>
        </p:nvSpPr>
        <p:spPr>
          <a:xfrm>
            <a:off x="0" y="1762640"/>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6" name="Rectangle 5">
            <a:extLst>
              <a:ext uri="{FF2B5EF4-FFF2-40B4-BE49-F238E27FC236}">
                <a16:creationId xmlns:a16="http://schemas.microsoft.com/office/drawing/2014/main" id="{B0949F84-9882-F2C1-AD91-5F0458E62B91}"/>
              </a:ext>
            </a:extLst>
          </p:cNvPr>
          <p:cNvSpPr/>
          <p:nvPr/>
        </p:nvSpPr>
        <p:spPr>
          <a:xfrm>
            <a:off x="0" y="0"/>
            <a:ext cx="12192000" cy="16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sp>
        <p:nvSpPr>
          <p:cNvPr id="9" name="TextBox 8">
            <a:extLst>
              <a:ext uri="{FF2B5EF4-FFF2-40B4-BE49-F238E27FC236}">
                <a16:creationId xmlns:a16="http://schemas.microsoft.com/office/drawing/2014/main" id="{634F0AC8-BFB6-6E27-C930-C7C7867B2FD3}"/>
              </a:ext>
            </a:extLst>
          </p:cNvPr>
          <p:cNvSpPr txBox="1"/>
          <p:nvPr/>
        </p:nvSpPr>
        <p:spPr>
          <a:xfrm>
            <a:off x="1897062" y="2179757"/>
            <a:ext cx="8974137" cy="4324261"/>
          </a:xfrm>
          <a:prstGeom prst="rect">
            <a:avLst/>
          </a:prstGeom>
          <a:noFill/>
        </p:spPr>
        <p:txBody>
          <a:bodyPr wrap="square">
            <a:spAutoFit/>
          </a:bodyPr>
          <a:lstStyle/>
          <a:p>
            <a:r>
              <a:rPr lang="en-GB" sz="5500" dirty="0">
                <a:solidFill>
                  <a:srgbClr val="3B444F"/>
                </a:solidFill>
                <a:effectLst/>
                <a:latin typeface="Ovo" panose="02020502070400060406"/>
                <a:ea typeface="Times New Roman" panose="02020603050405020304" pitchFamily="18" charset="0"/>
              </a:rPr>
              <a:t>Generalisations become stereotypes when all members of a group are categorized as having the same characteristics. </a:t>
            </a:r>
            <a:endParaRPr lang="en-GB" sz="5500" dirty="0">
              <a:latin typeface="Ovo" panose="02020502070400060406"/>
            </a:endParaRPr>
          </a:p>
        </p:txBody>
      </p:sp>
    </p:spTree>
    <p:extLst>
      <p:ext uri="{BB962C8B-B14F-4D97-AF65-F5344CB8AC3E}">
        <p14:creationId xmlns:p14="http://schemas.microsoft.com/office/powerpoint/2010/main" val="294387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89E77D-C9D6-FE63-C62E-F203BEF7E9BD}"/>
              </a:ext>
            </a:extLst>
          </p:cNvPr>
          <p:cNvSpPr txBox="1"/>
          <p:nvPr/>
        </p:nvSpPr>
        <p:spPr>
          <a:xfrm>
            <a:off x="174708" y="425419"/>
            <a:ext cx="9977620" cy="1323439"/>
          </a:xfrm>
          <a:prstGeom prst="rect">
            <a:avLst/>
          </a:prstGeom>
          <a:noFill/>
        </p:spPr>
        <p:txBody>
          <a:bodyPr wrap="square" lIns="91440" tIns="45720" rIns="91440" bIns="45720" rtlCol="0" anchor="t">
            <a:spAutoFit/>
          </a:bodyPr>
          <a:lstStyle/>
          <a:p>
            <a:r>
              <a:rPr lang="en-GB" sz="4000" dirty="0">
                <a:latin typeface="Ovo" panose="02020502070400060406" pitchFamily="18" charset="0"/>
              </a:rPr>
              <a:t>How do you discuss culture without stereotyping?</a:t>
            </a:r>
          </a:p>
        </p:txBody>
      </p:sp>
      <p:sp>
        <p:nvSpPr>
          <p:cNvPr id="3" name="Rectangle 2">
            <a:extLst>
              <a:ext uri="{FF2B5EF4-FFF2-40B4-BE49-F238E27FC236}">
                <a16:creationId xmlns:a16="http://schemas.microsoft.com/office/drawing/2014/main" id="{182D119D-FAE7-97C5-D339-DDA59CC72EE6}"/>
              </a:ext>
            </a:extLst>
          </p:cNvPr>
          <p:cNvSpPr/>
          <p:nvPr/>
        </p:nvSpPr>
        <p:spPr>
          <a:xfrm>
            <a:off x="6096000" y="1749940"/>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pic>
        <p:nvPicPr>
          <p:cNvPr id="4" name="Picture 3">
            <a:extLst>
              <a:ext uri="{FF2B5EF4-FFF2-40B4-BE49-F238E27FC236}">
                <a16:creationId xmlns:a16="http://schemas.microsoft.com/office/drawing/2014/main" id="{CC015C76-CC04-E9A8-6AB2-84B7D06C90A6}"/>
              </a:ext>
            </a:extLst>
          </p:cNvPr>
          <p:cNvPicPr>
            <a:picLocks noChangeAspect="1"/>
          </p:cNvPicPr>
          <p:nvPr/>
        </p:nvPicPr>
        <p:blipFill rotWithShape="1">
          <a:blip r:embed="rId3"/>
          <a:srcRect l="22762" t="53773" r="56831" b="23970"/>
          <a:stretch/>
        </p:blipFill>
        <p:spPr>
          <a:xfrm>
            <a:off x="10057382" y="595284"/>
            <a:ext cx="1754003" cy="1076041"/>
          </a:xfrm>
          <a:custGeom>
            <a:avLst/>
            <a:gdLst>
              <a:gd name="connsiteX0" fmla="*/ 0 w 1754003"/>
              <a:gd name="connsiteY0" fmla="*/ 0 h 1076041"/>
              <a:gd name="connsiteX1" fmla="*/ 584668 w 1754003"/>
              <a:gd name="connsiteY1" fmla="*/ 0 h 1076041"/>
              <a:gd name="connsiteX2" fmla="*/ 1186875 w 1754003"/>
              <a:gd name="connsiteY2" fmla="*/ 0 h 1076041"/>
              <a:gd name="connsiteX3" fmla="*/ 1754003 w 1754003"/>
              <a:gd name="connsiteY3" fmla="*/ 0 h 1076041"/>
              <a:gd name="connsiteX4" fmla="*/ 1754003 w 1754003"/>
              <a:gd name="connsiteY4" fmla="*/ 527260 h 1076041"/>
              <a:gd name="connsiteX5" fmla="*/ 1754003 w 1754003"/>
              <a:gd name="connsiteY5" fmla="*/ 1076041 h 1076041"/>
              <a:gd name="connsiteX6" fmla="*/ 1134255 w 1754003"/>
              <a:gd name="connsiteY6" fmla="*/ 1076041 h 1076041"/>
              <a:gd name="connsiteX7" fmla="*/ 567128 w 1754003"/>
              <a:gd name="connsiteY7" fmla="*/ 1076041 h 1076041"/>
              <a:gd name="connsiteX8" fmla="*/ 0 w 1754003"/>
              <a:gd name="connsiteY8" fmla="*/ 1076041 h 1076041"/>
              <a:gd name="connsiteX9" fmla="*/ 0 w 1754003"/>
              <a:gd name="connsiteY9" fmla="*/ 538021 h 1076041"/>
              <a:gd name="connsiteX10" fmla="*/ 0 w 1754003"/>
              <a:gd name="connsiteY10" fmla="*/ 0 h 107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4003" h="1076041" fill="none" extrusionOk="0">
                <a:moveTo>
                  <a:pt x="0" y="0"/>
                </a:moveTo>
                <a:cubicBezTo>
                  <a:pt x="253697" y="9872"/>
                  <a:pt x="465608" y="-563"/>
                  <a:pt x="584668" y="0"/>
                </a:cubicBezTo>
                <a:cubicBezTo>
                  <a:pt x="703728" y="563"/>
                  <a:pt x="888068" y="22977"/>
                  <a:pt x="1186875" y="0"/>
                </a:cubicBezTo>
                <a:cubicBezTo>
                  <a:pt x="1485682" y="-22977"/>
                  <a:pt x="1611357" y="-2537"/>
                  <a:pt x="1754003" y="0"/>
                </a:cubicBezTo>
                <a:cubicBezTo>
                  <a:pt x="1736364" y="217272"/>
                  <a:pt x="1778683" y="265862"/>
                  <a:pt x="1754003" y="527260"/>
                </a:cubicBezTo>
                <a:cubicBezTo>
                  <a:pt x="1729323" y="788658"/>
                  <a:pt x="1762817" y="815027"/>
                  <a:pt x="1754003" y="1076041"/>
                </a:cubicBezTo>
                <a:cubicBezTo>
                  <a:pt x="1623216" y="1064870"/>
                  <a:pt x="1369768" y="1083839"/>
                  <a:pt x="1134255" y="1076041"/>
                </a:cubicBezTo>
                <a:cubicBezTo>
                  <a:pt x="898742" y="1068243"/>
                  <a:pt x="699416" y="1101536"/>
                  <a:pt x="567128" y="1076041"/>
                </a:cubicBezTo>
                <a:cubicBezTo>
                  <a:pt x="434840" y="1050546"/>
                  <a:pt x="173159" y="1061363"/>
                  <a:pt x="0" y="1076041"/>
                </a:cubicBezTo>
                <a:cubicBezTo>
                  <a:pt x="22878" y="924998"/>
                  <a:pt x="-14310" y="669524"/>
                  <a:pt x="0" y="538021"/>
                </a:cubicBezTo>
                <a:cubicBezTo>
                  <a:pt x="14310" y="406518"/>
                  <a:pt x="-2240" y="159765"/>
                  <a:pt x="0" y="0"/>
                </a:cubicBezTo>
                <a:close/>
              </a:path>
              <a:path w="1754003" h="1076041" stroke="0" extrusionOk="0">
                <a:moveTo>
                  <a:pt x="0" y="0"/>
                </a:moveTo>
                <a:cubicBezTo>
                  <a:pt x="163663" y="5414"/>
                  <a:pt x="383560" y="28477"/>
                  <a:pt x="602208" y="0"/>
                </a:cubicBezTo>
                <a:cubicBezTo>
                  <a:pt x="820856" y="-28477"/>
                  <a:pt x="1033520" y="-9301"/>
                  <a:pt x="1221955" y="0"/>
                </a:cubicBezTo>
                <a:cubicBezTo>
                  <a:pt x="1410390" y="9301"/>
                  <a:pt x="1595798" y="18277"/>
                  <a:pt x="1754003" y="0"/>
                </a:cubicBezTo>
                <a:cubicBezTo>
                  <a:pt x="1738961" y="271754"/>
                  <a:pt x="1779825" y="432841"/>
                  <a:pt x="1754003" y="548781"/>
                </a:cubicBezTo>
                <a:cubicBezTo>
                  <a:pt x="1728181" y="664721"/>
                  <a:pt x="1776152" y="903341"/>
                  <a:pt x="1754003" y="1076041"/>
                </a:cubicBezTo>
                <a:cubicBezTo>
                  <a:pt x="1591084" y="1093373"/>
                  <a:pt x="1325521" y="1058003"/>
                  <a:pt x="1186875" y="1076041"/>
                </a:cubicBezTo>
                <a:cubicBezTo>
                  <a:pt x="1048229" y="1094079"/>
                  <a:pt x="874218" y="1070847"/>
                  <a:pt x="602208" y="1076041"/>
                </a:cubicBezTo>
                <a:cubicBezTo>
                  <a:pt x="330198" y="1081235"/>
                  <a:pt x="147262" y="1048013"/>
                  <a:pt x="0" y="1076041"/>
                </a:cubicBezTo>
                <a:cubicBezTo>
                  <a:pt x="14045" y="828304"/>
                  <a:pt x="17796" y="734200"/>
                  <a:pt x="0" y="538021"/>
                </a:cubicBezTo>
                <a:cubicBezTo>
                  <a:pt x="-17796" y="341842"/>
                  <a:pt x="8" y="235205"/>
                  <a:pt x="0" y="0"/>
                </a:cubicBezTo>
                <a:close/>
              </a:path>
            </a:pathLst>
          </a:custGeom>
          <a:ln w="57150">
            <a:solidFill>
              <a:srgbClr val="FF0000"/>
            </a:solidFill>
            <a:extLst>
              <a:ext uri="{C807C97D-BFC1-408E-A445-0C87EB9F89A2}">
                <ask:lineSketchStyleProps xmlns:ask="http://schemas.microsoft.com/office/drawing/2018/sketchyshapes" sd="3280180548">
                  <a:prstGeom prst="rect">
                    <a:avLst/>
                  </a:prstGeom>
                  <ask:type>
                    <ask:lineSketchFreehand/>
                  </ask:type>
                </ask:lineSketchStyleProps>
              </a:ext>
            </a:extLst>
          </a:ln>
        </p:spPr>
      </p:pic>
      <p:sp>
        <p:nvSpPr>
          <p:cNvPr id="5" name="Rectangle 4">
            <a:extLst>
              <a:ext uri="{FF2B5EF4-FFF2-40B4-BE49-F238E27FC236}">
                <a16:creationId xmlns:a16="http://schemas.microsoft.com/office/drawing/2014/main" id="{5FA9C74D-73E1-1069-1CDA-10ACA3434BAA}"/>
              </a:ext>
            </a:extLst>
          </p:cNvPr>
          <p:cNvSpPr/>
          <p:nvPr/>
        </p:nvSpPr>
        <p:spPr>
          <a:xfrm>
            <a:off x="0" y="1762640"/>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6" name="Rectangle 5">
            <a:extLst>
              <a:ext uri="{FF2B5EF4-FFF2-40B4-BE49-F238E27FC236}">
                <a16:creationId xmlns:a16="http://schemas.microsoft.com/office/drawing/2014/main" id="{B0949F84-9882-F2C1-AD91-5F0458E62B91}"/>
              </a:ext>
            </a:extLst>
          </p:cNvPr>
          <p:cNvSpPr/>
          <p:nvPr/>
        </p:nvSpPr>
        <p:spPr>
          <a:xfrm>
            <a:off x="0" y="0"/>
            <a:ext cx="12192000" cy="16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sp>
        <p:nvSpPr>
          <p:cNvPr id="7" name="TextBox 6">
            <a:extLst>
              <a:ext uri="{FF2B5EF4-FFF2-40B4-BE49-F238E27FC236}">
                <a16:creationId xmlns:a16="http://schemas.microsoft.com/office/drawing/2014/main" id="{4C2435B8-075B-5CA4-2B4B-E3B5FF8C7B26}"/>
              </a:ext>
            </a:extLst>
          </p:cNvPr>
          <p:cNvSpPr txBox="1"/>
          <p:nvPr/>
        </p:nvSpPr>
        <p:spPr>
          <a:xfrm>
            <a:off x="841375" y="2102224"/>
            <a:ext cx="10677525" cy="4439420"/>
          </a:xfrm>
          <a:prstGeom prst="rect">
            <a:avLst/>
          </a:prstGeom>
          <a:noFill/>
        </p:spPr>
        <p:txBody>
          <a:bodyPr wrap="square" rtlCol="0">
            <a:spAutoFit/>
          </a:bodyPr>
          <a:lstStyle/>
          <a:p>
            <a:pPr marL="457200" indent="-457200">
              <a:lnSpc>
                <a:spcPct val="107000"/>
              </a:lnSpc>
              <a:spcAft>
                <a:spcPts val="800"/>
              </a:spcAft>
              <a:buFont typeface="Arial" panose="020B0604020202020204" pitchFamily="34" charset="0"/>
              <a:buChar char="•"/>
            </a:pPr>
            <a:r>
              <a:rPr lang="en-GB" sz="26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Be very careful about your language when talking about others’ culture </a:t>
            </a:r>
          </a:p>
          <a:p>
            <a:pPr marL="457200" indent="-457200">
              <a:lnSpc>
                <a:spcPct val="107000"/>
              </a:lnSpc>
              <a:spcAft>
                <a:spcPts val="800"/>
              </a:spcAft>
              <a:buFont typeface="Arial" panose="020B0604020202020204" pitchFamily="34" charset="0"/>
              <a:buChar char="•"/>
            </a:pPr>
            <a:r>
              <a:rPr lang="en-GB" sz="26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Be sure you are not implying </a:t>
            </a:r>
            <a:r>
              <a:rPr lang="en-GB" sz="2600" u="sng"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all</a:t>
            </a:r>
            <a:r>
              <a:rPr lang="en-GB" sz="26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people in a group </a:t>
            </a:r>
            <a:r>
              <a:rPr lang="en-GB" sz="2600" u="sng"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all</a:t>
            </a:r>
            <a:r>
              <a:rPr lang="en-GB" sz="26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have these same characteristics</a:t>
            </a:r>
          </a:p>
          <a:p>
            <a:pPr marL="457200" indent="-457200">
              <a:lnSpc>
                <a:spcPct val="107000"/>
              </a:lnSpc>
              <a:spcAft>
                <a:spcPts val="800"/>
              </a:spcAft>
              <a:buFont typeface="Arial" panose="020B0604020202020204" pitchFamily="34" charset="0"/>
              <a:buChar char="•"/>
            </a:pPr>
            <a:r>
              <a:rPr lang="en-GB" sz="26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Keep asking yourself, ‘how would I feel if people were saying this about me’</a:t>
            </a:r>
          </a:p>
          <a:p>
            <a:pPr marL="457200" indent="-457200">
              <a:lnSpc>
                <a:spcPct val="107000"/>
              </a:lnSpc>
              <a:spcAft>
                <a:spcPts val="800"/>
              </a:spcAft>
              <a:buFont typeface="Arial" panose="020B0604020202020204" pitchFamily="34" charset="0"/>
              <a:buChar char="•"/>
            </a:pPr>
            <a:r>
              <a:rPr lang="en-GB" sz="26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Think about what the impact of your assumptions or generalisations might be</a:t>
            </a:r>
          </a:p>
          <a:p>
            <a:pPr marL="457200" indent="-457200">
              <a:lnSpc>
                <a:spcPct val="107000"/>
              </a:lnSpc>
              <a:spcAft>
                <a:spcPts val="800"/>
              </a:spcAft>
              <a:buFont typeface="Arial" panose="020B0604020202020204" pitchFamily="34" charset="0"/>
              <a:buChar char="•"/>
            </a:pPr>
            <a:r>
              <a:rPr lang="en-GB" sz="26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Respect complex and overlapping cultures</a:t>
            </a:r>
          </a:p>
          <a:p>
            <a:pPr marL="457200" indent="-457200">
              <a:lnSpc>
                <a:spcPct val="107000"/>
              </a:lnSpc>
              <a:spcAft>
                <a:spcPts val="800"/>
              </a:spcAft>
              <a:buFont typeface="Arial" panose="020B0604020202020204" pitchFamily="34" charset="0"/>
              <a:buChar char="•"/>
            </a:pPr>
            <a:r>
              <a:rPr lang="en-GB" sz="26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Try to avoid language of ‘them’ and ‘us’</a:t>
            </a:r>
          </a:p>
        </p:txBody>
      </p:sp>
    </p:spTree>
    <p:extLst>
      <p:ext uri="{BB962C8B-B14F-4D97-AF65-F5344CB8AC3E}">
        <p14:creationId xmlns:p14="http://schemas.microsoft.com/office/powerpoint/2010/main" val="157864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77E576F-B470-049E-BE6F-098B829CB16A}"/>
              </a:ext>
            </a:extLst>
          </p:cNvPr>
          <p:cNvGrpSpPr/>
          <p:nvPr/>
        </p:nvGrpSpPr>
        <p:grpSpPr>
          <a:xfrm>
            <a:off x="957532" y="1578231"/>
            <a:ext cx="10636369" cy="5068255"/>
            <a:chOff x="957532" y="1578231"/>
            <a:chExt cx="10636369" cy="5068255"/>
          </a:xfrm>
        </p:grpSpPr>
        <p:pic>
          <p:nvPicPr>
            <p:cNvPr id="27" name="Picture 7" descr="A sunset over a body of water&#10;&#10;Description generated with very high confidence">
              <a:extLst>
                <a:ext uri="{FF2B5EF4-FFF2-40B4-BE49-F238E27FC236}">
                  <a16:creationId xmlns:a16="http://schemas.microsoft.com/office/drawing/2014/main" id="{1111AD9E-93A5-47F1-9B28-A10473B15A68}"/>
                </a:ext>
              </a:extLst>
            </p:cNvPr>
            <p:cNvPicPr>
              <a:picLocks noChangeAspect="1"/>
            </p:cNvPicPr>
            <p:nvPr/>
          </p:nvPicPr>
          <p:blipFill rotWithShape="1">
            <a:blip r:embed="rId3"/>
            <a:srcRect l="18468" r="23782" b="-1"/>
            <a:stretch/>
          </p:blipFill>
          <p:spPr>
            <a:xfrm>
              <a:off x="3635662" y="1578231"/>
              <a:ext cx="4627646" cy="4627648"/>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25" name="Picture 2" descr="2019 New Love Heart 5D DIY Embroidery Cross Stitch Diamond ...">
              <a:extLst>
                <a:ext uri="{FF2B5EF4-FFF2-40B4-BE49-F238E27FC236}">
                  <a16:creationId xmlns:a16="http://schemas.microsoft.com/office/drawing/2014/main" id="{0DC1E139-8A74-4C23-8375-474A94F88B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0" r="5732" b="-5"/>
            <a:stretch/>
          </p:blipFill>
          <p:spPr bwMode="auto">
            <a:xfrm>
              <a:off x="1161555" y="2591582"/>
              <a:ext cx="2590737" cy="2926956"/>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noFill/>
            <a:extLst>
              <a:ext uri="{909E8E84-426E-40DD-AFC4-6F175D3DCCD1}">
                <a14:hiddenFill xmlns:a14="http://schemas.microsoft.com/office/drawing/2010/main">
                  <a:solidFill>
                    <a:srgbClr val="FFFFFF"/>
                  </a:solidFill>
                </a14:hiddenFill>
              </a:ext>
            </a:extLst>
          </p:spPr>
        </p:pic>
        <p:pic>
          <p:nvPicPr>
            <p:cNvPr id="23" name="Picture 22" descr="A picture containing dark, nature, outdoor, fire&#10;&#10;Description automatically generated">
              <a:extLst>
                <a:ext uri="{FF2B5EF4-FFF2-40B4-BE49-F238E27FC236}">
                  <a16:creationId xmlns:a16="http://schemas.microsoft.com/office/drawing/2014/main" id="{85CEDE4B-056D-4588-94FA-A1251DEEC2B6}"/>
                </a:ext>
              </a:extLst>
            </p:cNvPr>
            <p:cNvPicPr>
              <a:picLocks noChangeAspect="1"/>
            </p:cNvPicPr>
            <p:nvPr/>
          </p:nvPicPr>
          <p:blipFill rotWithShape="1">
            <a:blip r:embed="rId5"/>
            <a:srcRect l="7020" r="10410" b="-3"/>
            <a:stretch/>
          </p:blipFill>
          <p:spPr>
            <a:xfrm>
              <a:off x="8139843" y="2591582"/>
              <a:ext cx="2577829" cy="2926956"/>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sp>
          <p:nvSpPr>
            <p:cNvPr id="28" name="TextBox 27">
              <a:extLst>
                <a:ext uri="{FF2B5EF4-FFF2-40B4-BE49-F238E27FC236}">
                  <a16:creationId xmlns:a16="http://schemas.microsoft.com/office/drawing/2014/main" id="{B155D664-022E-4DAE-B88F-05CC7376223E}"/>
                </a:ext>
              </a:extLst>
            </p:cNvPr>
            <p:cNvSpPr txBox="1"/>
            <p:nvPr/>
          </p:nvSpPr>
          <p:spPr>
            <a:xfrm>
              <a:off x="957532" y="6277154"/>
              <a:ext cx="106363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cap="all" dirty="0">
                  <a:latin typeface="Ovo"/>
                </a:rPr>
                <a:t>‘MALAWI’ MEANS ’FLAMES OF FIRE’ AND IS ALSO KNOWN AS ‘THE WARM HEART OF AFRICA’</a:t>
              </a:r>
              <a:endParaRPr lang="en-GB" dirty="0">
                <a:latin typeface="Ovo"/>
              </a:endParaRPr>
            </a:p>
          </p:txBody>
        </p:sp>
      </p:grpSp>
      <p:sp>
        <p:nvSpPr>
          <p:cNvPr id="30" name="TextBox 29">
            <a:extLst>
              <a:ext uri="{FF2B5EF4-FFF2-40B4-BE49-F238E27FC236}">
                <a16:creationId xmlns:a16="http://schemas.microsoft.com/office/drawing/2014/main" id="{59C522EE-86ED-490B-93E5-1E86D0DA1DD8}"/>
              </a:ext>
            </a:extLst>
          </p:cNvPr>
          <p:cNvSpPr txBox="1"/>
          <p:nvPr/>
        </p:nvSpPr>
        <p:spPr>
          <a:xfrm>
            <a:off x="174708" y="425419"/>
            <a:ext cx="9977620" cy="707886"/>
          </a:xfrm>
          <a:prstGeom prst="rect">
            <a:avLst/>
          </a:prstGeom>
          <a:noFill/>
        </p:spPr>
        <p:txBody>
          <a:bodyPr wrap="square" lIns="91440" tIns="45720" rIns="91440" bIns="45720" rtlCol="0" anchor="t">
            <a:spAutoFit/>
          </a:bodyPr>
          <a:lstStyle/>
          <a:p>
            <a:r>
              <a:rPr lang="en-GB" sz="4000" dirty="0">
                <a:latin typeface="Ovo"/>
              </a:rPr>
              <a:t>What does ‘Malawi’ mean?</a:t>
            </a:r>
            <a:endParaRPr lang="en-GB" sz="4000" dirty="0">
              <a:latin typeface="Ovo" panose="02020502070400060406" pitchFamily="18" charset="0"/>
            </a:endParaRPr>
          </a:p>
        </p:txBody>
      </p:sp>
      <p:sp>
        <p:nvSpPr>
          <p:cNvPr id="32" name="Rectangle 31">
            <a:extLst>
              <a:ext uri="{FF2B5EF4-FFF2-40B4-BE49-F238E27FC236}">
                <a16:creationId xmlns:a16="http://schemas.microsoft.com/office/drawing/2014/main" id="{9B67A71C-5C56-4683-8558-9A0256F2E54A}"/>
              </a:ext>
            </a:extLst>
          </p:cNvPr>
          <p:cNvSpPr/>
          <p:nvPr/>
        </p:nvSpPr>
        <p:spPr>
          <a:xfrm>
            <a:off x="0" y="6721476"/>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34" name="Rectangle 33">
            <a:extLst>
              <a:ext uri="{FF2B5EF4-FFF2-40B4-BE49-F238E27FC236}">
                <a16:creationId xmlns:a16="http://schemas.microsoft.com/office/drawing/2014/main" id="{F7C73691-DFCA-4E8F-A651-348DB6C1EFBF}"/>
              </a:ext>
            </a:extLst>
          </p:cNvPr>
          <p:cNvSpPr/>
          <p:nvPr/>
        </p:nvSpPr>
        <p:spPr>
          <a:xfrm>
            <a:off x="6096000" y="6721476"/>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sp>
        <p:nvSpPr>
          <p:cNvPr id="36" name="Rectangle 35">
            <a:extLst>
              <a:ext uri="{FF2B5EF4-FFF2-40B4-BE49-F238E27FC236}">
                <a16:creationId xmlns:a16="http://schemas.microsoft.com/office/drawing/2014/main" id="{645CB66C-6244-4DCE-8032-56DD8608B1C5}"/>
              </a:ext>
            </a:extLst>
          </p:cNvPr>
          <p:cNvSpPr/>
          <p:nvPr/>
        </p:nvSpPr>
        <p:spPr>
          <a:xfrm>
            <a:off x="2117" y="-1"/>
            <a:ext cx="12192000" cy="16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sp>
        <p:nvSpPr>
          <p:cNvPr id="38" name="Rectangle 37">
            <a:extLst>
              <a:ext uri="{FF2B5EF4-FFF2-40B4-BE49-F238E27FC236}">
                <a16:creationId xmlns:a16="http://schemas.microsoft.com/office/drawing/2014/main" id="{ADBE446D-7CD7-46C3-AA21-B877B77871D8}"/>
              </a:ext>
            </a:extLst>
          </p:cNvPr>
          <p:cNvSpPr/>
          <p:nvPr/>
        </p:nvSpPr>
        <p:spPr>
          <a:xfrm>
            <a:off x="0" y="1394340"/>
            <a:ext cx="6096000" cy="136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C00000"/>
              </a:solidFill>
            </a:endParaRPr>
          </a:p>
        </p:txBody>
      </p:sp>
      <p:sp>
        <p:nvSpPr>
          <p:cNvPr id="40" name="Rectangle 39">
            <a:extLst>
              <a:ext uri="{FF2B5EF4-FFF2-40B4-BE49-F238E27FC236}">
                <a16:creationId xmlns:a16="http://schemas.microsoft.com/office/drawing/2014/main" id="{DEBFC552-BE59-45E5-A0C6-7DAB1D7E58DC}"/>
              </a:ext>
            </a:extLst>
          </p:cNvPr>
          <p:cNvSpPr/>
          <p:nvPr/>
        </p:nvSpPr>
        <p:spPr>
          <a:xfrm>
            <a:off x="6096000" y="1394340"/>
            <a:ext cx="6098117"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accent6"/>
              </a:solidFill>
            </a:endParaRPr>
          </a:p>
        </p:txBody>
      </p:sp>
      <p:pic>
        <p:nvPicPr>
          <p:cNvPr id="12" name="Picture 11">
            <a:extLst>
              <a:ext uri="{FF2B5EF4-FFF2-40B4-BE49-F238E27FC236}">
                <a16:creationId xmlns:a16="http://schemas.microsoft.com/office/drawing/2014/main" id="{F16098A5-BB12-48F4-9C97-E42E88862701}"/>
              </a:ext>
            </a:extLst>
          </p:cNvPr>
          <p:cNvPicPr>
            <a:picLocks noChangeAspect="1"/>
          </p:cNvPicPr>
          <p:nvPr/>
        </p:nvPicPr>
        <p:blipFill rotWithShape="1">
          <a:blip r:embed="rId6"/>
          <a:srcRect l="22762" t="53773" r="56831" b="23970"/>
          <a:stretch/>
        </p:blipFill>
        <p:spPr>
          <a:xfrm>
            <a:off x="10057382" y="595284"/>
            <a:ext cx="1754003" cy="1076041"/>
          </a:xfrm>
          <a:custGeom>
            <a:avLst/>
            <a:gdLst>
              <a:gd name="connsiteX0" fmla="*/ 0 w 1754003"/>
              <a:gd name="connsiteY0" fmla="*/ 0 h 1076041"/>
              <a:gd name="connsiteX1" fmla="*/ 584668 w 1754003"/>
              <a:gd name="connsiteY1" fmla="*/ 0 h 1076041"/>
              <a:gd name="connsiteX2" fmla="*/ 1186875 w 1754003"/>
              <a:gd name="connsiteY2" fmla="*/ 0 h 1076041"/>
              <a:gd name="connsiteX3" fmla="*/ 1754003 w 1754003"/>
              <a:gd name="connsiteY3" fmla="*/ 0 h 1076041"/>
              <a:gd name="connsiteX4" fmla="*/ 1754003 w 1754003"/>
              <a:gd name="connsiteY4" fmla="*/ 527260 h 1076041"/>
              <a:gd name="connsiteX5" fmla="*/ 1754003 w 1754003"/>
              <a:gd name="connsiteY5" fmla="*/ 1076041 h 1076041"/>
              <a:gd name="connsiteX6" fmla="*/ 1134255 w 1754003"/>
              <a:gd name="connsiteY6" fmla="*/ 1076041 h 1076041"/>
              <a:gd name="connsiteX7" fmla="*/ 567128 w 1754003"/>
              <a:gd name="connsiteY7" fmla="*/ 1076041 h 1076041"/>
              <a:gd name="connsiteX8" fmla="*/ 0 w 1754003"/>
              <a:gd name="connsiteY8" fmla="*/ 1076041 h 1076041"/>
              <a:gd name="connsiteX9" fmla="*/ 0 w 1754003"/>
              <a:gd name="connsiteY9" fmla="*/ 538021 h 1076041"/>
              <a:gd name="connsiteX10" fmla="*/ 0 w 1754003"/>
              <a:gd name="connsiteY10" fmla="*/ 0 h 107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4003" h="1076041" fill="none" extrusionOk="0">
                <a:moveTo>
                  <a:pt x="0" y="0"/>
                </a:moveTo>
                <a:cubicBezTo>
                  <a:pt x="253697" y="9872"/>
                  <a:pt x="465608" y="-563"/>
                  <a:pt x="584668" y="0"/>
                </a:cubicBezTo>
                <a:cubicBezTo>
                  <a:pt x="703728" y="563"/>
                  <a:pt x="888068" y="22977"/>
                  <a:pt x="1186875" y="0"/>
                </a:cubicBezTo>
                <a:cubicBezTo>
                  <a:pt x="1485682" y="-22977"/>
                  <a:pt x="1611357" y="-2537"/>
                  <a:pt x="1754003" y="0"/>
                </a:cubicBezTo>
                <a:cubicBezTo>
                  <a:pt x="1736364" y="217272"/>
                  <a:pt x="1778683" y="265862"/>
                  <a:pt x="1754003" y="527260"/>
                </a:cubicBezTo>
                <a:cubicBezTo>
                  <a:pt x="1729323" y="788658"/>
                  <a:pt x="1762817" y="815027"/>
                  <a:pt x="1754003" y="1076041"/>
                </a:cubicBezTo>
                <a:cubicBezTo>
                  <a:pt x="1623216" y="1064870"/>
                  <a:pt x="1369768" y="1083839"/>
                  <a:pt x="1134255" y="1076041"/>
                </a:cubicBezTo>
                <a:cubicBezTo>
                  <a:pt x="898742" y="1068243"/>
                  <a:pt x="699416" y="1101536"/>
                  <a:pt x="567128" y="1076041"/>
                </a:cubicBezTo>
                <a:cubicBezTo>
                  <a:pt x="434840" y="1050546"/>
                  <a:pt x="173159" y="1061363"/>
                  <a:pt x="0" y="1076041"/>
                </a:cubicBezTo>
                <a:cubicBezTo>
                  <a:pt x="22878" y="924998"/>
                  <a:pt x="-14310" y="669524"/>
                  <a:pt x="0" y="538021"/>
                </a:cubicBezTo>
                <a:cubicBezTo>
                  <a:pt x="14310" y="406518"/>
                  <a:pt x="-2240" y="159765"/>
                  <a:pt x="0" y="0"/>
                </a:cubicBezTo>
                <a:close/>
              </a:path>
              <a:path w="1754003" h="1076041" stroke="0" extrusionOk="0">
                <a:moveTo>
                  <a:pt x="0" y="0"/>
                </a:moveTo>
                <a:cubicBezTo>
                  <a:pt x="163663" y="5414"/>
                  <a:pt x="383560" y="28477"/>
                  <a:pt x="602208" y="0"/>
                </a:cubicBezTo>
                <a:cubicBezTo>
                  <a:pt x="820856" y="-28477"/>
                  <a:pt x="1033520" y="-9301"/>
                  <a:pt x="1221955" y="0"/>
                </a:cubicBezTo>
                <a:cubicBezTo>
                  <a:pt x="1410390" y="9301"/>
                  <a:pt x="1595798" y="18277"/>
                  <a:pt x="1754003" y="0"/>
                </a:cubicBezTo>
                <a:cubicBezTo>
                  <a:pt x="1738961" y="271754"/>
                  <a:pt x="1779825" y="432841"/>
                  <a:pt x="1754003" y="548781"/>
                </a:cubicBezTo>
                <a:cubicBezTo>
                  <a:pt x="1728181" y="664721"/>
                  <a:pt x="1776152" y="903341"/>
                  <a:pt x="1754003" y="1076041"/>
                </a:cubicBezTo>
                <a:cubicBezTo>
                  <a:pt x="1591084" y="1093373"/>
                  <a:pt x="1325521" y="1058003"/>
                  <a:pt x="1186875" y="1076041"/>
                </a:cubicBezTo>
                <a:cubicBezTo>
                  <a:pt x="1048229" y="1094079"/>
                  <a:pt x="874218" y="1070847"/>
                  <a:pt x="602208" y="1076041"/>
                </a:cubicBezTo>
                <a:cubicBezTo>
                  <a:pt x="330198" y="1081235"/>
                  <a:pt x="147262" y="1048013"/>
                  <a:pt x="0" y="1076041"/>
                </a:cubicBezTo>
                <a:cubicBezTo>
                  <a:pt x="14045" y="828304"/>
                  <a:pt x="17796" y="734200"/>
                  <a:pt x="0" y="538021"/>
                </a:cubicBezTo>
                <a:cubicBezTo>
                  <a:pt x="-17796" y="341842"/>
                  <a:pt x="8" y="235205"/>
                  <a:pt x="0" y="0"/>
                </a:cubicBezTo>
                <a:close/>
              </a:path>
            </a:pathLst>
          </a:custGeom>
          <a:ln w="57150">
            <a:solidFill>
              <a:srgbClr val="FF0000"/>
            </a:solidFill>
            <a:extLst>
              <a:ext uri="{C807C97D-BFC1-408E-A445-0C87EB9F89A2}">
                <ask:lineSketchStyleProps xmlns:ask="http://schemas.microsoft.com/office/drawing/2018/sketchyshapes" sd="3280180548">
                  <a:prstGeom prst="rect">
                    <a:avLst/>
                  </a:prstGeom>
                  <ask:type>
                    <ask:lineSketchFreehand/>
                  </ask:type>
                </ask:lineSketchStyleProps>
              </a:ext>
            </a:extLst>
          </a:ln>
        </p:spPr>
      </p:pic>
    </p:spTree>
    <p:extLst>
      <p:ext uri="{BB962C8B-B14F-4D97-AF65-F5344CB8AC3E}">
        <p14:creationId xmlns:p14="http://schemas.microsoft.com/office/powerpoint/2010/main" val="157196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7CF9E3B48E3146B17D5631AF2BEBCD" ma:contentTypeVersion="8" ma:contentTypeDescription="Create a new document." ma:contentTypeScope="" ma:versionID="c89fb8419cd341312268fcebccbe5761">
  <xsd:schema xmlns:xsd="http://www.w3.org/2001/XMLSchema" xmlns:xs="http://www.w3.org/2001/XMLSchema" xmlns:p="http://schemas.microsoft.com/office/2006/metadata/properties" xmlns:ns3="1ff8320e-4320-4ced-b956-ca53e706224b" xmlns:ns4="baeea9ec-89ca-40c8-b5c2-5b92d1cd4c1d" targetNamespace="http://schemas.microsoft.com/office/2006/metadata/properties" ma:root="true" ma:fieldsID="9a6ed5fcc391a36f24448f0ba7913016" ns3:_="" ns4:_="">
    <xsd:import namespace="1ff8320e-4320-4ced-b956-ca53e706224b"/>
    <xsd:import namespace="baeea9ec-89ca-40c8-b5c2-5b92d1cd4c1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f8320e-4320-4ced-b956-ca53e706224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eea9ec-89ca-40c8-b5c2-5b92d1cd4c1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0C5BAB-61C5-4BAF-A2D3-BC0CCD27FF9B}">
  <ds:schemaRefs>
    <ds:schemaRef ds:uri="1ff8320e-4320-4ced-b956-ca53e706224b"/>
    <ds:schemaRef ds:uri="baeea9ec-89ca-40c8-b5c2-5b92d1cd4c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8320A8E-9F04-4C66-859A-80A76C8B283E}">
  <ds:schemaRefs>
    <ds:schemaRef ds:uri="http://schemas.microsoft.com/sharepoint/v3/contenttype/forms"/>
  </ds:schemaRefs>
</ds:datastoreItem>
</file>

<file path=customXml/itemProps3.xml><?xml version="1.0" encoding="utf-8"?>
<ds:datastoreItem xmlns:ds="http://schemas.openxmlformats.org/officeDocument/2006/customXml" ds:itemID="{24CEA6B0-A72F-4000-B724-934B0CE340A5}">
  <ds:schemaRefs>
    <ds:schemaRef ds:uri="1ff8320e-4320-4ced-b956-ca53e706224b"/>
    <ds:schemaRef ds:uri="baeea9ec-89ca-40c8-b5c2-5b92d1cd4c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13578</TotalTime>
  <Words>2752</Words>
  <Application>Microsoft Office PowerPoint</Application>
  <PresentationFormat>Widescreen</PresentationFormat>
  <Paragraphs>208</Paragraphs>
  <Slides>19</Slides>
  <Notes>19</Notes>
  <HiddenSlides>0</HiddenSlides>
  <MMClips>7</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Badge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Niven</dc:creator>
  <cp:lastModifiedBy>Chad</cp:lastModifiedBy>
  <cp:revision>33</cp:revision>
  <dcterms:created xsi:type="dcterms:W3CDTF">2022-03-09T13:47:09Z</dcterms:created>
  <dcterms:modified xsi:type="dcterms:W3CDTF">2022-11-02T09:42:32Z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0x010100F87CF9E3B48E3146B17D5631AF2BEBCD</vt:lpwstr>
  </property>
</Properties>
</file>