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57" r:id="rId5"/>
    <p:sldId id="265" r:id="rId6"/>
    <p:sldId id="259" r:id="rId7"/>
    <p:sldId id="264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29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People in Need &amp; Targeted by Sector</a:t>
            </a:r>
          </a:p>
        </c:rich>
      </c:tx>
      <c:layout>
        <c:manualLayout>
          <c:xMode val="edge"/>
          <c:yMode val="edge"/>
          <c:x val="0.2078520658290495"/>
          <c:y val="1.2378346835615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325392018305404"/>
          <c:y val="0.11584215591915305"/>
          <c:w val="0.66045690860667383"/>
          <c:h val="0.85150267633868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Graphs!$C$28</c:f>
              <c:strCache>
                <c:ptCount val="1"/>
                <c:pt idx="0">
                  <c:v>PIN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[&gt;=1000000]\ #,##0.0,,&quot;M&quot;;[&gt;=1000]\ #,##0.0,&quot;K&quot;;#,##0.0,&quot;K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Graphs!$B$29:$B$36</c:f>
              <c:strCache>
                <c:ptCount val="8"/>
                <c:pt idx="0">
                  <c:v>Food Security</c:v>
                </c:pt>
                <c:pt idx="1">
                  <c:v>Protection</c:v>
                </c:pt>
                <c:pt idx="2">
                  <c:v>Water,  Sanitation &amp; Hygiene</c:v>
                </c:pt>
                <c:pt idx="3">
                  <c:v>Agriculture</c:v>
                </c:pt>
                <c:pt idx="4">
                  <c:v>Education</c:v>
                </c:pt>
                <c:pt idx="5">
                  <c:v>Shelter &amp; CampMgt</c:v>
                </c:pt>
                <c:pt idx="6">
                  <c:v>Nutrition</c:v>
                </c:pt>
                <c:pt idx="7">
                  <c:v>Health</c:v>
                </c:pt>
              </c:strCache>
            </c:strRef>
          </c:cat>
          <c:val>
            <c:numRef>
              <c:f>Graphs!$C$29:$C$36</c:f>
              <c:numCache>
                <c:formatCode>_(* #,##0_);_(* \(#,##0\);_(* "-"??_);_(@_)</c:formatCode>
                <c:ptCount val="8"/>
                <c:pt idx="0">
                  <c:v>785730.50000000012</c:v>
                </c:pt>
                <c:pt idx="1">
                  <c:v>762252.63000000012</c:v>
                </c:pt>
                <c:pt idx="2">
                  <c:v>592886.79999999993</c:v>
                </c:pt>
                <c:pt idx="3">
                  <c:v>466519.5</c:v>
                </c:pt>
                <c:pt idx="4">
                  <c:v>398908</c:v>
                </c:pt>
                <c:pt idx="5">
                  <c:v>190428.5</c:v>
                </c:pt>
                <c:pt idx="6">
                  <c:v>170227</c:v>
                </c:pt>
                <c:pt idx="7">
                  <c:v>106250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A-4212-A0EE-6997D7FEDC02}"/>
            </c:ext>
          </c:extLst>
        </c:ser>
        <c:ser>
          <c:idx val="1"/>
          <c:order val="1"/>
          <c:tx>
            <c:strRef>
              <c:f>Graphs!$D$28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961760153957133E-2"/>
                  <c:y val="-3.3388990414206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9A-4212-A0EE-6997D7FEDC02}"/>
                </c:ext>
              </c:extLst>
            </c:dLbl>
            <c:numFmt formatCode="[&gt;=1000000]\ #,##0.0,,&quot;M&quot;;[&gt;=1000]\ #,##0.0,&quot;K&quot;;#,##0.0,&quot;K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Graphs!$B$29:$B$36</c:f>
              <c:strCache>
                <c:ptCount val="8"/>
                <c:pt idx="0">
                  <c:v>Food Security</c:v>
                </c:pt>
                <c:pt idx="1">
                  <c:v>Protection</c:v>
                </c:pt>
                <c:pt idx="2">
                  <c:v>Water,  Sanitation &amp; Hygiene</c:v>
                </c:pt>
                <c:pt idx="3">
                  <c:v>Agriculture</c:v>
                </c:pt>
                <c:pt idx="4">
                  <c:v>Education</c:v>
                </c:pt>
                <c:pt idx="5">
                  <c:v>Shelter &amp; CampMgt</c:v>
                </c:pt>
                <c:pt idx="6">
                  <c:v>Nutrition</c:v>
                </c:pt>
                <c:pt idx="7">
                  <c:v>Health</c:v>
                </c:pt>
              </c:strCache>
            </c:strRef>
          </c:cat>
          <c:val>
            <c:numRef>
              <c:f>Graphs!$D$29:$D$36</c:f>
              <c:numCache>
                <c:formatCode>_(* #,##0_);_(* \(#,##0\);_(* "-"??_);_(@_)</c:formatCode>
                <c:ptCount val="8"/>
                <c:pt idx="0">
                  <c:v>598851.80000000005</c:v>
                </c:pt>
                <c:pt idx="1">
                  <c:v>269030.34000000003</c:v>
                </c:pt>
                <c:pt idx="2">
                  <c:v>350140.6</c:v>
                </c:pt>
                <c:pt idx="3">
                  <c:v>466519.5</c:v>
                </c:pt>
                <c:pt idx="4">
                  <c:v>233095</c:v>
                </c:pt>
                <c:pt idx="5">
                  <c:v>137515.5</c:v>
                </c:pt>
                <c:pt idx="6">
                  <c:v>139014</c:v>
                </c:pt>
                <c:pt idx="7">
                  <c:v>70933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A-4212-A0EE-6997D7FED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1649728"/>
        <c:axId val="531674256"/>
      </c:barChart>
      <c:catAx>
        <c:axId val="53164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674256"/>
        <c:crosses val="autoZero"/>
        <c:auto val="1"/>
        <c:lblAlgn val="ctr"/>
        <c:lblOffset val="100"/>
        <c:noMultiLvlLbl val="0"/>
      </c:catAx>
      <c:valAx>
        <c:axId val="531674256"/>
        <c:scaling>
          <c:orientation val="minMax"/>
        </c:scaling>
        <c:delete val="1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53164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486273535334711"/>
          <c:y val="0.20356066175077495"/>
          <c:w val="0.12289759638033411"/>
          <c:h val="0.13811402544845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 REQUIREMENT VS RECEIVED </a:t>
            </a:r>
          </a:p>
        </c:rich>
      </c:tx>
      <c:layout>
        <c:manualLayout>
          <c:xMode val="edge"/>
          <c:yMode val="edge"/>
          <c:x val="0.34234353510919729"/>
          <c:y val="0.21052627104757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'[resource mobilization.xlsx]Sheet1'!$P$1</c:f>
              <c:strCache>
                <c:ptCount val="1"/>
                <c:pt idx="0">
                  <c:v>TOTAL REQUIREMENTS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'[resource mobilization.xlsx]Sheet1'!$O$2:$O$12</c:f>
              <c:strCache>
                <c:ptCount val="11"/>
                <c:pt idx="0">
                  <c:v>Coordination</c:v>
                </c:pt>
                <c:pt idx="1">
                  <c:v>Search and Rescue</c:v>
                </c:pt>
                <c:pt idx="2">
                  <c:v>Nutrition</c:v>
                </c:pt>
                <c:pt idx="3">
                  <c:v>Agriculture</c:v>
                </c:pt>
                <c:pt idx="4">
                  <c:v>Education</c:v>
                </c:pt>
                <c:pt idx="5">
                  <c:v>Shelter and Camp Management</c:v>
                </c:pt>
                <c:pt idx="6">
                  <c:v>Health</c:v>
                </c:pt>
                <c:pt idx="7">
                  <c:v>WASH</c:v>
                </c:pt>
                <c:pt idx="8">
                  <c:v>Protection</c:v>
                </c:pt>
                <c:pt idx="9">
                  <c:v>Food Security</c:v>
                </c:pt>
                <c:pt idx="10">
                  <c:v>Transport and Logistics</c:v>
                </c:pt>
              </c:strCache>
            </c:strRef>
          </c:cat>
          <c:val>
            <c:numRef>
              <c:f>'[resource mobilization.xlsx]Sheet1'!$P$2:$P$12</c:f>
              <c:numCache>
                <c:formatCode>_(* #,##0_);_(* \(#,##0\);_(* "-"??_);_(@_)</c:formatCode>
                <c:ptCount val="11"/>
                <c:pt idx="0">
                  <c:v>85665000</c:v>
                </c:pt>
                <c:pt idx="1">
                  <c:v>169115000</c:v>
                </c:pt>
                <c:pt idx="2">
                  <c:v>744623550</c:v>
                </c:pt>
                <c:pt idx="3">
                  <c:v>1786206500</c:v>
                </c:pt>
                <c:pt idx="4">
                  <c:v>2453075231</c:v>
                </c:pt>
                <c:pt idx="5">
                  <c:v>4128673580</c:v>
                </c:pt>
                <c:pt idx="6">
                  <c:v>4500028491</c:v>
                </c:pt>
                <c:pt idx="7">
                  <c:v>7620057803</c:v>
                </c:pt>
                <c:pt idx="8">
                  <c:v>15929500000</c:v>
                </c:pt>
                <c:pt idx="9">
                  <c:v>17117589225</c:v>
                </c:pt>
                <c:pt idx="10">
                  <c:v>18150335892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7-4549-9138-98876E90C7EC}"/>
            </c:ext>
          </c:extLst>
        </c:ser>
        <c:ser>
          <c:idx val="1"/>
          <c:order val="1"/>
          <c:tx>
            <c:strRef>
              <c:f>'[resource mobilization.xlsx]Sheet1'!$R$1</c:f>
              <c:strCache>
                <c:ptCount val="1"/>
                <c:pt idx="0">
                  <c:v>RECEIVED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'[resource mobilization.xlsx]Sheet1'!$O$2:$O$12</c:f>
              <c:strCache>
                <c:ptCount val="11"/>
                <c:pt idx="0">
                  <c:v>Coordination</c:v>
                </c:pt>
                <c:pt idx="1">
                  <c:v>Search and Rescue</c:v>
                </c:pt>
                <c:pt idx="2">
                  <c:v>Nutrition</c:v>
                </c:pt>
                <c:pt idx="3">
                  <c:v>Agriculture</c:v>
                </c:pt>
                <c:pt idx="4">
                  <c:v>Education</c:v>
                </c:pt>
                <c:pt idx="5">
                  <c:v>Shelter and Camp Management</c:v>
                </c:pt>
                <c:pt idx="6">
                  <c:v>Health</c:v>
                </c:pt>
                <c:pt idx="7">
                  <c:v>WASH</c:v>
                </c:pt>
                <c:pt idx="8">
                  <c:v>Protection</c:v>
                </c:pt>
                <c:pt idx="9">
                  <c:v>Food Security</c:v>
                </c:pt>
                <c:pt idx="10">
                  <c:v>Transport and Logistics</c:v>
                </c:pt>
              </c:strCache>
            </c:strRef>
          </c:cat>
          <c:val>
            <c:numRef>
              <c:f>'[resource mobilization.xlsx]Sheet1'!$R$2:$R$16</c:f>
              <c:numCache>
                <c:formatCode>_(* #,##0_);_(* \(#,##0\);_(* "-"??_);_(@_)</c:formatCode>
                <c:ptCount val="15"/>
                <c:pt idx="0">
                  <c:v>75765000</c:v>
                </c:pt>
                <c:pt idx="1">
                  <c:v>0</c:v>
                </c:pt>
                <c:pt idx="2">
                  <c:v>0</c:v>
                </c:pt>
                <c:pt idx="3">
                  <c:v>104050000</c:v>
                </c:pt>
                <c:pt idx="4">
                  <c:v>164174025</c:v>
                </c:pt>
                <c:pt idx="5">
                  <c:v>996421013</c:v>
                </c:pt>
                <c:pt idx="6">
                  <c:v>2080416806</c:v>
                </c:pt>
                <c:pt idx="7">
                  <c:v>14400000</c:v>
                </c:pt>
                <c:pt idx="8">
                  <c:v>773557176.02999997</c:v>
                </c:pt>
                <c:pt idx="9">
                  <c:v>3162427500</c:v>
                </c:pt>
                <c:pt idx="10">
                  <c:v>333300000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7-4549-9138-98876E90C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978883119"/>
        <c:axId val="1978870639"/>
      </c:barChart>
      <c:catAx>
        <c:axId val="1978883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70639"/>
        <c:crosses val="autoZero"/>
        <c:auto val="1"/>
        <c:lblAlgn val="ctr"/>
        <c:lblOffset val="100"/>
        <c:noMultiLvlLbl val="0"/>
      </c:catAx>
      <c:valAx>
        <c:axId val="197887063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3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RESOURCE</a:t>
            </a:r>
            <a:r>
              <a:rPr lang="en-US" b="1" baseline="0"/>
              <a:t> MOBILISATION STATUS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9D-4B54-BC54-693E0088B80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9D-4B54-BC54-693E0088B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D-4B54-BC54-693E0088B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D-4B54-BC54-693E0088B801}"/>
              </c:ext>
            </c:extLst>
          </c:dPt>
          <c:dLbls>
            <c:dLbl>
              <c:idx val="0"/>
              <c:layout>
                <c:manualLayout>
                  <c:x val="-3.0275771524409315E-2"/>
                  <c:y val="-0.290797105443180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52415756642861"/>
                      <c:h val="0.109981583793738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9D-4B54-BC54-693E0088B801}"/>
                </c:ext>
              </c:extLst>
            </c:dLbl>
            <c:dLbl>
              <c:idx val="1"/>
              <c:layout>
                <c:manualLayout>
                  <c:x val="0.21290897250283905"/>
                  <c:y val="-2.57828337756123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36773752563218"/>
                      <c:h val="0.19988950276243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09D-4B54-BC54-693E0088B801}"/>
                </c:ext>
              </c:extLst>
            </c:dLbl>
            <c:dLbl>
              <c:idx val="2"/>
              <c:layout>
                <c:manualLayout>
                  <c:x val="-0.1064498038223691"/>
                  <c:y val="-3.31493162802163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623548850654"/>
                      <c:h val="0.19988950276243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09D-4B54-BC54-693E0088B801}"/>
                </c:ext>
              </c:extLst>
            </c:dLbl>
            <c:dLbl>
              <c:idx val="3"/>
              <c:layout>
                <c:manualLayout>
                  <c:x val="5.8207329346989509E-2"/>
                  <c:y val="-0.229791041313206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92880555002392"/>
                      <c:h val="0.109981583793738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09D-4B54-BC54-693E0088B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'[resource mobilization.xlsx]Sheet1'!$I$2:$I$5</c:f>
              <c:strCache>
                <c:ptCount val="4"/>
                <c:pt idx="0">
                  <c:v>Total Requirements (MK)</c:v>
                </c:pt>
                <c:pt idx="1">
                  <c:v>Pledged</c:v>
                </c:pt>
                <c:pt idx="2">
                  <c:v>Received</c:v>
                </c:pt>
                <c:pt idx="3">
                  <c:v>Gap (MK)</c:v>
                </c:pt>
              </c:strCache>
            </c:strRef>
          </c:cat>
          <c:val>
            <c:numRef>
              <c:f>'[resource mobilization.xlsx]Sheet1'!$J$2:$J$5</c:f>
              <c:numCache>
                <c:formatCode>_(* #,##0_);_(* \(#,##0\);_(* "-"??_);_(@_)</c:formatCode>
                <c:ptCount val="4"/>
                <c:pt idx="0" formatCode="#,##0">
                  <c:v>72684870272</c:v>
                </c:pt>
                <c:pt idx="1">
                  <c:v>199616636</c:v>
                </c:pt>
                <c:pt idx="2">
                  <c:v>7704511520.0299997</c:v>
                </c:pt>
                <c:pt idx="3" formatCode="#,##0">
                  <c:v>64780742115.970001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9D-4B54-BC54-693E0088B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PARTNERS</a:t>
            </a:r>
          </a:p>
        </c:rich>
      </c:tx>
      <c:layout>
        <c:manualLayout>
          <c:xMode val="edge"/>
          <c:yMode val="edge"/>
          <c:x val="0.27484857575555288"/>
          <c:y val="9.6273979216173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2686991147382E-2"/>
          <c:y val="0.26617240638121498"/>
          <c:w val="0.53733730589909123"/>
          <c:h val="0.53138024564150277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0A-4E23-A98A-3BFE6E8F46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0A-4E23-A98A-3BFE6E8F46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0A-4E23-A98A-3BFE6E8F46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0A-4E23-A98A-3BFE6E8F46E5}"/>
              </c:ext>
            </c:extLst>
          </c:dPt>
          <c:dPt>
            <c:idx val="4"/>
            <c:bubble3D val="0"/>
            <c:spPr>
              <a:solidFill>
                <a:srgbClr val="F8311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0A-4E23-A98A-3BFE6E8F46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0A-4E23-A98A-3BFE6E8F46E5}"/>
              </c:ext>
            </c:extLst>
          </c:dPt>
          <c:dPt>
            <c:idx val="6"/>
            <c:bubble3D val="0"/>
            <c:spPr>
              <a:solidFill>
                <a:srgbClr val="DF03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F0A-4E23-A98A-3BFE6E8F46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Sheet1!$B$2:$B$8</c:f>
              <c:strCache>
                <c:ptCount val="7"/>
                <c:pt idx="0">
                  <c:v>International NGO</c:v>
                </c:pt>
                <c:pt idx="1">
                  <c:v>Government</c:v>
                </c:pt>
                <c:pt idx="2">
                  <c:v>Religious</c:v>
                </c:pt>
                <c:pt idx="3">
                  <c:v>UN</c:v>
                </c:pt>
                <c:pt idx="4">
                  <c:v>Donor</c:v>
                </c:pt>
                <c:pt idx="5">
                  <c:v>National NGO</c:v>
                </c:pt>
                <c:pt idx="6">
                  <c:v>Private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32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F0A-4E23-A98A-3BFE6E8F4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18170909333659"/>
          <c:y val="8.4512861789720395E-2"/>
          <c:w val="0.37138248666316548"/>
          <c:h val="0.7725576180222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../word/media/image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TROPICAL STORM ANA DISASTER IMPACT AND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54113"/>
          </a:xfrm>
        </p:spPr>
        <p:txBody>
          <a:bodyPr>
            <a:normAutofit/>
          </a:bodyPr>
          <a:lstStyle/>
          <a:p>
            <a:r>
              <a:rPr lang="en-US" dirty="0" smtClean="0"/>
              <a:t>DEPARTMENT OF DISASTER MANAGEMENT AFFAIRS</a:t>
            </a:r>
          </a:p>
          <a:p>
            <a:r>
              <a:rPr lang="en-US" dirty="0" smtClean="0"/>
              <a:t>BY </a:t>
            </a:r>
          </a:p>
          <a:p>
            <a:r>
              <a:rPr lang="en-US" dirty="0" smtClean="0"/>
              <a:t>Natasha </a:t>
            </a:r>
            <a:r>
              <a:rPr lang="en-US" dirty="0" err="1" smtClean="0"/>
              <a:t>Mbengo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tropical storm </a:t>
            </a:r>
            <a:r>
              <a:rPr lang="en-US" dirty="0" err="1" smtClean="0"/>
              <a:t>ana</a:t>
            </a:r>
            <a:r>
              <a:rPr lang="en-US" dirty="0" smtClean="0"/>
              <a:t> on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Malawi was hit by tropical storm Ana on 24</a:t>
            </a:r>
            <a:r>
              <a:rPr lang="en-US" baseline="30000" dirty="0" smtClean="0"/>
              <a:t>th</a:t>
            </a:r>
            <a:r>
              <a:rPr lang="en-US" dirty="0" smtClean="0"/>
              <a:t> – 25</a:t>
            </a:r>
            <a:r>
              <a:rPr lang="en-US" baseline="30000" dirty="0" smtClean="0"/>
              <a:t>th</a:t>
            </a:r>
            <a:r>
              <a:rPr lang="en-US" dirty="0" smtClean="0"/>
              <a:t> January, 2022</a:t>
            </a:r>
          </a:p>
          <a:p>
            <a:r>
              <a:rPr lang="en-US" dirty="0"/>
              <a:t>On </a:t>
            </a:r>
            <a:r>
              <a:rPr lang="en-US" b="1" dirty="0"/>
              <a:t>26 January 2022 </a:t>
            </a:r>
            <a:r>
              <a:rPr lang="en-US" dirty="0"/>
              <a:t>the State President declared a State of National Disaster following the Tropical Storm ANA, which caused heavy ﬂooding in several districts in the country, especially in the Southern Region due to heavy rainfall and strong </a:t>
            </a:r>
            <a:r>
              <a:rPr lang="en-US" dirty="0" smtClean="0"/>
              <a:t>winds</a:t>
            </a:r>
          </a:p>
          <a:p>
            <a:pPr lvl="0"/>
            <a:r>
              <a:rPr lang="en-US" dirty="0"/>
              <a:t>In total, the tropical storm Ana affected </a:t>
            </a:r>
            <a:r>
              <a:rPr lang="en-US" b="1" dirty="0"/>
              <a:t>16</a:t>
            </a:r>
            <a:r>
              <a:rPr lang="en-US" dirty="0"/>
              <a:t> district councils and </a:t>
            </a:r>
            <a:r>
              <a:rPr lang="en-US" b="1" dirty="0"/>
              <a:t>2</a:t>
            </a:r>
            <a:r>
              <a:rPr lang="en-US" dirty="0"/>
              <a:t> city councils.</a:t>
            </a:r>
          </a:p>
          <a:p>
            <a:pPr lvl="0"/>
            <a:r>
              <a:rPr lang="en-US" dirty="0"/>
              <a:t>More than </a:t>
            </a:r>
            <a:r>
              <a:rPr lang="en-US" b="1" dirty="0"/>
              <a:t>994,960</a:t>
            </a:r>
            <a:r>
              <a:rPr lang="en-US" dirty="0"/>
              <a:t> people were affected with </a:t>
            </a:r>
            <a:r>
              <a:rPr lang="en-US" b="1" dirty="0"/>
              <a:t>190,429</a:t>
            </a:r>
            <a:r>
              <a:rPr lang="en-US" dirty="0"/>
              <a:t> displaced, </a:t>
            </a:r>
            <a:r>
              <a:rPr lang="en-US" b="1" dirty="0"/>
              <a:t>18</a:t>
            </a:r>
            <a:r>
              <a:rPr lang="en-US" dirty="0"/>
              <a:t> missing, </a:t>
            </a:r>
            <a:r>
              <a:rPr lang="en-US" b="1" dirty="0"/>
              <a:t>206</a:t>
            </a:r>
            <a:r>
              <a:rPr lang="en-US" dirty="0"/>
              <a:t> injured and</a:t>
            </a:r>
            <a:r>
              <a:rPr lang="en-US" b="1" dirty="0"/>
              <a:t> 46 </a:t>
            </a:r>
            <a:r>
              <a:rPr lang="en-US" dirty="0"/>
              <a:t>dead. </a:t>
            </a:r>
          </a:p>
          <a:p>
            <a:r>
              <a:rPr lang="en-US" dirty="0" smtClean="0"/>
              <a:t>The IDPs were seeking refuge in 178 evacuation sites </a:t>
            </a:r>
            <a:endParaRPr lang="en-US" dirty="0"/>
          </a:p>
        </p:txBody>
      </p:sp>
      <p:pic>
        <p:nvPicPr>
          <p:cNvPr id="5" name="image32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460920" y="1990443"/>
            <a:ext cx="2530763" cy="3856614"/>
          </a:xfrm>
          <a:prstGeom prst="rect">
            <a:avLst/>
          </a:prstGeom>
          <a:ln/>
        </p:spPr>
      </p:pic>
      <p:grpSp>
        <p:nvGrpSpPr>
          <p:cNvPr id="6" name="Group 5"/>
          <p:cNvGrpSpPr/>
          <p:nvPr/>
        </p:nvGrpSpPr>
        <p:grpSpPr>
          <a:xfrm>
            <a:off x="7243127" y="2010878"/>
            <a:ext cx="1160145" cy="603013"/>
            <a:chOff x="15575" y="-9928"/>
            <a:chExt cx="1263574" cy="1347677"/>
          </a:xfrm>
        </p:grpSpPr>
        <p:grpSp>
          <p:nvGrpSpPr>
            <p:cNvPr id="7" name="Group 6"/>
            <p:cNvGrpSpPr/>
            <p:nvPr/>
          </p:nvGrpSpPr>
          <p:grpSpPr>
            <a:xfrm>
              <a:off x="356260" y="-9928"/>
              <a:ext cx="504250" cy="587290"/>
              <a:chOff x="0" y="-69328"/>
              <a:chExt cx="504280" cy="587468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88687" y="119360"/>
                <a:ext cx="315593" cy="398780"/>
              </a:xfrm>
              <a:custGeom>
                <a:avLst/>
                <a:gdLst>
                  <a:gd name="T0" fmla="+- 0 1444 1190"/>
                  <a:gd name="T1" fmla="*/ T0 w 497"/>
                  <a:gd name="T2" fmla="+- 0 757 757"/>
                  <a:gd name="T3" fmla="*/ 757 h 628"/>
                  <a:gd name="T4" fmla="+- 0 1434 1190"/>
                  <a:gd name="T5" fmla="*/ T4 w 497"/>
                  <a:gd name="T6" fmla="+- 0 757 757"/>
                  <a:gd name="T7" fmla="*/ 757 h 628"/>
                  <a:gd name="T8" fmla="+- 0 1421 1190"/>
                  <a:gd name="T9" fmla="*/ T8 w 497"/>
                  <a:gd name="T10" fmla="+- 0 765 757"/>
                  <a:gd name="T11" fmla="*/ 765 h 628"/>
                  <a:gd name="T12" fmla="+- 0 1346 1190"/>
                  <a:gd name="T13" fmla="*/ T12 w 497"/>
                  <a:gd name="T14" fmla="+- 0 832 757"/>
                  <a:gd name="T15" fmla="*/ 832 h 628"/>
                  <a:gd name="T16" fmla="+- 0 1345 1190"/>
                  <a:gd name="T17" fmla="*/ T16 w 497"/>
                  <a:gd name="T18" fmla="+- 0 834 757"/>
                  <a:gd name="T19" fmla="*/ 834 h 628"/>
                  <a:gd name="T20" fmla="+- 0 1317 1190"/>
                  <a:gd name="T21" fmla="*/ T20 w 497"/>
                  <a:gd name="T22" fmla="+- 0 858 757"/>
                  <a:gd name="T23" fmla="*/ 858 h 628"/>
                  <a:gd name="T24" fmla="+- 0 1316 1190"/>
                  <a:gd name="T25" fmla="*/ T24 w 497"/>
                  <a:gd name="T26" fmla="+- 0 860 757"/>
                  <a:gd name="T27" fmla="*/ 860 h 628"/>
                  <a:gd name="T28" fmla="+- 0 1277 1190"/>
                  <a:gd name="T29" fmla="*/ T28 w 497"/>
                  <a:gd name="T30" fmla="+- 0 894 757"/>
                  <a:gd name="T31" fmla="*/ 894 h 628"/>
                  <a:gd name="T32" fmla="+- 0 1203 1190"/>
                  <a:gd name="T33" fmla="*/ T32 w 497"/>
                  <a:gd name="T34" fmla="+- 0 960 757"/>
                  <a:gd name="T35" fmla="*/ 960 h 628"/>
                  <a:gd name="T36" fmla="+- 0 1190 1190"/>
                  <a:gd name="T37" fmla="*/ T36 w 497"/>
                  <a:gd name="T38" fmla="+- 0 973 757"/>
                  <a:gd name="T39" fmla="*/ 973 h 628"/>
                  <a:gd name="T40" fmla="+- 0 1190 1190"/>
                  <a:gd name="T41" fmla="*/ T40 w 497"/>
                  <a:gd name="T42" fmla="+- 0 1385 757"/>
                  <a:gd name="T43" fmla="*/ 1385 h 628"/>
                  <a:gd name="T44" fmla="+- 0 1374 1190"/>
                  <a:gd name="T45" fmla="*/ T44 w 497"/>
                  <a:gd name="T46" fmla="+- 0 1385 757"/>
                  <a:gd name="T47" fmla="*/ 1385 h 628"/>
                  <a:gd name="T48" fmla="+- 0 1373 1190"/>
                  <a:gd name="T49" fmla="*/ T48 w 497"/>
                  <a:gd name="T50" fmla="+- 0 1295 757"/>
                  <a:gd name="T51" fmla="*/ 1295 h 628"/>
                  <a:gd name="T52" fmla="+- 0 1374 1190"/>
                  <a:gd name="T53" fmla="*/ T52 w 497"/>
                  <a:gd name="T54" fmla="+- 0 1237 757"/>
                  <a:gd name="T55" fmla="*/ 1237 h 628"/>
                  <a:gd name="T56" fmla="+- 0 1375 1190"/>
                  <a:gd name="T57" fmla="*/ T56 w 497"/>
                  <a:gd name="T58" fmla="+- 0 1207 757"/>
                  <a:gd name="T59" fmla="*/ 1207 h 628"/>
                  <a:gd name="T60" fmla="+- 0 1386 1190"/>
                  <a:gd name="T61" fmla="*/ T60 w 497"/>
                  <a:gd name="T62" fmla="+- 0 1194 757"/>
                  <a:gd name="T63" fmla="*/ 1194 h 628"/>
                  <a:gd name="T64" fmla="+- 0 1401 1190"/>
                  <a:gd name="T65" fmla="*/ T64 w 497"/>
                  <a:gd name="T66" fmla="+- 0 1188 757"/>
                  <a:gd name="T67" fmla="*/ 1188 h 628"/>
                  <a:gd name="T68" fmla="+- 0 1419 1190"/>
                  <a:gd name="T69" fmla="*/ T68 w 497"/>
                  <a:gd name="T70" fmla="+- 0 1186 757"/>
                  <a:gd name="T71" fmla="*/ 1186 h 628"/>
                  <a:gd name="T72" fmla="+- 0 1449 1190"/>
                  <a:gd name="T73" fmla="*/ T72 w 497"/>
                  <a:gd name="T74" fmla="+- 0 1187 757"/>
                  <a:gd name="T75" fmla="*/ 1187 h 628"/>
                  <a:gd name="T76" fmla="+- 0 1461 1190"/>
                  <a:gd name="T77" fmla="*/ T76 w 497"/>
                  <a:gd name="T78" fmla="+- 0 1186 757"/>
                  <a:gd name="T79" fmla="*/ 1186 h 628"/>
                  <a:gd name="T80" fmla="+- 0 1470 1190"/>
                  <a:gd name="T81" fmla="*/ T80 w 497"/>
                  <a:gd name="T82" fmla="+- 0 1187 757"/>
                  <a:gd name="T83" fmla="*/ 1187 h 628"/>
                  <a:gd name="T84" fmla="+- 0 1492 1190"/>
                  <a:gd name="T85" fmla="*/ T84 w 497"/>
                  <a:gd name="T86" fmla="+- 0 1194 757"/>
                  <a:gd name="T87" fmla="*/ 1194 h 628"/>
                  <a:gd name="T88" fmla="+- 0 1502 1190"/>
                  <a:gd name="T89" fmla="*/ T88 w 497"/>
                  <a:gd name="T90" fmla="+- 0 1208 757"/>
                  <a:gd name="T91" fmla="*/ 1208 h 628"/>
                  <a:gd name="T92" fmla="+- 0 1504 1190"/>
                  <a:gd name="T93" fmla="*/ T92 w 497"/>
                  <a:gd name="T94" fmla="+- 0 1228 757"/>
                  <a:gd name="T95" fmla="*/ 1228 h 628"/>
                  <a:gd name="T96" fmla="+- 0 1504 1190"/>
                  <a:gd name="T97" fmla="*/ T96 w 497"/>
                  <a:gd name="T98" fmla="+- 0 1385 757"/>
                  <a:gd name="T99" fmla="*/ 1385 h 628"/>
                  <a:gd name="T100" fmla="+- 0 1687 1190"/>
                  <a:gd name="T101" fmla="*/ T100 w 497"/>
                  <a:gd name="T102" fmla="+- 0 1385 757"/>
                  <a:gd name="T103" fmla="*/ 1385 h 628"/>
                  <a:gd name="T104" fmla="+- 0 1687 1190"/>
                  <a:gd name="T105" fmla="*/ T104 w 497"/>
                  <a:gd name="T106" fmla="+- 0 975 757"/>
                  <a:gd name="T107" fmla="*/ 975 h 628"/>
                  <a:gd name="T108" fmla="+- 0 1686 1190"/>
                  <a:gd name="T109" fmla="*/ T108 w 497"/>
                  <a:gd name="T110" fmla="+- 0 967 757"/>
                  <a:gd name="T111" fmla="*/ 967 h 628"/>
                  <a:gd name="T112" fmla="+- 0 1679 1190"/>
                  <a:gd name="T113" fmla="*/ T112 w 497"/>
                  <a:gd name="T114" fmla="+- 0 964 757"/>
                  <a:gd name="T115" fmla="*/ 964 h 628"/>
                  <a:gd name="T116" fmla="+- 0 1655 1190"/>
                  <a:gd name="T117" fmla="*/ T116 w 497"/>
                  <a:gd name="T118" fmla="+- 0 944 757"/>
                  <a:gd name="T119" fmla="*/ 944 h 628"/>
                  <a:gd name="T120" fmla="+- 0 1606 1190"/>
                  <a:gd name="T121" fmla="*/ T120 w 497"/>
                  <a:gd name="T122" fmla="+- 0 899 757"/>
                  <a:gd name="T123" fmla="*/ 899 h 628"/>
                  <a:gd name="T124" fmla="+- 0 1581 1190"/>
                  <a:gd name="T125" fmla="*/ T124 w 497"/>
                  <a:gd name="T126" fmla="+- 0 878 757"/>
                  <a:gd name="T127" fmla="*/ 878 h 628"/>
                  <a:gd name="T128" fmla="+- 0 1579 1190"/>
                  <a:gd name="T129" fmla="*/ T128 w 497"/>
                  <a:gd name="T130" fmla="+- 0 875 757"/>
                  <a:gd name="T131" fmla="*/ 875 h 628"/>
                  <a:gd name="T132" fmla="+- 0 1573 1190"/>
                  <a:gd name="T133" fmla="*/ T132 w 497"/>
                  <a:gd name="T134" fmla="+- 0 870 757"/>
                  <a:gd name="T135" fmla="*/ 870 h 628"/>
                  <a:gd name="T136" fmla="+- 0 1544 1190"/>
                  <a:gd name="T137" fmla="*/ T136 w 497"/>
                  <a:gd name="T138" fmla="+- 0 844 757"/>
                  <a:gd name="T139" fmla="*/ 844 h 628"/>
                  <a:gd name="T140" fmla="+- 0 1538 1190"/>
                  <a:gd name="T141" fmla="*/ T140 w 497"/>
                  <a:gd name="T142" fmla="+- 0 840 757"/>
                  <a:gd name="T143" fmla="*/ 840 h 628"/>
                  <a:gd name="T144" fmla="+- 0 1535 1190"/>
                  <a:gd name="T145" fmla="*/ T144 w 497"/>
                  <a:gd name="T146" fmla="+- 0 836 757"/>
                  <a:gd name="T147" fmla="*/ 836 h 628"/>
                  <a:gd name="T148" fmla="+- 0 1529 1190"/>
                  <a:gd name="T149" fmla="*/ T148 w 497"/>
                  <a:gd name="T150" fmla="+- 0 831 757"/>
                  <a:gd name="T151" fmla="*/ 831 h 628"/>
                  <a:gd name="T152" fmla="+- 0 1452 1190"/>
                  <a:gd name="T153" fmla="*/ T152 w 497"/>
                  <a:gd name="T154" fmla="+- 0 762 757"/>
                  <a:gd name="T155" fmla="*/ 762 h 628"/>
                  <a:gd name="T156" fmla="+- 0 1444 1190"/>
                  <a:gd name="T157" fmla="*/ T156 w 497"/>
                  <a:gd name="T158" fmla="+- 0 757 757"/>
                  <a:gd name="T159" fmla="*/ 757 h 6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497" h="628">
                    <a:moveTo>
                      <a:pt x="254" y="0"/>
                    </a:moveTo>
                    <a:lnTo>
                      <a:pt x="244" y="0"/>
                    </a:lnTo>
                    <a:lnTo>
                      <a:pt x="231" y="8"/>
                    </a:lnTo>
                    <a:lnTo>
                      <a:pt x="156" y="75"/>
                    </a:lnTo>
                    <a:lnTo>
                      <a:pt x="155" y="77"/>
                    </a:lnTo>
                    <a:lnTo>
                      <a:pt x="127" y="101"/>
                    </a:lnTo>
                    <a:lnTo>
                      <a:pt x="126" y="103"/>
                    </a:lnTo>
                    <a:lnTo>
                      <a:pt x="87" y="137"/>
                    </a:lnTo>
                    <a:lnTo>
                      <a:pt x="13" y="203"/>
                    </a:lnTo>
                    <a:lnTo>
                      <a:pt x="0" y="216"/>
                    </a:lnTo>
                    <a:lnTo>
                      <a:pt x="0" y="628"/>
                    </a:lnTo>
                    <a:lnTo>
                      <a:pt x="184" y="628"/>
                    </a:lnTo>
                    <a:lnTo>
                      <a:pt x="183" y="538"/>
                    </a:lnTo>
                    <a:lnTo>
                      <a:pt x="184" y="480"/>
                    </a:lnTo>
                    <a:lnTo>
                      <a:pt x="185" y="450"/>
                    </a:lnTo>
                    <a:lnTo>
                      <a:pt x="196" y="437"/>
                    </a:lnTo>
                    <a:lnTo>
                      <a:pt x="211" y="431"/>
                    </a:lnTo>
                    <a:lnTo>
                      <a:pt x="229" y="429"/>
                    </a:lnTo>
                    <a:lnTo>
                      <a:pt x="259" y="430"/>
                    </a:lnTo>
                    <a:lnTo>
                      <a:pt x="271" y="429"/>
                    </a:lnTo>
                    <a:lnTo>
                      <a:pt x="280" y="430"/>
                    </a:lnTo>
                    <a:lnTo>
                      <a:pt x="302" y="437"/>
                    </a:lnTo>
                    <a:lnTo>
                      <a:pt x="312" y="451"/>
                    </a:lnTo>
                    <a:lnTo>
                      <a:pt x="314" y="471"/>
                    </a:lnTo>
                    <a:lnTo>
                      <a:pt x="314" y="628"/>
                    </a:lnTo>
                    <a:lnTo>
                      <a:pt x="497" y="628"/>
                    </a:lnTo>
                    <a:lnTo>
                      <a:pt x="497" y="218"/>
                    </a:lnTo>
                    <a:lnTo>
                      <a:pt x="496" y="210"/>
                    </a:lnTo>
                    <a:lnTo>
                      <a:pt x="489" y="207"/>
                    </a:lnTo>
                    <a:lnTo>
                      <a:pt x="465" y="187"/>
                    </a:lnTo>
                    <a:lnTo>
                      <a:pt x="416" y="142"/>
                    </a:lnTo>
                    <a:lnTo>
                      <a:pt x="391" y="121"/>
                    </a:lnTo>
                    <a:lnTo>
                      <a:pt x="389" y="118"/>
                    </a:lnTo>
                    <a:lnTo>
                      <a:pt x="383" y="113"/>
                    </a:lnTo>
                    <a:lnTo>
                      <a:pt x="354" y="87"/>
                    </a:lnTo>
                    <a:lnTo>
                      <a:pt x="348" y="83"/>
                    </a:lnTo>
                    <a:lnTo>
                      <a:pt x="345" y="79"/>
                    </a:lnTo>
                    <a:lnTo>
                      <a:pt x="339" y="74"/>
                    </a:lnTo>
                    <a:lnTo>
                      <a:pt x="262" y="5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10" name="docshape2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 bwMode="auto">
              <a:xfrm>
                <a:off x="0" y="-69328"/>
                <a:ext cx="215900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</p:grp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5575" y="569632"/>
              <a:ext cx="1263574" cy="7681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85725" algn="ctr">
                <a:lnSpc>
                  <a:spcPts val="23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221,127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88265" marR="85725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spc="-1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Total households</a:t>
              </a:r>
              <a:r>
                <a:rPr lang="en-US" sz="1100" spc="-23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aﬀected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43127" y="3078474"/>
            <a:ext cx="1063034" cy="542181"/>
            <a:chOff x="-49718" y="136566"/>
            <a:chExt cx="1211065" cy="1255399"/>
          </a:xfrm>
        </p:grpSpPr>
        <p:grpSp>
          <p:nvGrpSpPr>
            <p:cNvPr id="12" name="Group 11"/>
            <p:cNvGrpSpPr/>
            <p:nvPr/>
          </p:nvGrpSpPr>
          <p:grpSpPr>
            <a:xfrm>
              <a:off x="350322" y="136566"/>
              <a:ext cx="504249" cy="451983"/>
              <a:chOff x="0" y="0"/>
              <a:chExt cx="504280" cy="452120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0" y="112485"/>
                <a:ext cx="263525" cy="339090"/>
              </a:xfrm>
              <a:custGeom>
                <a:avLst/>
                <a:gdLst>
                  <a:gd name="T0" fmla="+- 0 3159 2760"/>
                  <a:gd name="T1" fmla="*/ T0 w 415"/>
                  <a:gd name="T2" fmla="+- 0 851 851"/>
                  <a:gd name="T3" fmla="*/ 851 h 534"/>
                  <a:gd name="T4" fmla="+- 0 3002 2760"/>
                  <a:gd name="T5" fmla="*/ T4 w 415"/>
                  <a:gd name="T6" fmla="+- 0 851 851"/>
                  <a:gd name="T7" fmla="*/ 851 h 534"/>
                  <a:gd name="T8" fmla="+- 0 3008 2760"/>
                  <a:gd name="T9" fmla="*/ T8 w 415"/>
                  <a:gd name="T10" fmla="+- 0 852 851"/>
                  <a:gd name="T11" fmla="*/ 852 h 534"/>
                  <a:gd name="T12" fmla="+- 0 2760 2760"/>
                  <a:gd name="T13" fmla="*/ T12 w 415"/>
                  <a:gd name="T14" fmla="+- 0 1340 851"/>
                  <a:gd name="T15" fmla="*/ 1340 h 534"/>
                  <a:gd name="T16" fmla="+- 0 2760 2760"/>
                  <a:gd name="T17" fmla="*/ T16 w 415"/>
                  <a:gd name="T18" fmla="+- 0 1350 851"/>
                  <a:gd name="T19" fmla="*/ 1350 h 534"/>
                  <a:gd name="T20" fmla="+- 0 2761 2760"/>
                  <a:gd name="T21" fmla="*/ T20 w 415"/>
                  <a:gd name="T22" fmla="+- 0 1364 851"/>
                  <a:gd name="T23" fmla="*/ 1364 h 534"/>
                  <a:gd name="T24" fmla="+- 0 2769 2760"/>
                  <a:gd name="T25" fmla="*/ T24 w 415"/>
                  <a:gd name="T26" fmla="+- 0 1375 851"/>
                  <a:gd name="T27" fmla="*/ 1375 h 534"/>
                  <a:gd name="T28" fmla="+- 0 2780 2760"/>
                  <a:gd name="T29" fmla="*/ T28 w 415"/>
                  <a:gd name="T30" fmla="+- 0 1383 851"/>
                  <a:gd name="T31" fmla="*/ 1383 h 534"/>
                  <a:gd name="T32" fmla="+- 0 2793 2760"/>
                  <a:gd name="T33" fmla="*/ T32 w 415"/>
                  <a:gd name="T34" fmla="+- 0 1385 851"/>
                  <a:gd name="T35" fmla="*/ 1385 h 534"/>
                  <a:gd name="T36" fmla="+- 0 2806 2760"/>
                  <a:gd name="T37" fmla="*/ T36 w 415"/>
                  <a:gd name="T38" fmla="+- 0 1385 851"/>
                  <a:gd name="T39" fmla="*/ 1385 h 534"/>
                  <a:gd name="T40" fmla="+- 0 2818 2760"/>
                  <a:gd name="T41" fmla="*/ T40 w 415"/>
                  <a:gd name="T42" fmla="+- 0 1378 851"/>
                  <a:gd name="T43" fmla="*/ 1378 h 534"/>
                  <a:gd name="T44" fmla="+- 0 2973 2760"/>
                  <a:gd name="T45" fmla="*/ T44 w 415"/>
                  <a:gd name="T46" fmla="+- 0 1073 851"/>
                  <a:gd name="T47" fmla="*/ 1073 h 534"/>
                  <a:gd name="T48" fmla="+- 0 3113 2760"/>
                  <a:gd name="T49" fmla="*/ T48 w 415"/>
                  <a:gd name="T50" fmla="+- 0 1073 851"/>
                  <a:gd name="T51" fmla="*/ 1073 h 534"/>
                  <a:gd name="T52" fmla="+- 0 3102 2760"/>
                  <a:gd name="T53" fmla="*/ T52 w 415"/>
                  <a:gd name="T54" fmla="+- 0 1063 851"/>
                  <a:gd name="T55" fmla="*/ 1063 h 534"/>
                  <a:gd name="T56" fmla="+- 0 3101 2760"/>
                  <a:gd name="T57" fmla="*/ T56 w 415"/>
                  <a:gd name="T58" fmla="+- 0 1063 851"/>
                  <a:gd name="T59" fmla="*/ 1063 h 534"/>
                  <a:gd name="T60" fmla="+- 0 3172 2760"/>
                  <a:gd name="T61" fmla="*/ T60 w 415"/>
                  <a:gd name="T62" fmla="+- 0 923 851"/>
                  <a:gd name="T63" fmla="*/ 923 h 534"/>
                  <a:gd name="T64" fmla="+- 0 3175 2760"/>
                  <a:gd name="T65" fmla="*/ T64 w 415"/>
                  <a:gd name="T66" fmla="+- 0 910 851"/>
                  <a:gd name="T67" fmla="*/ 910 h 534"/>
                  <a:gd name="T68" fmla="+- 0 3175 2760"/>
                  <a:gd name="T69" fmla="*/ T68 w 415"/>
                  <a:gd name="T70" fmla="+- 0 898 851"/>
                  <a:gd name="T71" fmla="*/ 898 h 534"/>
                  <a:gd name="T72" fmla="+- 0 3172 2760"/>
                  <a:gd name="T73" fmla="*/ T72 w 415"/>
                  <a:gd name="T74" fmla="+- 0 876 851"/>
                  <a:gd name="T75" fmla="*/ 876 h 534"/>
                  <a:gd name="T76" fmla="+- 0 3163 2760"/>
                  <a:gd name="T77" fmla="*/ T76 w 415"/>
                  <a:gd name="T78" fmla="+- 0 856 851"/>
                  <a:gd name="T79" fmla="*/ 856 h 534"/>
                  <a:gd name="T80" fmla="+- 0 3159 2760"/>
                  <a:gd name="T81" fmla="*/ T80 w 415"/>
                  <a:gd name="T82" fmla="+- 0 851 851"/>
                  <a:gd name="T83" fmla="*/ 851 h 5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415" h="534">
                    <a:moveTo>
                      <a:pt x="399" y="0"/>
                    </a:moveTo>
                    <a:lnTo>
                      <a:pt x="242" y="0"/>
                    </a:lnTo>
                    <a:lnTo>
                      <a:pt x="248" y="1"/>
                    </a:lnTo>
                    <a:lnTo>
                      <a:pt x="0" y="489"/>
                    </a:lnTo>
                    <a:lnTo>
                      <a:pt x="0" y="499"/>
                    </a:lnTo>
                    <a:lnTo>
                      <a:pt x="1" y="513"/>
                    </a:lnTo>
                    <a:lnTo>
                      <a:pt x="9" y="524"/>
                    </a:lnTo>
                    <a:lnTo>
                      <a:pt x="20" y="532"/>
                    </a:lnTo>
                    <a:lnTo>
                      <a:pt x="33" y="534"/>
                    </a:lnTo>
                    <a:lnTo>
                      <a:pt x="46" y="534"/>
                    </a:lnTo>
                    <a:lnTo>
                      <a:pt x="58" y="527"/>
                    </a:lnTo>
                    <a:lnTo>
                      <a:pt x="213" y="222"/>
                    </a:lnTo>
                    <a:lnTo>
                      <a:pt x="353" y="222"/>
                    </a:lnTo>
                    <a:lnTo>
                      <a:pt x="342" y="212"/>
                    </a:lnTo>
                    <a:lnTo>
                      <a:pt x="341" y="212"/>
                    </a:lnTo>
                    <a:lnTo>
                      <a:pt x="412" y="72"/>
                    </a:lnTo>
                    <a:lnTo>
                      <a:pt x="415" y="59"/>
                    </a:lnTo>
                    <a:lnTo>
                      <a:pt x="415" y="47"/>
                    </a:lnTo>
                    <a:lnTo>
                      <a:pt x="412" y="25"/>
                    </a:lnTo>
                    <a:lnTo>
                      <a:pt x="403" y="5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15" name="docshape30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/>
              <a:stretch>
                <a:fillRect/>
              </a:stretch>
            </p:blipFill>
            <p:spPr bwMode="auto">
              <a:xfrm>
                <a:off x="134257" y="254000"/>
                <a:ext cx="146685" cy="1981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6" name="docshape31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 bwMode="auto">
              <a:xfrm>
                <a:off x="10885" y="0"/>
                <a:ext cx="493395" cy="208915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-49718" y="597811"/>
              <a:ext cx="1211065" cy="7941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03835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32,935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203835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spc="-1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Total displaced</a:t>
              </a:r>
              <a:r>
                <a:rPr lang="en-US" sz="1100" spc="-235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10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households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3341" y="4155001"/>
            <a:ext cx="875030" cy="595053"/>
            <a:chOff x="15569" y="133836"/>
            <a:chExt cx="952594" cy="979648"/>
          </a:xfrm>
        </p:grpSpPr>
        <p:grpSp>
          <p:nvGrpSpPr>
            <p:cNvPr id="18" name="Group 17"/>
            <p:cNvGrpSpPr/>
            <p:nvPr/>
          </p:nvGrpSpPr>
          <p:grpSpPr>
            <a:xfrm>
              <a:off x="319819" y="133836"/>
              <a:ext cx="440348" cy="500758"/>
              <a:chOff x="-78050" y="-8672"/>
              <a:chExt cx="440601" cy="501014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88866" y="92927"/>
                <a:ext cx="273685" cy="399415"/>
              </a:xfrm>
              <a:custGeom>
                <a:avLst/>
                <a:gdLst>
                  <a:gd name="T0" fmla="+- 0 10752 10523"/>
                  <a:gd name="T1" fmla="*/ T0 w 431"/>
                  <a:gd name="T2" fmla="+- 0 757 757"/>
                  <a:gd name="T3" fmla="*/ 757 h 629"/>
                  <a:gd name="T4" fmla="+- 0 10674 10523"/>
                  <a:gd name="T5" fmla="*/ T4 w 431"/>
                  <a:gd name="T6" fmla="+- 0 765 757"/>
                  <a:gd name="T7" fmla="*/ 765 h 629"/>
                  <a:gd name="T8" fmla="+- 0 10614 10523"/>
                  <a:gd name="T9" fmla="*/ T8 w 431"/>
                  <a:gd name="T10" fmla="+- 0 791 757"/>
                  <a:gd name="T11" fmla="*/ 791 h 629"/>
                  <a:gd name="T12" fmla="+- 0 10565 10523"/>
                  <a:gd name="T13" fmla="*/ T12 w 431"/>
                  <a:gd name="T14" fmla="+- 0 836 757"/>
                  <a:gd name="T15" fmla="*/ 836 h 629"/>
                  <a:gd name="T16" fmla="+- 0 10530 10523"/>
                  <a:gd name="T17" fmla="*/ T16 w 431"/>
                  <a:gd name="T18" fmla="+- 0 906 757"/>
                  <a:gd name="T19" fmla="*/ 906 h 629"/>
                  <a:gd name="T20" fmla="+- 0 10523 10523"/>
                  <a:gd name="T21" fmla="*/ T20 w 431"/>
                  <a:gd name="T22" fmla="+- 0 953 757"/>
                  <a:gd name="T23" fmla="*/ 953 h 629"/>
                  <a:gd name="T24" fmla="+- 0 10533 10523"/>
                  <a:gd name="T25" fmla="*/ T24 w 431"/>
                  <a:gd name="T26" fmla="+- 0 979 757"/>
                  <a:gd name="T27" fmla="*/ 979 h 629"/>
                  <a:gd name="T28" fmla="+- 0 10554 10523"/>
                  <a:gd name="T29" fmla="*/ T28 w 431"/>
                  <a:gd name="T30" fmla="+- 0 989 757"/>
                  <a:gd name="T31" fmla="*/ 989 h 629"/>
                  <a:gd name="T32" fmla="+- 0 10576 10523"/>
                  <a:gd name="T33" fmla="*/ T32 w 431"/>
                  <a:gd name="T34" fmla="+- 0 983 757"/>
                  <a:gd name="T35" fmla="*/ 983 h 629"/>
                  <a:gd name="T36" fmla="+- 0 10590 10523"/>
                  <a:gd name="T37" fmla="*/ T36 w 431"/>
                  <a:gd name="T38" fmla="+- 0 960 757"/>
                  <a:gd name="T39" fmla="*/ 960 h 629"/>
                  <a:gd name="T40" fmla="+- 0 10592 10523"/>
                  <a:gd name="T41" fmla="*/ T40 w 431"/>
                  <a:gd name="T42" fmla="+- 0 950 757"/>
                  <a:gd name="T43" fmla="*/ 950 h 629"/>
                  <a:gd name="T44" fmla="+- 0 10592 10523"/>
                  <a:gd name="T45" fmla="*/ T44 w 431"/>
                  <a:gd name="T46" fmla="+- 0 938 757"/>
                  <a:gd name="T47" fmla="*/ 938 h 629"/>
                  <a:gd name="T48" fmla="+- 0 10594 10523"/>
                  <a:gd name="T49" fmla="*/ T48 w 431"/>
                  <a:gd name="T50" fmla="+- 0 925 757"/>
                  <a:gd name="T51" fmla="*/ 925 h 629"/>
                  <a:gd name="T52" fmla="+- 0 10630 10523"/>
                  <a:gd name="T53" fmla="*/ T52 w 431"/>
                  <a:gd name="T54" fmla="+- 0 863 757"/>
                  <a:gd name="T55" fmla="*/ 863 h 629"/>
                  <a:gd name="T56" fmla="+- 0 10641 10523"/>
                  <a:gd name="T57" fmla="*/ T56 w 431"/>
                  <a:gd name="T58" fmla="+- 0 854 757"/>
                  <a:gd name="T59" fmla="*/ 854 h 629"/>
                  <a:gd name="T60" fmla="+- 0 10649 10523"/>
                  <a:gd name="T61" fmla="*/ T60 w 431"/>
                  <a:gd name="T62" fmla="+- 0 846 757"/>
                  <a:gd name="T63" fmla="*/ 846 h 629"/>
                  <a:gd name="T64" fmla="+- 0 10655 10523"/>
                  <a:gd name="T65" fmla="*/ T64 w 431"/>
                  <a:gd name="T66" fmla="+- 0 848 757"/>
                  <a:gd name="T67" fmla="*/ 848 h 629"/>
                  <a:gd name="T68" fmla="+- 0 10655 10523"/>
                  <a:gd name="T69" fmla="*/ T68 w 431"/>
                  <a:gd name="T70" fmla="+- 0 1359 757"/>
                  <a:gd name="T71" fmla="*/ 1359 h 629"/>
                  <a:gd name="T72" fmla="+- 0 10658 10523"/>
                  <a:gd name="T73" fmla="*/ T72 w 431"/>
                  <a:gd name="T74" fmla="+- 0 1368 757"/>
                  <a:gd name="T75" fmla="*/ 1368 h 629"/>
                  <a:gd name="T76" fmla="+- 0 10664 10523"/>
                  <a:gd name="T77" fmla="*/ T76 w 431"/>
                  <a:gd name="T78" fmla="+- 0 1375 757"/>
                  <a:gd name="T79" fmla="*/ 1375 h 629"/>
                  <a:gd name="T80" fmla="+- 0 10681 10523"/>
                  <a:gd name="T81" fmla="*/ T80 w 431"/>
                  <a:gd name="T82" fmla="+- 0 1385 757"/>
                  <a:gd name="T83" fmla="*/ 1385 h 629"/>
                  <a:gd name="T84" fmla="+- 0 10701 10523"/>
                  <a:gd name="T85" fmla="*/ T84 w 431"/>
                  <a:gd name="T86" fmla="+- 0 1384 757"/>
                  <a:gd name="T87" fmla="*/ 1384 h 629"/>
                  <a:gd name="T88" fmla="+- 0 10717 10523"/>
                  <a:gd name="T89" fmla="*/ T88 w 431"/>
                  <a:gd name="T90" fmla="+- 0 1372 757"/>
                  <a:gd name="T91" fmla="*/ 1372 h 629"/>
                  <a:gd name="T92" fmla="+- 0 10723 10523"/>
                  <a:gd name="T93" fmla="*/ T92 w 431"/>
                  <a:gd name="T94" fmla="+- 0 1350 757"/>
                  <a:gd name="T95" fmla="*/ 1350 h 629"/>
                  <a:gd name="T96" fmla="+- 0 10723 10523"/>
                  <a:gd name="T97" fmla="*/ T96 w 431"/>
                  <a:gd name="T98" fmla="+- 0 1106 757"/>
                  <a:gd name="T99" fmla="*/ 1106 h 629"/>
                  <a:gd name="T100" fmla="+- 0 10755 10523"/>
                  <a:gd name="T101" fmla="*/ T100 w 431"/>
                  <a:gd name="T102" fmla="+- 0 1106 757"/>
                  <a:gd name="T103" fmla="*/ 1106 h 629"/>
                  <a:gd name="T104" fmla="+- 0 10755 10523"/>
                  <a:gd name="T105" fmla="*/ T104 w 431"/>
                  <a:gd name="T106" fmla="+- 0 1356 757"/>
                  <a:gd name="T107" fmla="*/ 1356 h 629"/>
                  <a:gd name="T108" fmla="+- 0 10766 10523"/>
                  <a:gd name="T109" fmla="*/ T108 w 431"/>
                  <a:gd name="T110" fmla="+- 0 1378 757"/>
                  <a:gd name="T111" fmla="*/ 1378 h 629"/>
                  <a:gd name="T112" fmla="+- 0 10789 10523"/>
                  <a:gd name="T113" fmla="*/ T112 w 431"/>
                  <a:gd name="T114" fmla="+- 0 1386 757"/>
                  <a:gd name="T115" fmla="*/ 1386 h 629"/>
                  <a:gd name="T116" fmla="+- 0 10811 10523"/>
                  <a:gd name="T117" fmla="*/ T116 w 431"/>
                  <a:gd name="T118" fmla="+- 0 1377 757"/>
                  <a:gd name="T119" fmla="*/ 1377 h 629"/>
                  <a:gd name="T120" fmla="+- 0 10822 10523"/>
                  <a:gd name="T121" fmla="*/ T120 w 431"/>
                  <a:gd name="T122" fmla="+- 0 1349 757"/>
                  <a:gd name="T123" fmla="*/ 1349 h 629"/>
                  <a:gd name="T124" fmla="+- 0 10821 10523"/>
                  <a:gd name="T125" fmla="*/ T124 w 431"/>
                  <a:gd name="T126" fmla="+- 0 1182 757"/>
                  <a:gd name="T127" fmla="*/ 1182 h 629"/>
                  <a:gd name="T128" fmla="+- 0 10822 10523"/>
                  <a:gd name="T129" fmla="*/ T128 w 431"/>
                  <a:gd name="T130" fmla="+- 0 848 757"/>
                  <a:gd name="T131" fmla="*/ 848 h 629"/>
                  <a:gd name="T132" fmla="+- 0 10825 10523"/>
                  <a:gd name="T133" fmla="*/ T132 w 431"/>
                  <a:gd name="T134" fmla="+- 0 847 757"/>
                  <a:gd name="T135" fmla="*/ 847 h 629"/>
                  <a:gd name="T136" fmla="+- 0 10823 10523"/>
                  <a:gd name="T137" fmla="*/ T136 w 431"/>
                  <a:gd name="T138" fmla="+- 0 845 757"/>
                  <a:gd name="T139" fmla="*/ 845 h 629"/>
                  <a:gd name="T140" fmla="+- 0 10831 10523"/>
                  <a:gd name="T141" fmla="*/ T140 w 431"/>
                  <a:gd name="T142" fmla="+- 0 851 757"/>
                  <a:gd name="T143" fmla="*/ 851 h 629"/>
                  <a:gd name="T144" fmla="+- 0 10878 10523"/>
                  <a:gd name="T145" fmla="*/ T144 w 431"/>
                  <a:gd name="T146" fmla="+- 0 907 757"/>
                  <a:gd name="T147" fmla="*/ 907 h 629"/>
                  <a:gd name="T148" fmla="+- 0 10887 10523"/>
                  <a:gd name="T149" fmla="*/ T148 w 431"/>
                  <a:gd name="T150" fmla="+- 0 942 757"/>
                  <a:gd name="T151" fmla="*/ 942 h 629"/>
                  <a:gd name="T152" fmla="+- 0 10886 10523"/>
                  <a:gd name="T153" fmla="*/ T152 w 431"/>
                  <a:gd name="T154" fmla="+- 0 952 757"/>
                  <a:gd name="T155" fmla="*/ 952 h 629"/>
                  <a:gd name="T156" fmla="+- 0 10887 10523"/>
                  <a:gd name="T157" fmla="*/ T156 w 431"/>
                  <a:gd name="T158" fmla="+- 0 961 757"/>
                  <a:gd name="T159" fmla="*/ 961 h 629"/>
                  <a:gd name="T160" fmla="+- 0 10895 10523"/>
                  <a:gd name="T161" fmla="*/ T160 w 431"/>
                  <a:gd name="T162" fmla="+- 0 977 757"/>
                  <a:gd name="T163" fmla="*/ 977 h 629"/>
                  <a:gd name="T164" fmla="+- 0 10909 10523"/>
                  <a:gd name="T165" fmla="*/ T164 w 431"/>
                  <a:gd name="T166" fmla="+- 0 987 757"/>
                  <a:gd name="T167" fmla="*/ 987 h 629"/>
                  <a:gd name="T168" fmla="+- 0 10926 10523"/>
                  <a:gd name="T169" fmla="*/ T168 w 431"/>
                  <a:gd name="T170" fmla="+- 0 989 757"/>
                  <a:gd name="T171" fmla="*/ 989 h 629"/>
                  <a:gd name="T172" fmla="+- 0 10943 10523"/>
                  <a:gd name="T173" fmla="*/ T172 w 431"/>
                  <a:gd name="T174" fmla="+- 0 980 757"/>
                  <a:gd name="T175" fmla="*/ 980 h 629"/>
                  <a:gd name="T176" fmla="+- 0 10951 10523"/>
                  <a:gd name="T177" fmla="*/ T176 w 431"/>
                  <a:gd name="T178" fmla="+- 0 974 757"/>
                  <a:gd name="T179" fmla="*/ 974 h 629"/>
                  <a:gd name="T180" fmla="+- 0 10953 10523"/>
                  <a:gd name="T181" fmla="*/ T180 w 431"/>
                  <a:gd name="T182" fmla="+- 0 966 757"/>
                  <a:gd name="T183" fmla="*/ 966 h 629"/>
                  <a:gd name="T184" fmla="+- 0 10954 10523"/>
                  <a:gd name="T185" fmla="*/ T184 w 431"/>
                  <a:gd name="T186" fmla="+- 0 958 757"/>
                  <a:gd name="T187" fmla="*/ 958 h 629"/>
                  <a:gd name="T188" fmla="+- 0 10954 10523"/>
                  <a:gd name="T189" fmla="*/ T188 w 431"/>
                  <a:gd name="T190" fmla="+- 0 943 757"/>
                  <a:gd name="T191" fmla="*/ 943 h 629"/>
                  <a:gd name="T192" fmla="+- 0 10938 10523"/>
                  <a:gd name="T193" fmla="*/ T192 w 431"/>
                  <a:gd name="T194" fmla="+- 0 877 757"/>
                  <a:gd name="T195" fmla="*/ 877 h 629"/>
                  <a:gd name="T196" fmla="+- 0 10891 10523"/>
                  <a:gd name="T197" fmla="*/ T196 w 431"/>
                  <a:gd name="T198" fmla="+- 0 813 757"/>
                  <a:gd name="T199" fmla="*/ 813 h 629"/>
                  <a:gd name="T200" fmla="+- 0 10840 10523"/>
                  <a:gd name="T201" fmla="*/ T200 w 431"/>
                  <a:gd name="T202" fmla="+- 0 779 757"/>
                  <a:gd name="T203" fmla="*/ 779 h 629"/>
                  <a:gd name="T204" fmla="+- 0 10781 10523"/>
                  <a:gd name="T205" fmla="*/ T204 w 431"/>
                  <a:gd name="T206" fmla="+- 0 760 757"/>
                  <a:gd name="T207" fmla="*/ 760 h 629"/>
                  <a:gd name="T208" fmla="+- 0 10752 10523"/>
                  <a:gd name="T209" fmla="*/ T208 w 431"/>
                  <a:gd name="T210" fmla="+- 0 757 757"/>
                  <a:gd name="T211" fmla="*/ 757 h 6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</a:cxnLst>
                <a:rect l="0" t="0" r="r" b="b"/>
                <a:pathLst>
                  <a:path w="431" h="629">
                    <a:moveTo>
                      <a:pt x="229" y="0"/>
                    </a:moveTo>
                    <a:lnTo>
                      <a:pt x="151" y="8"/>
                    </a:lnTo>
                    <a:lnTo>
                      <a:pt x="91" y="34"/>
                    </a:lnTo>
                    <a:lnTo>
                      <a:pt x="42" y="79"/>
                    </a:lnTo>
                    <a:lnTo>
                      <a:pt x="7" y="149"/>
                    </a:lnTo>
                    <a:lnTo>
                      <a:pt x="0" y="196"/>
                    </a:lnTo>
                    <a:lnTo>
                      <a:pt x="10" y="222"/>
                    </a:lnTo>
                    <a:lnTo>
                      <a:pt x="31" y="232"/>
                    </a:lnTo>
                    <a:lnTo>
                      <a:pt x="53" y="226"/>
                    </a:lnTo>
                    <a:lnTo>
                      <a:pt x="67" y="203"/>
                    </a:lnTo>
                    <a:lnTo>
                      <a:pt x="69" y="193"/>
                    </a:lnTo>
                    <a:lnTo>
                      <a:pt x="69" y="181"/>
                    </a:lnTo>
                    <a:lnTo>
                      <a:pt x="71" y="168"/>
                    </a:lnTo>
                    <a:lnTo>
                      <a:pt x="107" y="106"/>
                    </a:lnTo>
                    <a:lnTo>
                      <a:pt x="118" y="97"/>
                    </a:lnTo>
                    <a:lnTo>
                      <a:pt x="126" y="89"/>
                    </a:lnTo>
                    <a:lnTo>
                      <a:pt x="132" y="91"/>
                    </a:lnTo>
                    <a:lnTo>
                      <a:pt x="132" y="602"/>
                    </a:lnTo>
                    <a:lnTo>
                      <a:pt x="135" y="611"/>
                    </a:lnTo>
                    <a:lnTo>
                      <a:pt x="141" y="618"/>
                    </a:lnTo>
                    <a:lnTo>
                      <a:pt x="158" y="628"/>
                    </a:lnTo>
                    <a:lnTo>
                      <a:pt x="178" y="627"/>
                    </a:lnTo>
                    <a:lnTo>
                      <a:pt x="194" y="615"/>
                    </a:lnTo>
                    <a:lnTo>
                      <a:pt x="200" y="593"/>
                    </a:lnTo>
                    <a:lnTo>
                      <a:pt x="200" y="349"/>
                    </a:lnTo>
                    <a:lnTo>
                      <a:pt x="232" y="349"/>
                    </a:lnTo>
                    <a:lnTo>
                      <a:pt x="232" y="599"/>
                    </a:lnTo>
                    <a:lnTo>
                      <a:pt x="243" y="621"/>
                    </a:lnTo>
                    <a:lnTo>
                      <a:pt x="266" y="629"/>
                    </a:lnTo>
                    <a:lnTo>
                      <a:pt x="288" y="620"/>
                    </a:lnTo>
                    <a:lnTo>
                      <a:pt x="299" y="592"/>
                    </a:lnTo>
                    <a:lnTo>
                      <a:pt x="298" y="425"/>
                    </a:lnTo>
                    <a:lnTo>
                      <a:pt x="299" y="91"/>
                    </a:lnTo>
                    <a:lnTo>
                      <a:pt x="302" y="90"/>
                    </a:lnTo>
                    <a:lnTo>
                      <a:pt x="300" y="88"/>
                    </a:lnTo>
                    <a:lnTo>
                      <a:pt x="308" y="94"/>
                    </a:lnTo>
                    <a:lnTo>
                      <a:pt x="355" y="150"/>
                    </a:lnTo>
                    <a:lnTo>
                      <a:pt x="364" y="185"/>
                    </a:lnTo>
                    <a:lnTo>
                      <a:pt x="363" y="195"/>
                    </a:lnTo>
                    <a:lnTo>
                      <a:pt x="364" y="204"/>
                    </a:lnTo>
                    <a:lnTo>
                      <a:pt x="372" y="220"/>
                    </a:lnTo>
                    <a:lnTo>
                      <a:pt x="386" y="230"/>
                    </a:lnTo>
                    <a:lnTo>
                      <a:pt x="403" y="232"/>
                    </a:lnTo>
                    <a:lnTo>
                      <a:pt x="420" y="223"/>
                    </a:lnTo>
                    <a:lnTo>
                      <a:pt x="428" y="217"/>
                    </a:lnTo>
                    <a:lnTo>
                      <a:pt x="430" y="209"/>
                    </a:lnTo>
                    <a:lnTo>
                      <a:pt x="431" y="201"/>
                    </a:lnTo>
                    <a:lnTo>
                      <a:pt x="431" y="186"/>
                    </a:lnTo>
                    <a:lnTo>
                      <a:pt x="415" y="120"/>
                    </a:lnTo>
                    <a:lnTo>
                      <a:pt x="368" y="56"/>
                    </a:lnTo>
                    <a:lnTo>
                      <a:pt x="317" y="22"/>
                    </a:lnTo>
                    <a:lnTo>
                      <a:pt x="258" y="3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1" name="docshape54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/>
              <a:stretch>
                <a:fillRect/>
              </a:stretch>
            </p:blipFill>
            <p:spPr bwMode="auto">
              <a:xfrm>
                <a:off x="-78050" y="-8672"/>
                <a:ext cx="165100" cy="16510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docshape55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/>
              <a:stretch>
                <a:fillRect/>
              </a:stretch>
            </p:blipFill>
            <p:spPr bwMode="auto">
              <a:xfrm>
                <a:off x="183207" y="-8672"/>
                <a:ext cx="88900" cy="88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</p:grp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15569" y="586703"/>
              <a:ext cx="952594" cy="5267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03835" marR="0" algn="ctr">
                <a:lnSpc>
                  <a:spcPct val="107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46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203835" marR="0" algn="ctr">
                <a:lnSpc>
                  <a:spcPct val="107000"/>
                </a:lnSpc>
                <a:spcBef>
                  <a:spcPts val="5"/>
                </a:spcBef>
                <a:spcAft>
                  <a:spcPts val="800"/>
                </a:spcAft>
              </a:pPr>
              <a:r>
                <a:rPr lang="en-US" sz="1100" spc="-1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Deaths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8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471" y="250337"/>
            <a:ext cx="9603274" cy="839554"/>
          </a:xfrm>
        </p:spPr>
        <p:txBody>
          <a:bodyPr/>
          <a:lstStyle/>
          <a:p>
            <a:r>
              <a:rPr lang="en-US" dirty="0" smtClean="0"/>
              <a:t>Impact of tropical storm </a:t>
            </a:r>
            <a:r>
              <a:rPr lang="en-US" dirty="0" err="1" smtClean="0"/>
              <a:t>ana</a:t>
            </a:r>
            <a:r>
              <a:rPr lang="en-US" dirty="0" smtClean="0"/>
              <a:t> on sectors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1339274"/>
            <a:ext cx="9603274" cy="4535054"/>
          </a:xfrm>
        </p:spPr>
      </p:pic>
    </p:spTree>
    <p:extLst>
      <p:ext uri="{BB962C8B-B14F-4D97-AF65-F5344CB8AC3E}">
        <p14:creationId xmlns:p14="http://schemas.microsoft.com/office/powerpoint/2010/main" val="4849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affected and targeted by district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489" y="2016125"/>
            <a:ext cx="9323346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Humanitarian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and non-food items</a:t>
            </a:r>
          </a:p>
          <a:p>
            <a:r>
              <a:rPr lang="en-US" dirty="0" smtClean="0"/>
              <a:t>Shelter- tents, tarpaulins</a:t>
            </a:r>
          </a:p>
          <a:p>
            <a:r>
              <a:rPr lang="en-US" dirty="0" smtClean="0"/>
              <a:t>Psycho-social support</a:t>
            </a:r>
          </a:p>
          <a:p>
            <a:r>
              <a:rPr lang="en-US" dirty="0" smtClean="0"/>
              <a:t>Sanitary facilities</a:t>
            </a:r>
          </a:p>
          <a:p>
            <a:r>
              <a:rPr lang="en-US" dirty="0" smtClean="0"/>
              <a:t>Kitchen utensils</a:t>
            </a:r>
          </a:p>
          <a:p>
            <a:r>
              <a:rPr lang="en-US" dirty="0" smtClean="0"/>
              <a:t>Farm inputs (fertilizers &amp; seeds)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7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affected and targeted by sector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988DBB48-5FCD-4665-860D-50EF84586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523151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482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REQUIREMENT VS RESOURCE MOBILIZATION STATUS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9042781"/>
              </p:ext>
            </p:extLst>
          </p:nvPr>
        </p:nvGraphicFramePr>
        <p:xfrm>
          <a:off x="6413500" y="1864194"/>
          <a:ext cx="4645025" cy="359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6656132"/>
              </p:ext>
            </p:extLst>
          </p:nvPr>
        </p:nvGraphicFramePr>
        <p:xfrm>
          <a:off x="1447800" y="2011363"/>
          <a:ext cx="464502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995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288" y="894864"/>
            <a:ext cx="9605635" cy="1059305"/>
          </a:xfrm>
        </p:spPr>
        <p:txBody>
          <a:bodyPr/>
          <a:lstStyle/>
          <a:p>
            <a:r>
              <a:rPr lang="en-US" dirty="0" smtClean="0"/>
              <a:t>Ongoing humanitarian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1873405"/>
            <a:ext cx="4645152" cy="44158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Food - (cereals, pulses, oils and CSB)</a:t>
            </a:r>
          </a:p>
          <a:p>
            <a:r>
              <a:rPr lang="en-US" dirty="0" smtClean="0"/>
              <a:t>Shelter - tents, tarpaulins, plastic sheets, blankets, clothes</a:t>
            </a:r>
          </a:p>
          <a:p>
            <a:r>
              <a:rPr lang="en-US" dirty="0" smtClean="0"/>
              <a:t>Education - tents for schools</a:t>
            </a:r>
          </a:p>
          <a:p>
            <a:r>
              <a:rPr lang="en-US" dirty="0" smtClean="0"/>
              <a:t>Protection – psychosocial therapy, dignity kits, SRH, PSEA</a:t>
            </a:r>
          </a:p>
          <a:p>
            <a:r>
              <a:rPr lang="en-US" dirty="0" smtClean="0"/>
              <a:t>Transport – transportation of relief items</a:t>
            </a:r>
          </a:p>
          <a:p>
            <a:r>
              <a:rPr lang="en-US" dirty="0" smtClean="0"/>
              <a:t>WASH – mobile toilets, water treatment chemicals, water collection and storage buckets</a:t>
            </a:r>
          </a:p>
          <a:p>
            <a:r>
              <a:rPr lang="en-US" dirty="0" smtClean="0"/>
              <a:t>Health – mobile clinics providing under 5 services, Cholera awareness and treatment, COVID-19 vaccination</a:t>
            </a:r>
          </a:p>
          <a:p>
            <a:r>
              <a:rPr lang="en-US" dirty="0" smtClean="0"/>
              <a:t>Nutrition – CSB for PLW and under 5 children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95437" y="3596105"/>
            <a:ext cx="1171900" cy="1190062"/>
            <a:chOff x="2051192" y="2938182"/>
            <a:chExt cx="1171900" cy="1190062"/>
          </a:xfrm>
        </p:grpSpPr>
        <p:pic>
          <p:nvPicPr>
            <p:cNvPr id="17" name="Graphic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6"/>
                </a:ext>
              </a:extLst>
            </a:blip>
            <a:stretch>
              <a:fillRect/>
            </a:stretch>
          </p:blipFill>
          <p:spPr>
            <a:xfrm>
              <a:off x="2397994" y="2938182"/>
              <a:ext cx="488176" cy="452619"/>
            </a:xfrm>
            <a:prstGeom prst="rect">
              <a:avLst/>
            </a:prstGeom>
          </p:spPr>
        </p:pic>
        <p:sp>
          <p:nvSpPr>
            <p:cNvPr id="18" name="TextBox 6"/>
            <p:cNvSpPr txBox="1"/>
            <p:nvPr/>
          </p:nvSpPr>
          <p:spPr>
            <a:xfrm>
              <a:off x="2051192" y="3390800"/>
              <a:ext cx="1171900" cy="73744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2000" b="1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77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Partners</a:t>
              </a: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410470"/>
              </p:ext>
            </p:extLst>
          </p:nvPr>
        </p:nvGraphicFramePr>
        <p:xfrm>
          <a:off x="948243" y="1534123"/>
          <a:ext cx="4973444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6687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Inadequate funding to meet the prioritized humanitarian needs</a:t>
            </a:r>
          </a:p>
          <a:p>
            <a:r>
              <a:rPr lang="en-US" dirty="0" smtClean="0"/>
              <a:t>Most areas inaccessible for delivery of humanitarian support</a:t>
            </a:r>
          </a:p>
          <a:p>
            <a:r>
              <a:rPr lang="en-US" dirty="0" smtClean="0"/>
              <a:t>Impact of Cyclone </a:t>
            </a:r>
            <a:r>
              <a:rPr lang="en-US" dirty="0" err="1" smtClean="0"/>
              <a:t>Gombe</a:t>
            </a:r>
            <a:r>
              <a:rPr lang="en-US" dirty="0" smtClean="0"/>
              <a:t> has compounded the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461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440</TotalTime>
  <Words>315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Gallery</vt:lpstr>
      <vt:lpstr>TROPICAL STORM ANA DISASTER IMPACT AND RESPONSE</vt:lpstr>
      <vt:lpstr>Impact of tropical storm ana on people</vt:lpstr>
      <vt:lpstr>Impact of tropical storm ana on sectors</vt:lpstr>
      <vt:lpstr>people affected and targeted by district</vt:lpstr>
      <vt:lpstr>Summary Humanitarian Needs</vt:lpstr>
      <vt:lpstr>People affected and targeted by sector</vt:lpstr>
      <vt:lpstr>FINANCIAL REQUIREMENT VS RESOURCE MOBILIZATION STATUS</vt:lpstr>
      <vt:lpstr>Ongoing humanitarian response</vt:lpstr>
      <vt:lpstr>challenges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2022-03-21T07:10:08Z</dcterms:created>
  <dcterms:modified xsi:type="dcterms:W3CDTF">2022-03-21T14:30:10Z</dcterms:modified>
</cp:coreProperties>
</file>