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6710" r:id="rId3"/>
    <p:sldId id="6727" r:id="rId4"/>
    <p:sldId id="6734" r:id="rId5"/>
    <p:sldId id="6711" r:id="rId6"/>
    <p:sldId id="6712" r:id="rId7"/>
    <p:sldId id="6713" r:id="rId8"/>
    <p:sldId id="6714" r:id="rId9"/>
    <p:sldId id="6732" r:id="rId10"/>
    <p:sldId id="6715" r:id="rId11"/>
    <p:sldId id="6716" r:id="rId12"/>
    <p:sldId id="6724" r:id="rId13"/>
    <p:sldId id="6725" r:id="rId14"/>
    <p:sldId id="6729" r:id="rId15"/>
    <p:sldId id="6726" r:id="rId16"/>
    <p:sldId id="6699" r:id="rId17"/>
    <p:sldId id="6700" r:id="rId18"/>
    <p:sldId id="6701" r:id="rId19"/>
    <p:sldId id="6702" r:id="rId20"/>
    <p:sldId id="6707" r:id="rId21"/>
    <p:sldId id="6706" r:id="rId22"/>
    <p:sldId id="6708" r:id="rId23"/>
    <p:sldId id="6728" r:id="rId24"/>
    <p:sldId id="6733" r:id="rId25"/>
    <p:sldId id="6697" r:id="rId26"/>
  </p:sldIdLst>
  <p:sldSz cx="12192000" cy="6858000"/>
  <p:notesSz cx="6858000" cy="9144000"/>
  <p:custDataLst>
    <p:tags r:id="rId28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kwunonso.nwaokorie" initials="c" lastIdx="13" clrIdx="0">
    <p:extLst>
      <p:ext uri="{19B8F6BF-5375-455C-9EA6-DF929625EA0E}">
        <p15:presenceInfo xmlns:p15="http://schemas.microsoft.com/office/powerpoint/2012/main" xmlns="" userId="S::chukwunonso.nwaokorie@solinagroup.com::98d22d00-da7d-4818-adf7-cc63c4ccfb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70"/>
  </p:normalViewPr>
  <p:slideViewPr>
    <p:cSldViewPr snapToGrid="0" snapToObjects="1">
      <p:cViewPr>
        <p:scale>
          <a:sx n="76" d="100"/>
          <a:sy n="76" d="100"/>
        </p:scale>
        <p:origin x="-27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F29C6-621D-4588-A538-7B0F88CDAC51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8F20-F7F6-46AB-9311-AC5708592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8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5D8D5-0C56-42EC-9C51-A0F8088310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B874D-85C5-4840-ADE9-EC28F4426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9A0DE7-49D6-2B48-8F5A-7F6288AF2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ED7A9B-846A-3E49-82AC-424BC2B1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3800CE-BFCF-8246-B655-EA8040AC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5BBD84-BF77-144B-B92F-7201E2D2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050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BA517-0B94-8F45-8A9A-5732A99F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1C723B-A7BC-6F47-8A19-86559F9C2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23340-35E1-D344-A5D1-29E9DDA1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1E627-59BE-C945-A753-B2D6F16B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03926D-B27C-AC4F-A3A7-4B804B22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21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57D966-9B23-A441-B764-A7F9011DF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C8E82C-712B-AA44-A699-D15A81E3D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5A3CE5-A8FD-1A4C-9BE4-9FCD2440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366AB0-2C5A-6849-9F78-73CFA0B7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B57159-58C9-9E47-A1DD-7047DB57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346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829A14-3541-0845-817F-985DB008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615E84-1F58-B94B-87B2-3648CFA6F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319D3-3553-3741-A3E7-E15013BC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7079D2-AEE7-CA4D-A9EA-EAD0707D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E4D0E-92FB-E543-AE3C-0F7C22D6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226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7D739-C764-6C49-807D-221BE5A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E46122-E850-F049-BACB-4E83480A2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F4A835-B3A5-124A-8FCF-CCBF9238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AF4219-7F9E-814D-B530-6CCD7E4D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50D1E-F72E-584F-ABF7-58473384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705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2866D6-5437-5D40-A2B8-59C5FD5C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78BDE4-E87A-ED4A-B814-D61514034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41E39C-F53D-FA4E-A7DE-36E05E36F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14ED6D-E5EC-8545-9137-138DE675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2C0651-F8B4-3641-8FCE-0A62FF60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5B8C0B-EB0B-214F-9938-259BA29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466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F1EC0-1A1A-244B-9042-A9138594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80023E-7040-9A48-8431-56E421392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6FED69-105F-7549-9068-73018B80F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833AA69-7513-D54C-8075-2806EA57F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BCCDF1-D586-CE4C-9FBE-266FEC11A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8210AA-0503-A24C-86C9-E5CCD0A7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681FFAE-62E2-C04B-BCF4-A5F4F046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61EC0-615C-2D43-8B19-8FDD31CA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511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6DC0D-F518-F243-8185-F5DE9758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8F649D-4FCD-4D4C-9386-75BB9EE0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A63F63-3886-B642-BFDB-396AAE9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DDCFC5-6DDD-E04B-BBB2-6B38FBFA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598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BFACEA-E410-E645-924D-5EF782CF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076227-B3B4-7942-9683-7DCA094E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759049-B259-704D-84A3-8BB2BCA9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468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05A88-D668-6244-BD51-E33939DD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0CFA5B-2346-624F-BD0D-BB9063CB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4EBF50-0037-244B-ADB8-7FA9C779D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29EC83-A3F9-2A44-87D3-2A53FE9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042B55-C542-DF44-8667-AB89572A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D67DF4-8F02-7846-B924-C3668320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380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E6BDE-A40A-BD47-A8D4-7507D366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A4E7D5A-C0E0-1C43-BD51-4AE2B56F9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319995-94BF-964F-BE2B-B72B3C1D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F1BE6E-14B3-A142-A83A-B7350402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8C9458-F2DC-0E48-BF14-04AADBE3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1C8110-3150-C648-99B6-F8663CC5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4065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81A6BEEC-248A-4466-8995-32C8BF3A04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61973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81A6BEEC-248A-4466-8995-32C8BF3A0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AB96E5C-ADAF-2946-B4D8-B70246B6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FD9C87-CF15-9A46-8D01-41E21D4F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82EB9E-9E5B-BC4D-9F7D-96F9DCD88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496C-D76F-AC45-83E7-8925D09F1FDA}" type="datetimeFigureOut">
              <a:rPr lang="x-none" smtClean="0"/>
              <a:t>18/03/2022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E614F9-8B95-C542-AEDD-20D1E04F1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1D0BE2-97D8-D34F-8A3B-0E123D40F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D8B7-33F1-F54E-8E34-C579FA1218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651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12.safelinks.protection.outlook.com/?url=https://twitter.com/MoetiTshidi/status/1502223684341309444?t=VruuCM9BROALzb-xkRiOWw&amp;s=08&amp;data=04|01||c962bf45c5dd4745a59408da0384ee10|84df9e7fe9f640afb435aaaaaaaaaaaa|1|0|637826166701059361|Unknown|TWFpbGZsb3d8eyJWIjoiMC4wLjAwMDAiLCJQIjoiV2luMzIiLCJBTiI6Ik1haWwiLCJXVCI6Mn0=|3000&amp;sdata=M9LroJ8jqKuRHiRJJCp8aLY6+YLovYRvpHQ6Lzbcs0g=&amp;reserved=0" TargetMode="External"/><Relationship Id="rId5" Type="http://schemas.openxmlformats.org/officeDocument/2006/relationships/hyperlink" Target="https://nam12.safelinks.protection.outlook.com/?url=https://twitter.com/WHOAFRO/status/1501975426910105617?t=mrkCajf5uulwm45mE1F39g&amp;s=08&amp;data=04|01||c962bf45c5dd4745a59408da0384ee10|84df9e7fe9f640afb435aaaaaaaaaaaa|1|0|637826166701059361|Unknown|TWFpbGZsb3d8eyJWIjoiMC4wLjAwMDAiLCJQIjoiV2luMzIiLCJBTiI6Ik1haWwiLCJXVCI6Mn0=|3000&amp;sdata=UvtIMbSA5e49YCJ0+DkHjOuEwDaV/fVwvWR+mO9DWgs=&amp;reserved=0" TargetMode="External"/><Relationship Id="rId4" Type="http://schemas.openxmlformats.org/officeDocument/2006/relationships/hyperlink" Target="https://nam12.safelinks.protection.outlook.com/?url=https://twitter.com/WHOMalawi/status/1501921060832399364?t=IZ8Ik7QBs-XHWQ1g0ILlVw&amp;s=08&amp;data=04|01||c962bf45c5dd4745a59408da0384ee10|84df9e7fe9f640afb435aaaaaaaaaaaa|1|0|637826166701059361|Unknown|TWFpbGZsb3d8eyJWIjoiMC4wLjAwMDAiLCJQIjoiV2luMzIiLCJBTiI6Ik1haWwiLCJXVCI6Mn0=|3000&amp;sdata=KU+liav4uxj0flzVk0lKqSYG4igld6s5jHNJkXkWlBk=&amp;reserved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FB26E-E8D3-844E-87EF-E72DB3262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017" y="1102658"/>
            <a:ext cx="10123394" cy="40580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 smtClean="0">
                <a:latin typeface="+mn-lt"/>
              </a:rPr>
              <a:t>MALAWI PUBLIC HEALTH EMERGENCY</a:t>
            </a:r>
            <a:r>
              <a:rPr lang="x-none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UPDATE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Date: </a:t>
            </a:r>
            <a:r>
              <a:rPr lang="en-US" b="1" dirty="0" smtClean="0">
                <a:latin typeface="+mn-lt"/>
              </a:rPr>
              <a:t>18 </a:t>
            </a:r>
            <a:r>
              <a:rPr lang="en-US" b="1" dirty="0">
                <a:latin typeface="+mn-lt"/>
              </a:rPr>
              <a:t>March 2022</a:t>
            </a:r>
            <a:endParaRPr lang="x-none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73" y="105531"/>
            <a:ext cx="1856104" cy="11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6B5F30D-A7D5-D44F-85F4-4A722381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 vert="horz">
            <a:no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n-lt"/>
              </a:rPr>
              <a:t>Pictures from High Level Advocacy Meeting from MOH and </a:t>
            </a: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GPEI 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team to</a:t>
            </a:r>
            <a:br>
              <a:rPr lang="en-US" sz="2400" b="1" dirty="0">
                <a:solidFill>
                  <a:schemeClr val="accent1"/>
                </a:solidFill>
                <a:latin typeface="+mn-lt"/>
              </a:rPr>
            </a:br>
            <a:r>
              <a:rPr lang="en-US" sz="2400" b="1" dirty="0">
                <a:solidFill>
                  <a:schemeClr val="accent1"/>
                </a:solidFill>
                <a:latin typeface="+mn-lt"/>
              </a:rPr>
              <a:t>His Excellency (HE), President of Malawi on Polio Outbreak Response </a:t>
            </a:r>
            <a:br>
              <a:rPr lang="en-US" sz="2400" b="1" dirty="0">
                <a:solidFill>
                  <a:schemeClr val="accent1"/>
                </a:solidFill>
                <a:latin typeface="+mn-lt"/>
              </a:rPr>
            </a:br>
            <a:r>
              <a:rPr lang="en-US" sz="2400" b="1" dirty="0">
                <a:solidFill>
                  <a:schemeClr val="accent1"/>
                </a:solidFill>
                <a:latin typeface="+mn-lt"/>
              </a:rPr>
              <a:t>10 March 2022</a:t>
            </a:r>
            <a:endParaRPr lang="x-none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AA2795-E0D0-1849-AD28-111F214B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879600"/>
            <a:ext cx="5426995" cy="2878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F022F3-02B9-724A-9FE4-E23B06DBD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95" y="1879600"/>
            <a:ext cx="6007100" cy="2882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E52AE3-2003-D848-893E-2D75FA0A5463}"/>
              </a:ext>
            </a:extLst>
          </p:cNvPr>
          <p:cNvSpPr/>
          <p:nvPr/>
        </p:nvSpPr>
        <p:spPr>
          <a:xfrm>
            <a:off x="603266" y="5692365"/>
            <a:ext cx="11270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200" dirty="0">
                <a:latin typeface="Segoe UI" panose="020B0502040204020203" pitchFamily="34" charset="0"/>
                <a:hlinkClick r:id="rId4" tooltip="Protected by Outlook: https://twitter.com/WHOMalawi/status/1501921060832399364?t=IZ8Ik7QBs-XHWQ1g0ILlVw&amp;s=08. Click or tap to follow the link."/>
              </a:rPr>
              <a:t>https://twitter.com/WHOMalawi/status/1501921060832399364?t=IZ8Ik7QBs-XHWQ1g0ILlVw&amp;s=08</a:t>
            </a:r>
            <a:r>
              <a:rPr lang="en-GB" sz="1200" dirty="0">
                <a:solidFill>
                  <a:srgbClr val="000000"/>
                </a:solidFill>
                <a:latin typeface="Segoe UI" panose="020B0502040204020203" pitchFamily="34" charset="0"/>
              </a:rPr>
              <a:t/>
            </a:r>
            <a:br>
              <a:rPr lang="en-GB" sz="12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endParaRPr lang="en-GB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1200" dirty="0">
                <a:solidFill>
                  <a:srgbClr val="000000"/>
                </a:solidFill>
                <a:latin typeface="Segoe UI" panose="020B0502040204020203" pitchFamily="34" charset="0"/>
                <a:hlinkClick r:id="rId5" tooltip="Protected by Outlook: https://twitter.com/WHOAFRO/status/1501975426910105617?t=mrkCajf5uulwm45mE1F39g&amp;s=08. Click or tap to follow the link."/>
              </a:rPr>
              <a:t>https://twitter.com/WHOAFRO/status/1501975426910105617?t=mrkCajf5uulwm45mE1F39g&amp;s=08</a:t>
            </a:r>
            <a:r>
              <a:rPr lang="en-GB" sz="1200" dirty="0">
                <a:solidFill>
                  <a:srgbClr val="000000"/>
                </a:solidFill>
                <a:latin typeface="Segoe UI" panose="020B0502040204020203" pitchFamily="34" charset="0"/>
              </a:rPr>
              <a:t/>
            </a:r>
            <a:br>
              <a:rPr lang="en-GB" sz="12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endParaRPr lang="en-GB" sz="12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1200" dirty="0">
                <a:solidFill>
                  <a:srgbClr val="000000"/>
                </a:solidFill>
                <a:latin typeface="Segoe UI" panose="020B0502040204020203" pitchFamily="34" charset="0"/>
                <a:hlinkClick r:id="rId6" tooltip="Protected by Outlook: https://twitter.com/MoetiTshidi/status/1502223684341309444?t=VruuCM9BROALzb-xkRiOWw&amp;s=08. Click or tap to follow the link."/>
              </a:rPr>
              <a:t>https://twitter.com/MoetiTshidi/status/1502223684341309444?t=VruuCM9BROALzb-xkRiOWw&amp;s=08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5E3FBA-1315-0A46-93F2-91DEA82F3471}"/>
              </a:ext>
            </a:extLst>
          </p:cNvPr>
          <p:cNvSpPr txBox="1"/>
          <p:nvPr/>
        </p:nvSpPr>
        <p:spPr>
          <a:xfrm>
            <a:off x="254000" y="4900722"/>
            <a:ext cx="5426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HE, President of Malawi addressing the visiting MOH and GPEI teams with commitment to fully support the Polio outbreak response activities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5FD68B-6559-7A43-8D7B-E1C862CE2895}"/>
              </a:ext>
            </a:extLst>
          </p:cNvPr>
          <p:cNvSpPr txBox="1"/>
          <p:nvPr/>
        </p:nvSpPr>
        <p:spPr>
          <a:xfrm>
            <a:off x="5866295" y="4897750"/>
            <a:ext cx="607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dirty="0"/>
              <a:t>HE, President of Malawi with Minister of Health, Senior Management of MOH, Heads of Agencies of UNICEF, WHO, CDC, PAC and GPEI team </a:t>
            </a:r>
          </a:p>
        </p:txBody>
      </p:sp>
    </p:spTree>
    <p:extLst>
      <p:ext uri="{BB962C8B-B14F-4D97-AF65-F5344CB8AC3E}">
        <p14:creationId xmlns:p14="http://schemas.microsoft.com/office/powerpoint/2010/main" val="354293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366C00-173E-F347-9CBB-A9688F7F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8297"/>
            <a:ext cx="4668071" cy="3108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639F1A-CDEA-A94B-954C-7D4F4C7A2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44" y="1988297"/>
            <a:ext cx="5829300" cy="3124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53B3B9B-D5F2-A14A-8C89-054BBBBE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343"/>
            <a:ext cx="10515600" cy="1057339"/>
          </a:xfrm>
        </p:spPr>
        <p:txBody>
          <a:bodyPr vert="horz">
            <a:no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+mn-lt"/>
              </a:rPr>
              <a:t>Pictures from Zonal and District Level TOT Sessions</a:t>
            </a:r>
            <a:br>
              <a:rPr lang="en-US" sz="3200" b="1" dirty="0">
                <a:solidFill>
                  <a:schemeClr val="accent1"/>
                </a:solidFill>
                <a:latin typeface="+mn-lt"/>
              </a:rPr>
            </a:br>
            <a:r>
              <a:rPr lang="en-US" sz="3200" b="1" dirty="0">
                <a:solidFill>
                  <a:schemeClr val="accent1"/>
                </a:solidFill>
                <a:latin typeface="+mn-lt"/>
              </a:rPr>
              <a:t>10 – 11 March 2022 </a:t>
            </a:r>
            <a:endParaRPr lang="x-none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0E47E8-0719-E74C-BEE2-35C995E9C924}"/>
              </a:ext>
            </a:extLst>
          </p:cNvPr>
          <p:cNvSpPr txBox="1"/>
          <p:nvPr/>
        </p:nvSpPr>
        <p:spPr>
          <a:xfrm>
            <a:off x="838199" y="5337830"/>
            <a:ext cx="466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dirty="0"/>
              <a:t>Session on Data Management, Monitoring and Evaluation of the campaign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F1AFDF-8DF7-2D40-A466-64A32F3F7785}"/>
              </a:ext>
            </a:extLst>
          </p:cNvPr>
          <p:cNvSpPr txBox="1"/>
          <p:nvPr/>
        </p:nvSpPr>
        <p:spPr>
          <a:xfrm>
            <a:off x="6303458" y="5291663"/>
            <a:ext cx="4668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dirty="0"/>
              <a:t>Session on Cross-border microplanning and coordination</a:t>
            </a:r>
          </a:p>
        </p:txBody>
      </p:sp>
    </p:spTree>
    <p:extLst>
      <p:ext uri="{BB962C8B-B14F-4D97-AF65-F5344CB8AC3E}">
        <p14:creationId xmlns:p14="http://schemas.microsoft.com/office/powerpoint/2010/main" val="215396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18DC8CA4-CC0C-F84A-80D1-D2C5711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212" y="140585"/>
            <a:ext cx="10515600" cy="726141"/>
          </a:xfrm>
        </p:spPr>
        <p:txBody>
          <a:bodyPr vert="horz"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Pictures </a:t>
            </a:r>
            <a:endParaRPr lang="x-none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D2ADFE-435B-534F-90C6-7A6A6645137A}"/>
              </a:ext>
            </a:extLst>
          </p:cNvPr>
          <p:cNvSpPr txBox="1"/>
          <p:nvPr/>
        </p:nvSpPr>
        <p:spPr>
          <a:xfrm>
            <a:off x="7005917" y="5464633"/>
            <a:ext cx="482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i="1" dirty="0"/>
              <a:t>Advocacy and Social mobilization for the campaign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05CADB-CC9D-6B47-9330-CCE3B03B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974" y="1613647"/>
            <a:ext cx="3935685" cy="3652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F12532-4C43-AD4D-BDE8-F9E50A08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8" y="1613647"/>
            <a:ext cx="6033187" cy="3652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4A7EF1-69F8-0747-8374-C297E70543ED}"/>
              </a:ext>
            </a:extLst>
          </p:cNvPr>
          <p:cNvSpPr txBox="1"/>
          <p:nvPr/>
        </p:nvSpPr>
        <p:spPr>
          <a:xfrm>
            <a:off x="762000" y="5372623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400" i="1" dirty="0"/>
              <a:t>Team supervisor and vaccination training in the districts</a:t>
            </a:r>
          </a:p>
        </p:txBody>
      </p:sp>
    </p:spTree>
    <p:extLst>
      <p:ext uri="{BB962C8B-B14F-4D97-AF65-F5344CB8AC3E}">
        <p14:creationId xmlns:p14="http://schemas.microsoft.com/office/powerpoint/2010/main" val="35117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716EE9A3-0BF7-BD43-98F0-35D0414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1" y="255495"/>
            <a:ext cx="11658600" cy="1116106"/>
          </a:xfrm>
        </p:spPr>
        <p:txBody>
          <a:bodyPr>
            <a:noAutofit/>
          </a:bodyPr>
          <a:lstStyle/>
          <a:p>
            <a:pPr algn="ctr"/>
            <a:r>
              <a:rPr lang="x-none" sz="3600" b="1" dirty="0">
                <a:solidFill>
                  <a:schemeClr val="accent1"/>
                </a:solidFill>
                <a:latin typeface="+mn-lt"/>
              </a:rPr>
              <a:t>Campaign preparedness status: National and Zonal </a:t>
            </a:r>
            <a:r>
              <a:rPr lang="x-none" sz="3600" b="1" dirty="0" smtClean="0">
                <a:solidFill>
                  <a:schemeClr val="accent1"/>
                </a:solidFill>
                <a:latin typeface="+mn-lt"/>
              </a:rPr>
              <a:t>Level</a:t>
            </a:r>
            <a:r>
              <a:rPr lang="en-US" sz="3600" b="1" dirty="0" smtClean="0">
                <a:solidFill>
                  <a:schemeClr val="accent1"/>
                </a:solidFill>
                <a:latin typeface="+mn-lt"/>
              </a:rPr>
              <a:t> as of 18 March 2022</a:t>
            </a:r>
            <a:endParaRPr lang="x-none" sz="3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AFAEF5-7467-D740-8171-A9FB5F2A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425700"/>
            <a:ext cx="11620500" cy="2006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44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602B3-0447-3045-9654-F41B1BE3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"/>
            <a:ext cx="10515600" cy="887896"/>
          </a:xfrm>
        </p:spPr>
        <p:txBody>
          <a:bodyPr>
            <a:normAutofit/>
          </a:bodyPr>
          <a:lstStyle/>
          <a:p>
            <a:pPr algn="ctr"/>
            <a:r>
              <a:rPr lang="x-none" sz="4000" b="1" dirty="0">
                <a:solidFill>
                  <a:schemeClr val="accent1"/>
                </a:solidFill>
                <a:latin typeface="+mn-lt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7A7D62-BF0C-364D-8B59-ED78F1B0E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2" y="1048871"/>
            <a:ext cx="11685494" cy="5688105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Complete lower-level trainings for team supervisors and vaccinators</a:t>
            </a:r>
          </a:p>
          <a:p>
            <a:pPr marL="0" lvl="0" indent="0">
              <a:buNone/>
            </a:pPr>
            <a:endParaRPr lang="x-none" sz="2400" dirty="0"/>
          </a:p>
          <a:p>
            <a:r>
              <a:rPr lang="en-US" sz="2400" dirty="0"/>
              <a:t>Officially Launch First Round SIA on 20 </a:t>
            </a:r>
            <a:r>
              <a:rPr lang="en-US" sz="2400" dirty="0" err="1" smtClean="0"/>
              <a:t>th</a:t>
            </a:r>
            <a:r>
              <a:rPr lang="en-US" sz="2400" dirty="0" smtClean="0"/>
              <a:t> March 2022 </a:t>
            </a:r>
            <a:r>
              <a:rPr lang="en-US" sz="2400" dirty="0" smtClean="0"/>
              <a:t>in </a:t>
            </a:r>
            <a:r>
              <a:rPr lang="en-US" sz="2400" dirty="0" smtClean="0"/>
              <a:t>Dowa, Central Malawi</a:t>
            </a:r>
            <a:endParaRPr lang="x-none" sz="2400" dirty="0"/>
          </a:p>
          <a:p>
            <a:endParaRPr lang="en-US" sz="2400" dirty="0"/>
          </a:p>
          <a:p>
            <a:r>
              <a:rPr lang="en-US" sz="2400" dirty="0"/>
              <a:t>Fast track validation of SIA preparedness, particularly at the northern region</a:t>
            </a:r>
          </a:p>
          <a:p>
            <a:pPr marL="0" lvl="0" indent="0">
              <a:buNone/>
            </a:pPr>
            <a:endParaRPr lang="en-US" sz="2400" dirty="0"/>
          </a:p>
          <a:p>
            <a:r>
              <a:rPr lang="en-US" sz="2400" dirty="0"/>
              <a:t>Complete IM and LQAS training for the campaign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Continue enhanced active surveillance for AFP cases at health facility and community levels.</a:t>
            </a:r>
          </a:p>
        </p:txBody>
      </p:sp>
    </p:spTree>
    <p:extLst>
      <p:ext uri="{BB962C8B-B14F-4D97-AF65-F5344CB8AC3E}">
        <p14:creationId xmlns:p14="http://schemas.microsoft.com/office/powerpoint/2010/main" val="33823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COVID-19 Pandemic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246186"/>
            <a:ext cx="11744285" cy="7284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Global </a:t>
            </a:r>
            <a:r>
              <a:rPr lang="en-US" b="1" dirty="0" smtClean="0">
                <a:solidFill>
                  <a:schemeClr val="accent1"/>
                </a:solidFill>
              </a:rPr>
              <a:t>and Regional Situation </a:t>
            </a:r>
            <a:r>
              <a:rPr lang="en-US" b="1" dirty="0">
                <a:solidFill>
                  <a:schemeClr val="accent1"/>
                </a:solidFill>
              </a:rPr>
              <a:t>Update as of </a:t>
            </a:r>
            <a:r>
              <a:rPr lang="en-US" b="1" dirty="0" smtClean="0">
                <a:solidFill>
                  <a:schemeClr val="accent1"/>
                </a:solidFill>
              </a:rPr>
              <a:t>17</a:t>
            </a:r>
            <a:r>
              <a:rPr lang="en-US" b="1" baseline="30000" dirty="0" smtClean="0">
                <a:solidFill>
                  <a:schemeClr val="accent1"/>
                </a:solidFill>
              </a:rPr>
              <a:t>th</a:t>
            </a:r>
            <a:r>
              <a:rPr lang="en-US" b="1" dirty="0" smtClean="0">
                <a:solidFill>
                  <a:schemeClr val="accent1"/>
                </a:solidFill>
              </a:rPr>
              <a:t> March 2022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007" y="1814248"/>
            <a:ext cx="11482755" cy="46881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elvetica" panose="020B0604020202020204" pitchFamily="34" charset="0"/>
              </a:rPr>
              <a:t>462,758,117 Confirmed cases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 6,056,725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</a:rPr>
              <a:t>Deaths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 1.3% CFR</a:t>
            </a:r>
            <a:endParaRPr lang="en-US" sz="1800" b="1" dirty="0">
              <a:solidFill>
                <a:srgbClr val="FF0000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10,783,650,787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Vaccine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D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oses Administered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as of 14</a:t>
            </a:r>
            <a:r>
              <a:rPr lang="en-US" sz="1800" b="1" baseline="300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th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</a:rPr>
              <a:t> March 2022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8" y="1173018"/>
            <a:ext cx="6273337" cy="25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41" y="3690537"/>
            <a:ext cx="6195967" cy="28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2732" cy="1325563"/>
          </a:xfrm>
        </p:spPr>
        <p:txBody>
          <a:bodyPr>
            <a:normAutofit/>
          </a:bodyPr>
          <a:lstStyle/>
          <a:p>
            <a:pPr algn="just"/>
            <a:r>
              <a:rPr lang="en-GB" sz="4000" dirty="0" smtClean="0"/>
              <a:t>Malawi Situation Update as of 17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March 2022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687" y="1513114"/>
            <a:ext cx="3472542" cy="46754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3" y="1392573"/>
            <a:ext cx="6509857" cy="4932726"/>
          </a:xfrm>
        </p:spPr>
      </p:pic>
    </p:spTree>
    <p:extLst>
      <p:ext uri="{BB962C8B-B14F-4D97-AF65-F5344CB8AC3E}">
        <p14:creationId xmlns:p14="http://schemas.microsoft.com/office/powerpoint/2010/main" val="23951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97971"/>
            <a:ext cx="11560629" cy="12736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Weekly COVID-19 Cases, Admissions and Deaths as of 13</a:t>
            </a:r>
            <a:r>
              <a:rPr lang="en-US" b="1" baseline="30000" dirty="0" smtClean="0">
                <a:solidFill>
                  <a:schemeClr val="accent1"/>
                </a:solidFill>
              </a:rPr>
              <a:t>th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b="1" dirty="0" smtClean="0">
                <a:solidFill>
                  <a:schemeClr val="accent1"/>
                </a:solidFill>
              </a:rPr>
              <a:t>arch 22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371600"/>
            <a:ext cx="9605819" cy="28586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2" y="4230255"/>
            <a:ext cx="8922328" cy="253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" y="365126"/>
            <a:ext cx="11452486" cy="8985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Overview as of 13 </a:t>
            </a:r>
            <a:r>
              <a:rPr lang="en-US" sz="4000" b="1" dirty="0" smtClean="0">
                <a:solidFill>
                  <a:schemeClr val="accent1"/>
                </a:solidFill>
              </a:rPr>
              <a:t>March </a:t>
            </a:r>
            <a:r>
              <a:rPr lang="en-US" sz="4000" b="1" dirty="0">
                <a:solidFill>
                  <a:schemeClr val="accent1"/>
                </a:solidFill>
              </a:rPr>
              <a:t>2022 (Epi-Week </a:t>
            </a:r>
            <a:r>
              <a:rPr lang="en-US" sz="4000" b="1" dirty="0" smtClean="0">
                <a:solidFill>
                  <a:schemeClr val="accent1"/>
                </a:solidFill>
              </a:rPr>
              <a:t>10)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39" y="1533832"/>
            <a:ext cx="10793361" cy="4643131"/>
          </a:xfrm>
        </p:spPr>
        <p:txBody>
          <a:bodyPr>
            <a:normAutofit/>
          </a:bodyPr>
          <a:lstStyle/>
          <a:p>
            <a:r>
              <a:rPr lang="en-GB" dirty="0"/>
              <a:t> 3073 Health Care Workers (0 new confirmed case in past week)</a:t>
            </a:r>
          </a:p>
          <a:p>
            <a:pPr lvl="1"/>
            <a:r>
              <a:rPr lang="en-GB" dirty="0"/>
              <a:t>3039 recoveries</a:t>
            </a:r>
          </a:p>
          <a:p>
            <a:pPr lvl="1"/>
            <a:r>
              <a:rPr lang="en-GB" dirty="0"/>
              <a:t>0 active</a:t>
            </a:r>
          </a:p>
          <a:p>
            <a:pPr lvl="1"/>
            <a:r>
              <a:rPr lang="en-GB" dirty="0"/>
              <a:t>0 new death  </a:t>
            </a:r>
          </a:p>
          <a:p>
            <a:pPr lvl="1"/>
            <a:r>
              <a:rPr lang="en-GB" dirty="0"/>
              <a:t>24 Deaths (cumulative)</a:t>
            </a:r>
          </a:p>
          <a:p>
            <a:r>
              <a:rPr lang="en-GB" dirty="0"/>
              <a:t>All Districts Affected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326" y="2235201"/>
            <a:ext cx="6871855" cy="402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</a:t>
            </a:r>
            <a:r>
              <a:rPr lang="en-US" b="1" dirty="0" smtClean="0">
                <a:solidFill>
                  <a:schemeClr val="accent1"/>
                </a:solidFill>
              </a:rPr>
              <a:t>UTLINE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Polio Outbreak </a:t>
            </a:r>
          </a:p>
          <a:p>
            <a:pPr lvl="1"/>
            <a:r>
              <a:rPr lang="en-US" dirty="0" smtClean="0"/>
              <a:t>Background</a:t>
            </a:r>
            <a:endParaRPr lang="en-US" dirty="0" smtClean="0"/>
          </a:p>
          <a:p>
            <a:pPr lvl="1"/>
            <a:r>
              <a:rPr lang="en-US" dirty="0" smtClean="0"/>
              <a:t>Planned </a:t>
            </a:r>
            <a:r>
              <a:rPr lang="en-US" dirty="0" smtClean="0"/>
              <a:t>response activities</a:t>
            </a:r>
          </a:p>
          <a:p>
            <a:pPr lvl="1"/>
            <a:r>
              <a:rPr lang="en-US" dirty="0" smtClean="0"/>
              <a:t>Coordination Structure</a:t>
            </a:r>
          </a:p>
          <a:p>
            <a:pPr lvl="1"/>
            <a:r>
              <a:rPr lang="en-US" dirty="0" smtClean="0"/>
              <a:t>Activity Updates</a:t>
            </a:r>
          </a:p>
          <a:p>
            <a:r>
              <a:rPr lang="en-US" dirty="0" smtClean="0"/>
              <a:t>COVID-19 </a:t>
            </a:r>
          </a:p>
          <a:p>
            <a:pPr lvl="1"/>
            <a:r>
              <a:rPr lang="en-US" dirty="0" smtClean="0"/>
              <a:t>Global and Regional Epidemiological Status</a:t>
            </a:r>
          </a:p>
          <a:p>
            <a:pPr lvl="1"/>
            <a:r>
              <a:rPr lang="en-US" dirty="0" smtClean="0"/>
              <a:t> Local Situation</a:t>
            </a:r>
          </a:p>
          <a:p>
            <a:pPr lvl="2"/>
            <a:r>
              <a:rPr lang="en-US" dirty="0" smtClean="0"/>
              <a:t>Epidemiological</a:t>
            </a:r>
          </a:p>
          <a:p>
            <a:pPr lvl="2"/>
            <a:r>
              <a:rPr lang="en-US" dirty="0" smtClean="0"/>
              <a:t>Health Care Worker</a:t>
            </a:r>
          </a:p>
          <a:p>
            <a:pPr lvl="2"/>
            <a:r>
              <a:rPr lang="en-US" dirty="0" smtClean="0"/>
              <a:t>Epidemic level</a:t>
            </a:r>
          </a:p>
          <a:p>
            <a:pPr lvl="1"/>
            <a:r>
              <a:rPr lang="en-US" dirty="0" smtClean="0"/>
              <a:t>Operational Updates</a:t>
            </a:r>
          </a:p>
          <a:p>
            <a:pPr lvl="2"/>
            <a:r>
              <a:rPr lang="en-US" dirty="0" smtClean="0"/>
              <a:t>PoE</a:t>
            </a:r>
          </a:p>
          <a:p>
            <a:pPr lvl="2"/>
            <a:r>
              <a:rPr lang="en-US" dirty="0" smtClean="0"/>
              <a:t>Vaccination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45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365125"/>
            <a:ext cx="11116733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Country Epidemic and Response Level Assessment as of Epidemiological Week 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Epidemic Level for the past week is Level 1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09" y="2503055"/>
            <a:ext cx="9901381" cy="35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latin typeface="+mn-lt"/>
              </a:rPr>
              <a:t>UPDATE ON ENTRIES AT POE</a:t>
            </a: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349"/>
            <a:ext cx="10515600" cy="4820560"/>
          </a:xfrm>
        </p:spPr>
        <p:txBody>
          <a:bodyPr>
            <a:no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Screening of outgoing and incoming travellers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Vaccination at POE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US" dirty="0"/>
              <a:t>4,207 </a:t>
            </a:r>
            <a:r>
              <a:rPr lang="en-US" dirty="0" err="1"/>
              <a:t>travellers</a:t>
            </a:r>
            <a:r>
              <a:rPr lang="en-US" dirty="0"/>
              <a:t> entered through the </a:t>
            </a:r>
            <a:r>
              <a:rPr lang="en-US" dirty="0" err="1"/>
              <a:t>PoEs</a:t>
            </a:r>
            <a:r>
              <a:rPr lang="en-US" dirty="0"/>
              <a:t> in the past week of which 55% came through ground crossings </a:t>
            </a:r>
            <a:r>
              <a:rPr lang="en-US" dirty="0" smtClean="0"/>
              <a:t>45% through </a:t>
            </a:r>
            <a:r>
              <a:rPr lang="en-US" dirty="0"/>
              <a:t>airports.</a:t>
            </a:r>
          </a:p>
          <a:p>
            <a:pPr lvl="0"/>
            <a:r>
              <a:rPr lang="en-US" dirty="0" smtClean="0"/>
              <a:t>Of </a:t>
            </a:r>
            <a:r>
              <a:rPr lang="en-US" dirty="0"/>
              <a:t>the 1,125 </a:t>
            </a:r>
            <a:r>
              <a:rPr lang="en-US" dirty="0" err="1"/>
              <a:t>travellers</a:t>
            </a:r>
            <a:r>
              <a:rPr lang="en-US" dirty="0"/>
              <a:t> coming through Mwanza border, 188 were truck drivers and 937 were </a:t>
            </a:r>
            <a:r>
              <a:rPr lang="en-US" dirty="0" smtClean="0"/>
              <a:t>self-repatriated returnees </a:t>
            </a:r>
            <a:r>
              <a:rPr lang="en-US" dirty="0"/>
              <a:t>from </a:t>
            </a:r>
            <a:r>
              <a:rPr lang="en-US" dirty="0" smtClean="0"/>
              <a:t>RSA</a:t>
            </a:r>
            <a:endParaRPr lang="en-GB" dirty="0"/>
          </a:p>
          <a:p>
            <a:pPr lvl="0"/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9886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3291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COVID-19 Vaccine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1857"/>
            <a:ext cx="5181600" cy="520337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Malawi </a:t>
            </a:r>
            <a:r>
              <a:rPr lang="en-US" sz="2400" dirty="0"/>
              <a:t>has targeted to vaccinate 13.3million people and currently, 6.5% are fully vaccinated</a:t>
            </a:r>
          </a:p>
          <a:p>
            <a:r>
              <a:rPr lang="en-US" sz="2400" dirty="0" smtClean="0"/>
              <a:t>Access </a:t>
            </a:r>
            <a:r>
              <a:rPr lang="en-US" sz="2400" dirty="0"/>
              <a:t>to vaccines has been affected by cyclone Anna</a:t>
            </a:r>
          </a:p>
          <a:p>
            <a:r>
              <a:rPr lang="en-US" sz="2400" dirty="0" smtClean="0"/>
              <a:t>277,080 </a:t>
            </a:r>
            <a:r>
              <a:rPr lang="en-US" sz="2400" dirty="0"/>
              <a:t>doses of AstraZeneca vaccines were received on 26 February </a:t>
            </a:r>
            <a:r>
              <a:rPr lang="en-US" sz="2400" dirty="0" smtClean="0"/>
              <a:t>2022</a:t>
            </a:r>
          </a:p>
          <a:p>
            <a:r>
              <a:rPr lang="en-US" sz="2400" dirty="0" smtClean="0"/>
              <a:t>Currently have in stock </a:t>
            </a:r>
            <a:r>
              <a:rPr lang="en-US" sz="2400" dirty="0" err="1" smtClean="0"/>
              <a:t>Astrazeneca</a:t>
            </a:r>
            <a:r>
              <a:rPr lang="en-US" sz="2400" dirty="0" smtClean="0"/>
              <a:t>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J &amp;J and Pfizer vaccines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87" y="1690687"/>
            <a:ext cx="5993657" cy="3961967"/>
          </a:xfrm>
        </p:spPr>
      </p:pic>
    </p:spTree>
    <p:extLst>
      <p:ext uri="{BB962C8B-B14F-4D97-AF65-F5344CB8AC3E}">
        <p14:creationId xmlns:p14="http://schemas.microsoft.com/office/powerpoint/2010/main" val="42278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961723-04DF-431A-B887-DBFE4447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0236" cy="84483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Key challenges and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B6FED4-B8AC-4ED5-9D4B-54F4F725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82" y="1303990"/>
            <a:ext cx="11023681" cy="54847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Polio response being implemented in the context of </a:t>
            </a:r>
            <a:r>
              <a:rPr lang="en-US" dirty="0" smtClean="0"/>
              <a:t>COVID-19 </a:t>
            </a:r>
            <a:r>
              <a:rPr lang="en-US" dirty="0"/>
              <a:t>pandemic and natural disaster </a:t>
            </a:r>
            <a:r>
              <a:rPr lang="en-US" dirty="0" smtClean="0"/>
              <a:t>following Tropical Cyclone Storm Ana, </a:t>
            </a:r>
            <a:r>
              <a:rPr lang="en-US" dirty="0" err="1" smtClean="0"/>
              <a:t>Gombe</a:t>
            </a:r>
            <a:r>
              <a:rPr lang="en-US" dirty="0" smtClean="0"/>
              <a:t> and Cholera Outbreak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Strategic coordination to integrate response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Post Tropical storm flooding potential impact on Polio SIA and COVID-19 Vaccination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Special teams and funding to address SIA implementation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Limited </a:t>
            </a:r>
            <a:r>
              <a:rPr lang="en-US" dirty="0"/>
              <a:t>resources – human and financial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Plan to utilize all cadres of </a:t>
            </a:r>
            <a:r>
              <a:rPr lang="en-US" dirty="0" smtClean="0"/>
              <a:t>Health Care Workers </a:t>
            </a:r>
            <a:r>
              <a:rPr lang="en-US" dirty="0"/>
              <a:t>to close human resource gap during </a:t>
            </a:r>
            <a:r>
              <a:rPr lang="en-US" dirty="0" smtClean="0"/>
              <a:t>campaign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Leverage existing community structures- volunteers, HSAs, VHCs, VDCs, ADCs to support vaccination campaign and enhanced surveillance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GPEI partners already in country providing support to the polio response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Local partners have already engaged in provision of  support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24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Areas </a:t>
            </a:r>
            <a:r>
              <a:rPr lang="en-US" b="1" smtClean="0"/>
              <a:t>Needing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Support  local </a:t>
            </a:r>
            <a:r>
              <a:rPr lang="en-US" dirty="0"/>
              <a:t>r</a:t>
            </a:r>
            <a:r>
              <a:rPr lang="en-US" dirty="0" smtClean="0"/>
              <a:t>ecruitment of Surge Staff for 4 Rounds of  Supplementary </a:t>
            </a:r>
            <a:r>
              <a:rPr lang="en-US" dirty="0" err="1" smtClean="0"/>
              <a:t>Immunisation</a:t>
            </a:r>
            <a:r>
              <a:rPr lang="en-US" dirty="0" smtClean="0"/>
              <a:t> Activities (SIA) for Polio Outbreak, Cholera Outbreak Response</a:t>
            </a:r>
          </a:p>
          <a:p>
            <a:r>
              <a:rPr lang="en-US" dirty="0" smtClean="0"/>
              <a:t>Support implementation of the  International Health Regulations (IHR) Recommendations to establish system for traveler vaccination( Malawi would like to digitalize certification for Polio, Yellow Fever as a potential PHEIC)</a:t>
            </a:r>
            <a:endParaRPr lang="en-US" dirty="0"/>
          </a:p>
          <a:p>
            <a:r>
              <a:rPr lang="en-US" dirty="0" smtClean="0"/>
              <a:t>Extra social mobilization efforts and logistics to flood affected areas to ensure SIA for Polio, Cholera is accessible to all displaced communities</a:t>
            </a:r>
          </a:p>
          <a:p>
            <a:r>
              <a:rPr lang="en-US" dirty="0" smtClean="0"/>
              <a:t>More support/ funding to the Global Polio Elimination Initiative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23" y="89041"/>
            <a:ext cx="1310754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1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cultural da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7516" y="1430338"/>
            <a:ext cx="8299648" cy="48942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CACD35-B333-4CB3-9546-D2A9C8B1DC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9" y="1"/>
            <a:ext cx="1272389" cy="905164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0"/>
            <a:ext cx="958059" cy="6858000"/>
            <a:chOff x="-818" y="0"/>
            <a:chExt cx="10359" cy="10694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818" y="0"/>
              <a:ext cx="3997" cy="1069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80" y="0"/>
              <a:ext cx="3181" cy="1069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361" y="0"/>
              <a:ext cx="3180" cy="10694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57516" y="746824"/>
            <a:ext cx="8299648" cy="662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21669" y="746824"/>
            <a:ext cx="76061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  THANK YOU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168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Polio Outbreak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Last polio case reported in Malawi in 1992 (30 years ago!)</a:t>
            </a:r>
          </a:p>
          <a:p>
            <a:r>
              <a:rPr lang="en-GB" dirty="0" smtClean="0"/>
              <a:t>Malawi obtained Polio free status in 2005</a:t>
            </a:r>
          </a:p>
          <a:p>
            <a:r>
              <a:rPr lang="en-GB" dirty="0" smtClean="0"/>
              <a:t>No wild polio case in Africa for 5  years</a:t>
            </a:r>
          </a:p>
          <a:p>
            <a:r>
              <a:rPr lang="en-GB" dirty="0" smtClean="0"/>
              <a:t>WHO African Region received its Polio free status in 2020</a:t>
            </a:r>
          </a:p>
          <a:p>
            <a:r>
              <a:rPr lang="en-GB" dirty="0" smtClean="0"/>
              <a:t>Malawi has been meeting all the required Polio reporting indicators throughout the years &amp; sustained  polio surveillance robustly…that’s why was able to pick up this case.</a:t>
            </a:r>
          </a:p>
          <a:p>
            <a:r>
              <a:rPr lang="en-GB" dirty="0"/>
              <a:t> </a:t>
            </a:r>
            <a:r>
              <a:rPr lang="en-GB" dirty="0" smtClean="0"/>
              <a:t>Declared National Public Health Emergency on  17</a:t>
            </a:r>
            <a:r>
              <a:rPr lang="en-GB" baseline="30000" dirty="0" smtClean="0"/>
              <a:t>th</a:t>
            </a:r>
            <a:r>
              <a:rPr lang="en-GB" dirty="0" smtClean="0"/>
              <a:t> February , after getting confirmation of results on February 16</a:t>
            </a:r>
            <a:r>
              <a:rPr lang="en-GB" baseline="30000" dirty="0" smtClean="0"/>
              <a:t>th</a:t>
            </a:r>
            <a:r>
              <a:rPr lang="en-GB" dirty="0" smtClean="0"/>
              <a:t> 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69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270513-CECC-4865-B2DB-45AF6A63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45818" cy="74212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WPV 1 case in Lilongwe Malawi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B27EB81-C67B-4B4E-AAA7-E1385E6326D7}"/>
              </a:ext>
            </a:extLst>
          </p:cNvPr>
          <p:cNvSpPr txBox="1">
            <a:spLocks/>
          </p:cNvSpPr>
          <p:nvPr/>
        </p:nvSpPr>
        <p:spPr>
          <a:xfrm>
            <a:off x="241853" y="742123"/>
            <a:ext cx="6278217" cy="57514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Age: </a:t>
            </a:r>
            <a:r>
              <a:rPr lang="en-US" dirty="0" smtClean="0"/>
              <a:t>3.5 </a:t>
            </a:r>
            <a:r>
              <a:rPr lang="en-US" dirty="0"/>
              <a:t>years</a:t>
            </a:r>
          </a:p>
          <a:p>
            <a:r>
              <a:rPr lang="en-US" dirty="0"/>
              <a:t>Sex: Female</a:t>
            </a:r>
          </a:p>
          <a:p>
            <a:r>
              <a:rPr lang="en-US" dirty="0"/>
              <a:t>Child received only </a:t>
            </a:r>
            <a:r>
              <a:rPr lang="en-US" i="1" dirty="0" err="1" smtClean="0"/>
              <a:t>bivalent</a:t>
            </a:r>
            <a:r>
              <a:rPr lang="en-US" dirty="0" err="1" smtClean="0"/>
              <a:t>OPV</a:t>
            </a:r>
            <a:r>
              <a:rPr lang="en-US" dirty="0" smtClean="0"/>
              <a:t> </a:t>
            </a:r>
            <a:r>
              <a:rPr lang="en-US" dirty="0"/>
              <a:t>birth dose </a:t>
            </a:r>
          </a:p>
          <a:p>
            <a:r>
              <a:rPr lang="en-US" dirty="0"/>
              <a:t>Address:  </a:t>
            </a:r>
            <a:r>
              <a:rPr lang="en-US" dirty="0" err="1"/>
              <a:t>Mtuwa</a:t>
            </a:r>
            <a:r>
              <a:rPr lang="en-US" dirty="0"/>
              <a:t> village, TA </a:t>
            </a:r>
            <a:r>
              <a:rPr lang="en-US" dirty="0" err="1"/>
              <a:t>Tsabango</a:t>
            </a:r>
            <a:r>
              <a:rPr lang="en-US" dirty="0"/>
              <a:t> (Area 24 ) Lilongwe</a:t>
            </a:r>
          </a:p>
          <a:p>
            <a:r>
              <a:rPr lang="en-US" dirty="0"/>
              <a:t>Date of onset of paralysis : 19 November 2021</a:t>
            </a:r>
          </a:p>
          <a:p>
            <a:r>
              <a:rPr lang="en-US" dirty="0"/>
              <a:t>Samples collected on the 26 and 27 November 2021. </a:t>
            </a:r>
          </a:p>
          <a:p>
            <a:r>
              <a:rPr lang="en-US" dirty="0"/>
              <a:t>6 contact samples tested Negative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BF7077-99B7-4D70-8283-F5503ABB1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0" y="931304"/>
            <a:ext cx="5325576" cy="537307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B7798AA5-58E4-435B-B529-78ABC44F8C4A}"/>
              </a:ext>
            </a:extLst>
          </p:cNvPr>
          <p:cNvSpPr/>
          <p:nvPr/>
        </p:nvSpPr>
        <p:spPr>
          <a:xfrm>
            <a:off x="9952383" y="3429000"/>
            <a:ext cx="1378226" cy="1408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1265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919F60-BBAD-491D-8111-0CC6AE6E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7" y="316139"/>
            <a:ext cx="1100974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Planned and Ongoing Response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94A5E-0089-40A7-A851-1B983EA1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103" y="1876995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Planned High Quality Supplementary </a:t>
            </a:r>
            <a:r>
              <a:rPr lang="en-US" dirty="0" err="1"/>
              <a:t>Immunisation</a:t>
            </a:r>
            <a:r>
              <a:rPr lang="en-US" dirty="0"/>
              <a:t> </a:t>
            </a:r>
            <a:r>
              <a:rPr lang="en-US" dirty="0" smtClean="0"/>
              <a:t>Activities campaign </a:t>
            </a:r>
            <a:r>
              <a:rPr lang="en-US" dirty="0"/>
              <a:t>response activities </a:t>
            </a:r>
          </a:p>
          <a:p>
            <a:pPr marL="914400" lvl="1" indent="-457200"/>
            <a:r>
              <a:rPr lang="en-US" dirty="0"/>
              <a:t>Four campaign rounds</a:t>
            </a:r>
          </a:p>
          <a:p>
            <a:pPr marL="914400" lvl="1" indent="-457200"/>
            <a:r>
              <a:rPr lang="en-US" dirty="0"/>
              <a:t>Round 1: 21 March</a:t>
            </a:r>
            <a:r>
              <a:rPr lang="en-US" dirty="0" smtClean="0"/>
              <a:t>,  </a:t>
            </a:r>
            <a:r>
              <a:rPr lang="en-US" dirty="0"/>
              <a:t>Round 2: 18 April, Round 3: </a:t>
            </a:r>
            <a:r>
              <a:rPr lang="en-US" dirty="0" smtClean="0"/>
              <a:t>June </a:t>
            </a:r>
            <a:r>
              <a:rPr lang="en-US" dirty="0"/>
              <a:t>and Round 4: </a:t>
            </a:r>
            <a:r>
              <a:rPr lang="en-US" dirty="0" smtClean="0"/>
              <a:t>July</a:t>
            </a:r>
            <a:endParaRPr lang="en-US" dirty="0"/>
          </a:p>
          <a:p>
            <a:pPr marL="914400" lvl="1" indent="-457200"/>
            <a:r>
              <a:rPr lang="en-US" dirty="0"/>
              <a:t>Door to Door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Enhanced surveillance</a:t>
            </a:r>
          </a:p>
          <a:p>
            <a:pPr marL="914400" lvl="1" indent="-457200"/>
            <a:r>
              <a:rPr lang="en-US" dirty="0"/>
              <a:t>Active search – target NPAFP 3:100,000</a:t>
            </a:r>
          </a:p>
          <a:p>
            <a:pPr marL="914400" lvl="1" indent="-457200"/>
            <a:r>
              <a:rPr lang="en-US" dirty="0"/>
              <a:t>Environmental surveillance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en-US" dirty="0" smtClean="0"/>
              <a:t>11 e-Surveillance sites established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Strengthening Routine Immunization – </a:t>
            </a:r>
            <a:r>
              <a:rPr lang="en-US" dirty="0" err="1"/>
              <a:t>bOPV</a:t>
            </a:r>
            <a:r>
              <a:rPr lang="en-US" dirty="0"/>
              <a:t> and </a:t>
            </a:r>
            <a:r>
              <a:rPr lang="en-US" dirty="0" smtClean="0"/>
              <a:t>IPV (</a:t>
            </a:r>
            <a:r>
              <a:rPr lang="en-US" i="1" dirty="0" smtClean="0"/>
              <a:t>inactivated </a:t>
            </a:r>
            <a:r>
              <a:rPr lang="en-US" dirty="0" smtClean="0"/>
              <a:t>Polio vaccine)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600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9F48D-E5BB-6B4F-9C99-A92DCCEA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37899"/>
            <a:ext cx="7228661" cy="1045834"/>
          </a:xfrm>
        </p:spPr>
        <p:txBody>
          <a:bodyPr>
            <a:noAutofit/>
          </a:bodyPr>
          <a:lstStyle/>
          <a:p>
            <a:r>
              <a:rPr lang="x-none" sz="3200" b="1" dirty="0">
                <a:solidFill>
                  <a:schemeClr val="accent1"/>
                </a:solidFill>
                <a:latin typeface="+mn-lt"/>
              </a:rPr>
              <a:t>Scope of Approved Nationwide Campaign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2862B3-D756-514F-A389-5970EA8A8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93" y="-8684"/>
            <a:ext cx="4636008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C328939-466A-E345-A01D-309B90DCB3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1732" y="1356322"/>
          <a:ext cx="6986345" cy="3014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275">
                  <a:extLst>
                    <a:ext uri="{9D8B030D-6E8A-4147-A177-3AD203B41FA5}">
                      <a16:colId xmlns:a16="http://schemas.microsoft.com/office/drawing/2014/main" xmlns="" val="521163181"/>
                    </a:ext>
                  </a:extLst>
                </a:gridCol>
                <a:gridCol w="2172188">
                  <a:extLst>
                    <a:ext uri="{9D8B030D-6E8A-4147-A177-3AD203B41FA5}">
                      <a16:colId xmlns:a16="http://schemas.microsoft.com/office/drawing/2014/main" xmlns="" val="2926967852"/>
                    </a:ext>
                  </a:extLst>
                </a:gridCol>
                <a:gridCol w="2473882">
                  <a:extLst>
                    <a:ext uri="{9D8B030D-6E8A-4147-A177-3AD203B41FA5}">
                      <a16:colId xmlns:a16="http://schemas.microsoft.com/office/drawing/2014/main" xmlns="" val="3194229005"/>
                    </a:ext>
                  </a:extLst>
                </a:gridCol>
              </a:tblGrid>
              <a:tr h="666796">
                <a:tc gridSpan="3">
                  <a:txBody>
                    <a:bodyPr/>
                    <a:lstStyle/>
                    <a:p>
                      <a:pPr marL="457200" indent="5715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669925" algn="l"/>
                        </a:tabLst>
                      </a:pPr>
                      <a:r>
                        <a:rPr lang="en-US" sz="1800" dirty="0">
                          <a:effectLst/>
                        </a:rPr>
                        <a:t>Vaccine:       Bivalent oral polio vaccine (</a:t>
                      </a:r>
                      <a:r>
                        <a:rPr lang="en-US" sz="1800" dirty="0" err="1">
                          <a:effectLst/>
                        </a:rPr>
                        <a:t>bOPV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x-none" sz="1800" dirty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800" dirty="0">
                          <a:effectLst/>
                        </a:rPr>
                        <a:t>Campaign date:   21-24 March, 2022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Strategy: House to House</a:t>
                      </a:r>
                      <a:endParaRPr lang="x-none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0205947"/>
                  </a:ext>
                </a:extLst>
              </a:tr>
              <a:tr h="357297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 dirty="0">
                          <a:effectLst/>
                        </a:rPr>
                        <a:t>Geopolitical zones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 dirty="0">
                          <a:effectLst/>
                        </a:rPr>
                        <a:t>Number of districts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effectLst/>
                        </a:rPr>
                        <a:t>Population of 0-5years 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7924129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effectLst/>
                        </a:rPr>
                        <a:t>North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347,681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6990648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 dirty="0">
                          <a:effectLst/>
                        </a:rPr>
                        <a:t>Central East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454,996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77004763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effectLst/>
                        </a:rPr>
                        <a:t>Central West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741,443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12265699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effectLst/>
                        </a:rPr>
                        <a:t>South East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818,831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73753741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effectLst/>
                        </a:rPr>
                        <a:t>South West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559,224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62077384"/>
                  </a:ext>
                </a:extLst>
              </a:tr>
              <a:tr h="284582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29</a:t>
                      </a:r>
                      <a:endParaRPr lang="x-non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400"/>
                        </a:spcAft>
                        <a:tabLst>
                          <a:tab pos="40005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2,922,175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073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4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Response Coordination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4072"/>
            <a:ext cx="10515600" cy="455136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Two levels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National Polio Operation Centre (EOC)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District Polio Operation Centre</a:t>
            </a:r>
          </a:p>
          <a:p>
            <a:pPr marL="342900" indent="-342900"/>
            <a:r>
              <a:rPr lang="en-US" dirty="0"/>
              <a:t>Incident Management System Technical Working Groups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Operations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Service</a:t>
            </a:r>
            <a:r>
              <a:rPr lang="en-US" dirty="0"/>
              <a:t> Delivery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Logistics and Vaccine Management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Social Mobilization (C4D), RCCE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Surveillance &amp; Laboratory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Data Management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Human Resources and </a:t>
            </a:r>
            <a:r>
              <a:rPr lang="en-US" dirty="0" err="1">
                <a:solidFill>
                  <a:schemeClr val="tx1"/>
                </a:solidFill>
              </a:rPr>
              <a:t>Adminstration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Resource </a:t>
            </a:r>
            <a:r>
              <a:rPr lang="en-US" dirty="0" err="1">
                <a:solidFill>
                  <a:schemeClr val="tx1"/>
                </a:solidFill>
              </a:rPr>
              <a:t>Mobilisation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/>
            <a:r>
              <a:rPr lang="en-US" dirty="0"/>
              <a:t>Space with a working computer with internet: Data for action</a:t>
            </a:r>
          </a:p>
        </p:txBody>
      </p:sp>
    </p:spTree>
    <p:extLst>
      <p:ext uri="{BB962C8B-B14F-4D97-AF65-F5344CB8AC3E}">
        <p14:creationId xmlns:p14="http://schemas.microsoft.com/office/powerpoint/2010/main" val="408508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5D6F43F-1862-4D43-A109-3E222A178F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5D6F43F-1862-4D43-A109-3E222A178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D0E9B-7D53-2047-B84C-67F80EAA2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0"/>
            <a:ext cx="10515600" cy="1065402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accent1"/>
                </a:solidFill>
                <a:latin typeface="+mn-lt"/>
              </a:rPr>
            </a:b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Activity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updates</a:t>
            </a:r>
            <a:endParaRPr lang="x-none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FF9441-3672-4249-A76F-DA898CF2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2" y="1387399"/>
            <a:ext cx="12192000" cy="5948773"/>
          </a:xfrm>
        </p:spPr>
        <p:txBody>
          <a:bodyPr>
            <a:normAutofit/>
          </a:bodyPr>
          <a:lstStyle/>
          <a:p>
            <a:r>
              <a:rPr lang="en-US" sz="2200" i="0" dirty="0" smtClean="0">
                <a:effectLst/>
                <a:latin typeface="Calibri" panose="020F0502020204030204" pitchFamily="34" charset="0"/>
              </a:rPr>
              <a:t>Planning</a:t>
            </a:r>
            <a:r>
              <a:rPr lang="en-US" sz="2200" i="0" dirty="0">
                <a:effectLst/>
                <a:latin typeface="Calibri" panose="020F0502020204030204" pitchFamily="34" charset="0"/>
              </a:rPr>
              <a:t>, coordination and financing: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Regular EOC continue at national level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Ongoing cross-border planning and coordination at the district levels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National supervisors and Partners deployed to the districts to support campaign implementation 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</a:rPr>
              <a:t>Training 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</a:rPr>
              <a:t>Ongoing cascaded training to team supervisors and vaccinators</a:t>
            </a:r>
          </a:p>
          <a:p>
            <a:pPr lvl="1"/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200" i="0" dirty="0">
                <a:effectLst/>
                <a:latin typeface="Calibri" panose="020F0502020204030204" pitchFamily="34" charset="0"/>
              </a:rPr>
              <a:t>Monitoring and Supervision</a:t>
            </a:r>
          </a:p>
          <a:p>
            <a:pPr lvl="1"/>
            <a:r>
              <a:rPr lang="en-US" sz="2000" dirty="0"/>
              <a:t>Commence validation of preparedness status, 3 days to the campaign by national supervisors and partners</a:t>
            </a:r>
            <a:endParaRPr lang="en-US" sz="2000" i="0" dirty="0">
              <a:effectLst/>
              <a:latin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Ongoing IM trainings at the district levels for all 29 districts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Commence LQAS training for </a:t>
            </a:r>
            <a:r>
              <a:rPr lang="en-US" sz="2000" dirty="0" err="1" smtClean="0">
                <a:latin typeface="Calibri" panose="020F0502020204030204" pitchFamily="34" charset="0"/>
              </a:rPr>
              <a:t>Kamuzu</a:t>
            </a:r>
            <a:r>
              <a:rPr lang="en-US" sz="2000" dirty="0" smtClean="0">
                <a:latin typeface="Calibri" panose="020F0502020204030204" pitchFamily="34" charset="0"/>
              </a:rPr>
              <a:t> University </a:t>
            </a:r>
            <a:r>
              <a:rPr lang="en-US" sz="2000" dirty="0">
                <a:latin typeface="Calibri" panose="020F0502020204030204" pitchFamily="34" charset="0"/>
              </a:rPr>
              <a:t>of Health Science (</a:t>
            </a:r>
            <a:r>
              <a:rPr lang="en-US" sz="2000" dirty="0" smtClean="0">
                <a:latin typeface="Calibri" panose="020F0502020204030204" pitchFamily="34" charset="0"/>
              </a:rPr>
              <a:t>KUHES</a:t>
            </a:r>
            <a:r>
              <a:rPr lang="en-US" sz="2000" dirty="0">
                <a:latin typeface="Calibri" panose="020F0502020204030204" pitchFamily="34" charset="0"/>
              </a:rPr>
              <a:t>) for the campaign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000" i="0" dirty="0">
              <a:effectLst/>
              <a:latin typeface="Calibri" panose="020F0502020204030204" pitchFamily="34" charset="0"/>
            </a:endParaRPr>
          </a:p>
          <a:p>
            <a:endParaRPr lang="en-US" sz="2400" i="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lvl="1"/>
            <a:endParaRPr 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56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1040</Words>
  <Application>Microsoft Office PowerPoint</Application>
  <PresentationFormat>Custom</PresentationFormat>
  <Paragraphs>180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think-cell Slide</vt:lpstr>
      <vt:lpstr>       MALAWI PUBLIC HEALTH EMERGENCY UPDATE   Date: 18 March 2022</vt:lpstr>
      <vt:lpstr>OUTLINE</vt:lpstr>
      <vt:lpstr>Polio Outbreak</vt:lpstr>
      <vt:lpstr>Background</vt:lpstr>
      <vt:lpstr>WPV 1 case in Lilongwe Malawi</vt:lpstr>
      <vt:lpstr>Planned and Ongoing Response Activities</vt:lpstr>
      <vt:lpstr>Scope of Approved Nationwide Campaign</vt:lpstr>
      <vt:lpstr>Response Coordination Structure</vt:lpstr>
      <vt:lpstr> Activity updates</vt:lpstr>
      <vt:lpstr>Pictures from High Level Advocacy Meeting from MOH and GPEI team to His Excellency (HE), President of Malawi on Polio Outbreak Response  10 March 2022</vt:lpstr>
      <vt:lpstr>Pictures from Zonal and District Level TOT Sessions 10 – 11 March 2022 </vt:lpstr>
      <vt:lpstr>Pictures </vt:lpstr>
      <vt:lpstr>Campaign preparedness status: National and Zonal Level as of 18 March 2022</vt:lpstr>
      <vt:lpstr>Next steps</vt:lpstr>
      <vt:lpstr>COVID-19 Pandemic</vt:lpstr>
      <vt:lpstr>Global and Regional Situation Update as of 17th March 2022</vt:lpstr>
      <vt:lpstr>Malawi Situation Update as of 17th March 2022 </vt:lpstr>
      <vt:lpstr>Weekly COVID-19 Cases, Admissions and Deaths as of 13th March 22</vt:lpstr>
      <vt:lpstr>Overview as of 13 March 2022 (Epi-Week 10)</vt:lpstr>
      <vt:lpstr>Country Epidemic and Response Level Assessment as of Epidemiological Week 10</vt:lpstr>
      <vt:lpstr>UPDATE ON ENTRIES AT POE</vt:lpstr>
      <vt:lpstr>COVID-19 Vaccine Update</vt:lpstr>
      <vt:lpstr>Key challenges and way forward</vt:lpstr>
      <vt:lpstr>Areas Needing Support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Multi-country outbreak response presentation</dc:title>
  <dc:creator>AGBO, Chukwuemeka</dc:creator>
  <cp:lastModifiedBy>Charles Mwansambo</cp:lastModifiedBy>
  <cp:revision>327</cp:revision>
  <dcterms:created xsi:type="dcterms:W3CDTF">2022-03-01T11:14:56Z</dcterms:created>
  <dcterms:modified xsi:type="dcterms:W3CDTF">2022-03-18T13:48:04Z</dcterms:modified>
</cp:coreProperties>
</file>