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3"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EC61E-93C4-45BC-87FE-B44BE8E3916C}"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8448D-FA3D-454C-8803-8F9AD0635E02}" type="slidenum">
              <a:rPr lang="en-US" smtClean="0"/>
              <a:t>‹#›</a:t>
            </a:fld>
            <a:endParaRPr lang="en-US"/>
          </a:p>
        </p:txBody>
      </p:sp>
    </p:spTree>
    <p:extLst>
      <p:ext uri="{BB962C8B-B14F-4D97-AF65-F5344CB8AC3E}">
        <p14:creationId xmlns:p14="http://schemas.microsoft.com/office/powerpoint/2010/main" val="23443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8448D-FA3D-454C-8803-8F9AD0635E02}" type="slidenum">
              <a:rPr lang="en-US" smtClean="0"/>
              <a:t>4</a:t>
            </a:fld>
            <a:endParaRPr lang="en-US"/>
          </a:p>
        </p:txBody>
      </p:sp>
    </p:spTree>
    <p:extLst>
      <p:ext uri="{BB962C8B-B14F-4D97-AF65-F5344CB8AC3E}">
        <p14:creationId xmlns:p14="http://schemas.microsoft.com/office/powerpoint/2010/main" val="156324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A065B1-F206-4981-A0BF-184A7F274B2D}"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150855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065B1-F206-4981-A0BF-184A7F274B2D}"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180045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065B1-F206-4981-A0BF-184A7F274B2D}"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305080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065B1-F206-4981-A0BF-184A7F274B2D}"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4066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A065B1-F206-4981-A0BF-184A7F274B2D}"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289473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A065B1-F206-4981-A0BF-184A7F274B2D}"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177134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A065B1-F206-4981-A0BF-184A7F274B2D}"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20531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A065B1-F206-4981-A0BF-184A7F274B2D}"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207192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065B1-F206-4981-A0BF-184A7F274B2D}"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183708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A065B1-F206-4981-A0BF-184A7F274B2D}"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82310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A065B1-F206-4981-A0BF-184A7F274B2D}"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3B76C-BB82-47E0-A346-81B89F930A44}" type="slidenum">
              <a:rPr lang="en-US" smtClean="0"/>
              <a:t>‹#›</a:t>
            </a:fld>
            <a:endParaRPr lang="en-US"/>
          </a:p>
        </p:txBody>
      </p:sp>
    </p:spTree>
    <p:extLst>
      <p:ext uri="{BB962C8B-B14F-4D97-AF65-F5344CB8AC3E}">
        <p14:creationId xmlns:p14="http://schemas.microsoft.com/office/powerpoint/2010/main" val="809680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065B1-F206-4981-A0BF-184A7F274B2D}" type="datetimeFigureOut">
              <a:rPr lang="en-US" smtClean="0"/>
              <a:t>4/24/2024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3B76C-BB82-47E0-A346-81B89F930A44}" type="slidenum">
              <a:rPr lang="en-US" smtClean="0"/>
              <a:t>‹#›</a:t>
            </a:fld>
            <a:endParaRPr lang="en-US"/>
          </a:p>
        </p:txBody>
      </p:sp>
    </p:spTree>
    <p:extLst>
      <p:ext uri="{BB962C8B-B14F-4D97-AF65-F5344CB8AC3E}">
        <p14:creationId xmlns:p14="http://schemas.microsoft.com/office/powerpoint/2010/main" val="252446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fif"/><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ill Sans MT" panose="020B0502020104020203" pitchFamily="34" charset="0"/>
              </a:rPr>
              <a:t>Food Crisis Response</a:t>
            </a:r>
            <a:endParaRPr lang="en-US" dirty="0">
              <a:latin typeface="Gill Sans MT" panose="020B0502020104020203" pitchFamily="34" charset="0"/>
            </a:endParaRPr>
          </a:p>
        </p:txBody>
      </p:sp>
      <p:sp>
        <p:nvSpPr>
          <p:cNvPr id="3" name="Subtitle 2"/>
          <p:cNvSpPr>
            <a:spLocks noGrp="1"/>
          </p:cNvSpPr>
          <p:nvPr>
            <p:ph type="subTitle" idx="1"/>
          </p:nvPr>
        </p:nvSpPr>
        <p:spPr/>
        <p:txBody>
          <a:bodyPr/>
          <a:lstStyle/>
          <a:p>
            <a:r>
              <a:rPr lang="en-US" dirty="0" smtClean="0">
                <a:latin typeface="Gill Sans MT" panose="020B0502020104020203" pitchFamily="34" charset="0"/>
              </a:rPr>
              <a:t>Caritas Malawi</a:t>
            </a:r>
            <a:endParaRPr lang="en-US" dirty="0">
              <a:latin typeface="Gill Sans MT" panose="020B0502020104020203" pitchFamily="34" charset="0"/>
            </a:endParaRPr>
          </a:p>
        </p:txBody>
      </p:sp>
      <p:pic>
        <p:nvPicPr>
          <p:cNvPr id="4" name="Picture 3" descr="Scottish-Gover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880" y="60961"/>
            <a:ext cx="1028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275" y="101600"/>
            <a:ext cx="11430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adecom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0880" y="116047"/>
            <a:ext cx="819150" cy="819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240" y="44450"/>
            <a:ext cx="1041400" cy="82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067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480" y="975361"/>
            <a:ext cx="10515600" cy="1325563"/>
          </a:xfrm>
        </p:spPr>
        <p:txBody>
          <a:bodyPr/>
          <a:lstStyle/>
          <a:p>
            <a:r>
              <a:rPr lang="en-US" dirty="0">
                <a:latin typeface="Gill Sans MT" panose="020B0502020104020203" pitchFamily="34" charset="0"/>
              </a:rPr>
              <a:t>About CADECOM</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latin typeface="Gill Sans MT" panose="020B0502020104020203" pitchFamily="34" charset="0"/>
              </a:rPr>
              <a:t>The Catholic Development Commission in Malawi (CADECOM) is the development and relief arm of the Episcopal Conference of Malawi</a:t>
            </a:r>
          </a:p>
          <a:p>
            <a:pPr lvl="0"/>
            <a:r>
              <a:rPr lang="en-US" dirty="0">
                <a:latin typeface="Gill Sans MT" panose="020B0502020104020203" pitchFamily="34" charset="0"/>
              </a:rPr>
              <a:t>At National level, it is a member of the national humanitarian cluster</a:t>
            </a:r>
          </a:p>
          <a:p>
            <a:pPr lvl="0"/>
            <a:r>
              <a:rPr lang="en-US" dirty="0">
                <a:latin typeface="Gill Sans MT" panose="020B0502020104020203" pitchFamily="34" charset="0"/>
              </a:rPr>
              <a:t>Has physical presence in all the 28 districts of the country through its 8 dioceses</a:t>
            </a:r>
          </a:p>
          <a:p>
            <a:pPr lvl="0"/>
            <a:r>
              <a:rPr lang="en-US" dirty="0">
                <a:latin typeface="Gill Sans MT" panose="020B0502020104020203" pitchFamily="34" charset="0"/>
              </a:rPr>
              <a:t>Thematic areas include climate change adaptation and adaptation, resilience, livelihoods, food and nutrition security. development and humanitarian assistance</a:t>
            </a:r>
          </a:p>
          <a:p>
            <a:endParaRPr lang="en-US" dirty="0"/>
          </a:p>
        </p:txBody>
      </p:sp>
      <p:pic>
        <p:nvPicPr>
          <p:cNvPr id="4" name="Picture 3" descr="Scottish-Gover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880" y="60961"/>
            <a:ext cx="1028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275" y="101600"/>
            <a:ext cx="11430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Cadecom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0880" y="116047"/>
            <a:ext cx="819150" cy="819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240" y="44450"/>
            <a:ext cx="1041400" cy="82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3457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471408"/>
            <a:ext cx="10515600" cy="1325563"/>
          </a:xfrm>
        </p:spPr>
        <p:txBody>
          <a:bodyPr/>
          <a:lstStyle/>
          <a:p>
            <a:r>
              <a:rPr lang="en-US" dirty="0" smtClean="0">
                <a:latin typeface="Gill Sans MT" panose="020B0502020104020203" pitchFamily="34" charset="0"/>
              </a:rPr>
              <a:t>Work Highlights</a:t>
            </a:r>
            <a:endParaRPr lang="en-US" dirty="0">
              <a:latin typeface="Gill Sans MT" panose="020B0502020104020203" pitchFamily="34" charset="0"/>
            </a:endParaRPr>
          </a:p>
        </p:txBody>
      </p:sp>
      <p:sp>
        <p:nvSpPr>
          <p:cNvPr id="3" name="Content Placeholder 2"/>
          <p:cNvSpPr>
            <a:spLocks noGrp="1"/>
          </p:cNvSpPr>
          <p:nvPr>
            <p:ph sz="half" idx="1"/>
          </p:nvPr>
        </p:nvSpPr>
        <p:spPr>
          <a:xfrm>
            <a:off x="162560" y="1374934"/>
            <a:ext cx="5786120" cy="5252720"/>
          </a:xfrm>
        </p:spPr>
        <p:txBody>
          <a:bodyPr>
            <a:normAutofit lnSpcReduction="10000"/>
          </a:bodyPr>
          <a:lstStyle/>
          <a:p>
            <a:pPr lvl="0" algn="just"/>
            <a:r>
              <a:rPr lang="en-US" dirty="0" smtClean="0">
                <a:latin typeface="Gill Sans MT" panose="020B0502020104020203" pitchFamily="34" charset="0"/>
              </a:rPr>
              <a:t>CADECOM has established built capacity of 524 village savings groups (67% - women) that has enhanced their capacity to match grants</a:t>
            </a:r>
          </a:p>
          <a:p>
            <a:pPr lvl="0" algn="just"/>
            <a:r>
              <a:rPr lang="en-US" dirty="0" smtClean="0">
                <a:latin typeface="Gill Sans MT" panose="020B0502020104020203" pitchFamily="34" charset="0"/>
              </a:rPr>
              <a:t>In 2023, CADECOM provided humanitarian assistance in form of food and non-food items to 8000 households across communities affected by floods</a:t>
            </a:r>
          </a:p>
          <a:p>
            <a:pPr lvl="0" algn="just"/>
            <a:r>
              <a:rPr lang="en-US" dirty="0" smtClean="0">
                <a:latin typeface="Gill Sans MT" panose="020B0502020104020203" pitchFamily="34" charset="0"/>
              </a:rPr>
              <a:t>Accorded the best organization in emergency response presented by the president of the republic of Malawi</a:t>
            </a:r>
          </a:p>
          <a:p>
            <a:endParaRPr lang="en-US" dirty="0"/>
          </a:p>
        </p:txBody>
      </p:sp>
      <p:pic>
        <p:nvPicPr>
          <p:cNvPr id="5" name="Content Placeholder 4" descr="C:\Users\richa\AppData\Local\Packages\Microsoft.Windows.Photos_8wekyb3d8bbwe\TempState\ShareServiceTempFolder\Chimwemwe.jpe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61906" y="1374775"/>
            <a:ext cx="4802188" cy="4802188"/>
          </a:xfrm>
          <a:prstGeom prst="rect">
            <a:avLst/>
          </a:prstGeom>
          <a:noFill/>
          <a:ln>
            <a:noFill/>
          </a:ln>
        </p:spPr>
      </p:pic>
      <p:pic>
        <p:nvPicPr>
          <p:cNvPr id="6" name="Picture 3" descr="Scottish-Govern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880" y="60961"/>
            <a:ext cx="1028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2275" y="101600"/>
            <a:ext cx="11430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Cadecom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0880" y="116047"/>
            <a:ext cx="819150" cy="819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48240" y="44450"/>
            <a:ext cx="1041400" cy="82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0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920" y="1131728"/>
            <a:ext cx="10515600" cy="1325563"/>
          </a:xfrm>
        </p:spPr>
        <p:txBody>
          <a:bodyPr>
            <a:normAutofit fontScale="90000"/>
          </a:bodyPr>
          <a:lstStyle/>
          <a:p>
            <a:r>
              <a:rPr lang="en-US" b="1" dirty="0">
                <a:latin typeface="Gill Sans MT" panose="020B0502020104020203" pitchFamily="34" charset="0"/>
              </a:rPr>
              <a:t>The food crisis response</a:t>
            </a:r>
            <a:r>
              <a:rPr lang="en-US" b="1" dirty="0"/>
              <a:t/>
            </a:r>
            <a:br>
              <a:rPr lang="en-US" b="1" dirty="0"/>
            </a:br>
            <a:r>
              <a:rPr lang="en-US" b="1" dirty="0"/>
              <a:t/>
            </a:r>
            <a:br>
              <a:rPr lang="en-US" b="1" dirty="0"/>
            </a:br>
            <a:endParaRPr lang="en-US" dirty="0"/>
          </a:p>
        </p:txBody>
      </p:sp>
      <p:sp>
        <p:nvSpPr>
          <p:cNvPr id="3" name="Content Placeholder 2"/>
          <p:cNvSpPr>
            <a:spLocks noGrp="1"/>
          </p:cNvSpPr>
          <p:nvPr>
            <p:ph sz="half" idx="1"/>
          </p:nvPr>
        </p:nvSpPr>
        <p:spPr/>
        <p:txBody>
          <a:bodyPr>
            <a:normAutofit fontScale="92500" lnSpcReduction="20000"/>
          </a:bodyPr>
          <a:lstStyle/>
          <a:p>
            <a:pPr lvl="0"/>
            <a:r>
              <a:rPr lang="en-US" dirty="0" smtClean="0">
                <a:latin typeface="Gill Sans MT" panose="020B0502020104020203" pitchFamily="34" charset="0"/>
              </a:rPr>
              <a:t>With financial assistance worth GBP 250, 000 from the Scottish government through SCIAF, CADECOM has provided cash transfers to address food crisis to 4520 households across districts hugely affected by hunger over a 6-week period</a:t>
            </a:r>
          </a:p>
          <a:p>
            <a:pPr lvl="0" algn="just"/>
            <a:r>
              <a:rPr lang="en-US" dirty="0" smtClean="0">
                <a:latin typeface="Gill Sans MT" panose="020B0502020104020203" pitchFamily="34" charset="0"/>
              </a:rPr>
              <a:t>Support </a:t>
            </a:r>
            <a:r>
              <a:rPr lang="en-US" dirty="0">
                <a:latin typeface="Gill Sans MT" panose="020B0502020104020203" pitchFamily="34" charset="0"/>
              </a:rPr>
              <a:t>is </a:t>
            </a:r>
            <a:r>
              <a:rPr lang="en-US" dirty="0" err="1">
                <a:latin typeface="Gill Sans MT" panose="020B0502020104020203" pitchFamily="34" charset="0"/>
              </a:rPr>
              <a:t>localised</a:t>
            </a:r>
            <a:r>
              <a:rPr lang="en-US" dirty="0">
                <a:latin typeface="Gill Sans MT" panose="020B0502020104020203" pitchFamily="34" charset="0"/>
              </a:rPr>
              <a:t> to segments that are worse off on food insecurity</a:t>
            </a:r>
          </a:p>
          <a:p>
            <a:pPr algn="just"/>
            <a:r>
              <a:rPr lang="en-US" dirty="0">
                <a:latin typeface="Gill Sans MT" panose="020B0502020104020203" pitchFamily="34" charset="0"/>
              </a:rPr>
              <a:t>MK100,000 (about £46) for each HH</a:t>
            </a:r>
          </a:p>
        </p:txBody>
      </p:sp>
      <p:pic>
        <p:nvPicPr>
          <p:cNvPr id="10" name="Content Placeholder 9"/>
          <p:cNvPicPr>
            <a:picLocks noGrp="1" noChangeAspect="1"/>
          </p:cNvPicPr>
          <p:nvPr>
            <p:ph sz="half" idx="2"/>
          </p:nvPr>
        </p:nvPicPr>
        <p:blipFill>
          <a:blip r:embed="rId3"/>
          <a:stretch>
            <a:fillRect/>
          </a:stretch>
        </p:blipFill>
        <p:spPr>
          <a:xfrm>
            <a:off x="6192520" y="1609725"/>
            <a:ext cx="5264729" cy="4539591"/>
          </a:xfrm>
          <a:prstGeom prst="rect">
            <a:avLst/>
          </a:prstGeom>
        </p:spPr>
      </p:pic>
      <p:pic>
        <p:nvPicPr>
          <p:cNvPr id="3076" name="Picture 3" descr="Scottish-Govern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880" y="60961"/>
            <a:ext cx="1028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2275" y="101600"/>
            <a:ext cx="11430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 descr="Cadecom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0880" y="116047"/>
            <a:ext cx="819150" cy="81915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48240" y="44450"/>
            <a:ext cx="1041400" cy="825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6"/>
          <p:cNvSpPr>
            <a:spLocks noChangeArrowheads="1"/>
          </p:cNvSpPr>
          <p:nvPr/>
        </p:nvSpPr>
        <p:spPr bwMode="auto">
          <a:xfrm>
            <a:off x="0" y="137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Rectangle 7"/>
          <p:cNvSpPr>
            <a:spLocks noChangeArrowheads="1"/>
          </p:cNvSpPr>
          <p:nvPr/>
        </p:nvSpPr>
        <p:spPr bwMode="auto">
          <a:xfrm>
            <a:off x="0"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Rectangle 8"/>
          <p:cNvSpPr>
            <a:spLocks noChangeArrowheads="1"/>
          </p:cNvSpPr>
          <p:nvPr/>
        </p:nvSpPr>
        <p:spPr bwMode="auto">
          <a:xfrm>
            <a:off x="0" y="300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tangle 9"/>
          <p:cNvSpPr>
            <a:spLocks noChangeArrowheads="1"/>
          </p:cNvSpPr>
          <p:nvPr/>
        </p:nvSpPr>
        <p:spPr bwMode="auto">
          <a:xfrm>
            <a:off x="0" y="3829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56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1408"/>
            <a:ext cx="10515600" cy="1325563"/>
          </a:xfrm>
        </p:spPr>
        <p:txBody>
          <a:bodyPr>
            <a:normAutofit fontScale="90000"/>
          </a:bodyPr>
          <a:lstStyle/>
          <a:p>
            <a:r>
              <a:rPr lang="en-US" b="1" dirty="0">
                <a:latin typeface="Gill Sans MT" panose="020B0502020104020203" pitchFamily="34" charset="0"/>
              </a:rPr>
              <a:t/>
            </a:r>
            <a:br>
              <a:rPr lang="en-US" b="1" dirty="0">
                <a:latin typeface="Gill Sans MT" panose="020B0502020104020203" pitchFamily="34" charset="0"/>
              </a:rPr>
            </a:br>
            <a:r>
              <a:rPr lang="en-US" b="1" dirty="0">
                <a:latin typeface="Gill Sans MT" panose="020B0502020104020203" pitchFamily="34" charset="0"/>
              </a:rPr>
              <a:t>Emerging concerns</a:t>
            </a:r>
            <a:r>
              <a:rPr lang="en-US" dirty="0">
                <a:latin typeface="Gill Sans MT" panose="020B0502020104020203" pitchFamily="34" charset="0"/>
              </a:rPr>
              <a:t/>
            </a:r>
            <a:br>
              <a:rPr lang="en-US" dirty="0">
                <a:latin typeface="Gill Sans MT" panose="020B0502020104020203" pitchFamily="34" charset="0"/>
              </a:rPr>
            </a:br>
            <a:r>
              <a:rPr lang="en-US" b="1" dirty="0"/>
              <a:t/>
            </a:r>
            <a:br>
              <a:rPr lang="en-US" b="1" dirty="0"/>
            </a:br>
            <a:r>
              <a:rPr lang="en-US" b="1" dirty="0"/>
              <a:t/>
            </a:r>
            <a:br>
              <a:rPr lang="en-US" b="1" dirty="0"/>
            </a:br>
            <a:endParaRPr lang="en-US" dirty="0"/>
          </a:p>
        </p:txBody>
      </p:sp>
      <p:sp>
        <p:nvSpPr>
          <p:cNvPr id="3" name="Content Placeholder 2"/>
          <p:cNvSpPr>
            <a:spLocks noGrp="1"/>
          </p:cNvSpPr>
          <p:nvPr>
            <p:ph sz="half" idx="1"/>
          </p:nvPr>
        </p:nvSpPr>
        <p:spPr>
          <a:xfrm>
            <a:off x="243840" y="1548608"/>
            <a:ext cx="5928360" cy="4902992"/>
          </a:xfrm>
        </p:spPr>
        <p:txBody>
          <a:bodyPr>
            <a:normAutofit fontScale="92500" lnSpcReduction="10000"/>
          </a:bodyPr>
          <a:lstStyle/>
          <a:p>
            <a:pPr algn="just"/>
            <a:r>
              <a:rPr lang="en-US" dirty="0" smtClean="0">
                <a:latin typeface="Gill Sans MT" panose="020B0502020104020203" pitchFamily="34" charset="0"/>
              </a:rPr>
              <a:t>Demand </a:t>
            </a:r>
            <a:r>
              <a:rPr lang="en-US" dirty="0">
                <a:latin typeface="Gill Sans MT" panose="020B0502020104020203" pitchFamily="34" charset="0"/>
              </a:rPr>
              <a:t>for </a:t>
            </a:r>
            <a:r>
              <a:rPr lang="en-US" dirty="0" smtClean="0">
                <a:latin typeface="Gill Sans MT" panose="020B0502020104020203" pitchFamily="34" charset="0"/>
              </a:rPr>
              <a:t>support </a:t>
            </a:r>
            <a:r>
              <a:rPr lang="en-US" dirty="0">
                <a:latin typeface="Gill Sans MT" panose="020B0502020104020203" pitchFamily="34" charset="0"/>
              </a:rPr>
              <a:t>remains </a:t>
            </a:r>
            <a:r>
              <a:rPr lang="en-US" dirty="0" smtClean="0">
                <a:latin typeface="Gill Sans MT" panose="020B0502020104020203" pitchFamily="34" charset="0"/>
              </a:rPr>
              <a:t>huge.</a:t>
            </a:r>
            <a:endParaRPr lang="en-US" dirty="0">
              <a:latin typeface="Gill Sans MT" panose="020B0502020104020203" pitchFamily="34" charset="0"/>
            </a:endParaRPr>
          </a:p>
          <a:p>
            <a:pPr lvl="0"/>
            <a:r>
              <a:rPr lang="en-US" dirty="0" smtClean="0">
                <a:latin typeface="Gill Sans MT" panose="020B0502020104020203" pitchFamily="34" charset="0"/>
              </a:rPr>
              <a:t>Prevalent hunger situation with high prices of maize</a:t>
            </a:r>
          </a:p>
          <a:p>
            <a:pPr lvl="0"/>
            <a:r>
              <a:rPr lang="en-US" dirty="0" smtClean="0">
                <a:latin typeface="Gill Sans MT" panose="020B0502020104020203" pitchFamily="34" charset="0"/>
              </a:rPr>
              <a:t>Farm gate prices for maize have risen from MK300 per Kg in 2023 during harvest period to around MK500 to MK800 per Kg, a rise of over 150%</a:t>
            </a:r>
          </a:p>
          <a:p>
            <a:pPr lvl="0"/>
            <a:r>
              <a:rPr lang="en-US" dirty="0" smtClean="0">
                <a:latin typeface="Gill Sans MT" panose="020B0502020104020203" pitchFamily="34" charset="0"/>
              </a:rPr>
              <a:t>Floods across the lake shore areas worsening the situation </a:t>
            </a:r>
          </a:p>
          <a:p>
            <a:pPr lvl="0"/>
            <a:r>
              <a:rPr lang="en-US" dirty="0" smtClean="0">
                <a:latin typeface="Gill Sans MT" panose="020B0502020104020203" pitchFamily="34" charset="0"/>
              </a:rPr>
              <a:t>Stunting estimated at 42% is likely to increase with the hunger crisis</a:t>
            </a:r>
          </a:p>
          <a:p>
            <a:pPr lvl="0"/>
            <a:r>
              <a:rPr lang="en-US" dirty="0" smtClean="0">
                <a:latin typeface="Gill Sans MT" panose="020B0502020104020203" pitchFamily="34" charset="0"/>
              </a:rPr>
              <a:t>Emergency appeal launched platform </a:t>
            </a:r>
            <a:r>
              <a:rPr lang="en-US" sz="2600" dirty="0" smtClean="0">
                <a:latin typeface="Gill Sans MT" panose="020B0502020104020203" pitchFamily="34" charset="0"/>
              </a:rPr>
              <a:t>(</a:t>
            </a:r>
            <a:r>
              <a:rPr lang="fr-FR" sz="2600" b="1" u="sng" dirty="0" smtClean="0">
                <a:latin typeface="Gill Sans MT" panose="020B0502020104020203" pitchFamily="34" charset="0"/>
              </a:rPr>
              <a:t>EUR 382 062</a:t>
            </a:r>
            <a:r>
              <a:rPr lang="fr-FR" sz="2600" b="1" dirty="0" smtClean="0">
                <a:latin typeface="Gill Sans MT" panose="020B0502020104020203" pitchFamily="34" charset="0"/>
              </a:rPr>
              <a:t> (MWK 709 490 000)</a:t>
            </a:r>
            <a:endParaRPr lang="en-US" sz="2600" dirty="0" smtClean="0">
              <a:latin typeface="Gill Sans MT" panose="020B0502020104020203" pitchFamily="34" charset="0"/>
            </a:endParaRPr>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371600"/>
            <a:ext cx="5591076" cy="4419600"/>
          </a:xfrm>
        </p:spPr>
      </p:pic>
      <p:pic>
        <p:nvPicPr>
          <p:cNvPr id="3076" name="Picture 3" descr="Scottish-Govern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880" y="60961"/>
            <a:ext cx="10287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2275" y="101600"/>
            <a:ext cx="1143000" cy="812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 descr="Cadecom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0880" y="116047"/>
            <a:ext cx="819150" cy="81915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48240" y="44450"/>
            <a:ext cx="1041400" cy="825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6"/>
          <p:cNvSpPr>
            <a:spLocks noChangeArrowheads="1"/>
          </p:cNvSpPr>
          <p:nvPr/>
        </p:nvSpPr>
        <p:spPr bwMode="auto">
          <a:xfrm>
            <a:off x="0" y="137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Rectangle 7"/>
          <p:cNvSpPr>
            <a:spLocks noChangeArrowheads="1"/>
          </p:cNvSpPr>
          <p:nvPr/>
        </p:nvSpPr>
        <p:spPr bwMode="auto">
          <a:xfrm>
            <a:off x="0"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Rectangle 8"/>
          <p:cNvSpPr>
            <a:spLocks noChangeArrowheads="1"/>
          </p:cNvSpPr>
          <p:nvPr/>
        </p:nvSpPr>
        <p:spPr bwMode="auto">
          <a:xfrm>
            <a:off x="0" y="300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tangle 9"/>
          <p:cNvSpPr>
            <a:spLocks noChangeArrowheads="1"/>
          </p:cNvSpPr>
          <p:nvPr/>
        </p:nvSpPr>
        <p:spPr bwMode="auto">
          <a:xfrm>
            <a:off x="0" y="3829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30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287</Words>
  <Application>Microsoft Office PowerPoint</Application>
  <PresentationFormat>Widescreen</PresentationFormat>
  <Paragraphs>31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Gill Sans MT</vt:lpstr>
      <vt:lpstr>Times New Roman</vt:lpstr>
      <vt:lpstr>Office Theme</vt:lpstr>
      <vt:lpstr>Food Crisis Response</vt:lpstr>
      <vt:lpstr>About CADECOM </vt:lpstr>
      <vt:lpstr>Work Highlights</vt:lpstr>
      <vt:lpstr>The food crisis response  </vt:lpstr>
      <vt:lpstr> Emerging concerns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Crisis Response</dc:title>
  <dc:creator>Richard Kusseni</dc:creator>
  <cp:lastModifiedBy>Richard Kusseni</cp:lastModifiedBy>
  <cp:revision>6</cp:revision>
  <dcterms:created xsi:type="dcterms:W3CDTF">2024-04-24T06:06:04Z</dcterms:created>
  <dcterms:modified xsi:type="dcterms:W3CDTF">2024-04-24T06:54:45Z</dcterms:modified>
</cp:coreProperties>
</file>