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8528" y="115984"/>
            <a:ext cx="10354943" cy="683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75640" y="1940051"/>
            <a:ext cx="3853179" cy="3960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5790" y="571649"/>
            <a:ext cx="4029710" cy="1404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59978" y="1943100"/>
            <a:ext cx="5221605" cy="2214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82178" y="1232915"/>
            <a:ext cx="5577205" cy="778510"/>
          </a:xfrm>
          <a:prstGeom prst="rect"/>
        </p:spPr>
        <p:txBody>
          <a:bodyPr wrap="square" lIns="0" tIns="57150" rIns="0" bIns="0" rtlCol="0" vert="horz">
            <a:spAutoFit/>
          </a:bodyPr>
          <a:lstStyle/>
          <a:p>
            <a:pPr marL="12700" marR="5080" indent="904875">
              <a:lnSpc>
                <a:spcPts val="2810"/>
              </a:lnSpc>
              <a:spcBef>
                <a:spcPts val="450"/>
              </a:spcBef>
            </a:pPr>
            <a:r>
              <a:rPr dirty="0" sz="2600" spc="-10" b="1">
                <a:latin typeface="Arial"/>
                <a:cs typeface="Arial"/>
              </a:rPr>
              <a:t>CHARACTERISING</a:t>
            </a:r>
            <a:r>
              <a:rPr dirty="0" sz="2600" spc="400" b="1">
                <a:latin typeface="Arial"/>
                <a:cs typeface="Arial"/>
              </a:rPr>
              <a:t> </a:t>
            </a:r>
            <a:r>
              <a:rPr dirty="0" sz="2600" spc="-880" b="1">
                <a:latin typeface="Arial"/>
                <a:cs typeface="Arial"/>
              </a:rPr>
              <a:t>THE
RESISTANCE</a:t>
            </a:r>
            <a:r>
              <a:rPr dirty="0" sz="2600" spc="20" b="1">
                <a:latin typeface="Arial"/>
                <a:cs typeface="Arial"/>
              </a:rPr>
              <a:t> </a:t>
            </a:r>
            <a:r>
              <a:rPr dirty="0" sz="2600" spc="-55" b="1">
                <a:latin typeface="Arial"/>
                <a:cs typeface="Arial"/>
              </a:rPr>
              <a:t>PATTERNS</a:t>
            </a:r>
            <a:r>
              <a:rPr dirty="0" sz="2600" spc="-8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AND</a:t>
            </a:r>
            <a:r>
              <a:rPr dirty="0" sz="2600" spc="-80" b="1">
                <a:latin typeface="Arial"/>
                <a:cs typeface="Arial"/>
              </a:rPr>
              <a:t> </a:t>
            </a:r>
            <a:r>
              <a:rPr dirty="0" sz="2600" spc="-25" b="1">
                <a:latin typeface="Arial"/>
                <a:cs typeface="Arial"/>
              </a:rPr>
              <a:t>AMR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0165" rIns="0" bIns="0" rtlCol="0" vert="horz">
            <a:spAutoFit/>
          </a:bodyPr>
          <a:lstStyle/>
          <a:p>
            <a:pPr algn="ctr" marL="12700" marR="5080" indent="-2540">
              <a:lnSpc>
                <a:spcPct val="90500"/>
              </a:lnSpc>
              <a:spcBef>
                <a:spcPts val="395"/>
              </a:spcBef>
            </a:pPr>
            <a:r>
              <a:rPr dirty="0"/>
              <a:t>DRIVERS</a:t>
            </a:r>
            <a:r>
              <a:rPr dirty="0" spc="-5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 spc="-10" i="1">
                <a:latin typeface="Arial"/>
                <a:cs typeface="Arial"/>
              </a:rPr>
              <a:t>Escherichia</a:t>
            </a:r>
            <a:r>
              <a:rPr dirty="0" spc="200" i="1">
                <a:latin typeface="Arial"/>
                <a:cs typeface="Arial"/>
              </a:rPr>
              <a:t> </a:t>
            </a:r>
            <a:r>
              <a:rPr dirty="0" spc="-880" i="1">
                <a:latin typeface="Arial"/>
                <a:cs typeface="Arial"/>
              </a:rPr>
              <a:t>coli
</a:t>
            </a:r>
            <a:r>
              <a:rPr dirty="0" spc="-880"/>
              <a:t>ISOLATED</a:t>
            </a:r>
            <a:r>
              <a:rPr dirty="0" spc="85"/>
              <a:t> </a:t>
            </a:r>
            <a:r>
              <a:rPr dirty="0" spc="-20"/>
              <a:t>FROM </a:t>
            </a:r>
            <a:r>
              <a:rPr dirty="0" spc="-45"/>
              <a:t>POULTRY,
HUMANS </a:t>
            </a:r>
            <a:r>
              <a:rPr dirty="0" spc="-25"/>
              <a:t>AND </a:t>
            </a:r>
            <a:r>
              <a:rPr dirty="0"/>
              <a:t>ENVIRONMENT</a:t>
            </a:r>
            <a:r>
              <a:rPr dirty="0" spc="-40"/>
              <a:t> </a:t>
            </a:r>
            <a:r>
              <a:rPr dirty="0" spc="-10"/>
              <a:t>IN
THE </a:t>
            </a:r>
            <a:r>
              <a:rPr dirty="0"/>
              <a:t>CENTRAL</a:t>
            </a:r>
            <a:r>
              <a:rPr dirty="0" spc="-75"/>
              <a:t> </a:t>
            </a:r>
            <a:r>
              <a:rPr dirty="0" spc="-10"/>
              <a:t>REGION OF
MALAWI:</a:t>
            </a:r>
            <a:r>
              <a:rPr dirty="0" spc="-135"/>
              <a:t> </a:t>
            </a:r>
            <a:r>
              <a:rPr dirty="0"/>
              <a:t>A</a:t>
            </a:r>
            <a:r>
              <a:rPr dirty="0" spc="-135"/>
              <a:t> </a:t>
            </a:r>
            <a:r>
              <a:rPr dirty="0" spc="-25"/>
              <a:t>ONE </a:t>
            </a:r>
            <a:r>
              <a:rPr dirty="0" spc="-10"/>
              <a:t>HEALTH
APPROACH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758825" y="1220787"/>
            <a:ext cx="3314700" cy="3619500"/>
            <a:chOff x="758825" y="1220787"/>
            <a:chExt cx="3314700" cy="3619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4487" y="1220787"/>
              <a:ext cx="1709737" cy="188277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3787" y="2959100"/>
              <a:ext cx="1709737" cy="188118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825" y="2813050"/>
              <a:ext cx="1709737" cy="1882775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6056376" y="5099303"/>
            <a:ext cx="4209415" cy="893444"/>
            <a:chOff x="6056376" y="5099303"/>
            <a:chExt cx="4209415" cy="893444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6376" y="5099303"/>
              <a:ext cx="2404872" cy="89306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27848" y="5099303"/>
              <a:ext cx="2337816" cy="893063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6293802" y="5201411"/>
            <a:ext cx="370332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latin typeface="Arial"/>
                <a:cs typeface="Arial"/>
              </a:rPr>
              <a:t>Catherine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Kamwana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645" rIns="0" bIns="0" rtlCol="0" vert="horz">
            <a:spAutoFit/>
          </a:bodyPr>
          <a:lstStyle/>
          <a:p>
            <a:pPr marL="12700" marR="5080">
              <a:lnSpc>
                <a:spcPts val="5210"/>
              </a:lnSpc>
              <a:spcBef>
                <a:spcPts val="635"/>
              </a:spcBef>
            </a:pPr>
            <a:r>
              <a:rPr dirty="0" spc="-1005"/>
              <a:t>COLLABORATIVE
PROJECT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130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pc="-10"/>
              <a:t>INTRODUCTION</a:t>
            </a:r>
          </a:p>
          <a:p>
            <a:pPr marL="298450" indent="-28575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b="0">
                <a:latin typeface="Calibri"/>
                <a:cs typeface="Calibri"/>
              </a:rPr>
              <a:t>AMR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– Global OH </a:t>
            </a:r>
            <a:r>
              <a:rPr dirty="0" spc="-10" b="0">
                <a:latin typeface="Calibri"/>
                <a:cs typeface="Calibri"/>
              </a:rPr>
              <a:t>threat</a:t>
            </a:r>
          </a:p>
          <a:p>
            <a:pPr marL="298450" marR="5080" indent="-285750">
              <a:lnSpc>
                <a:spcPct val="89000"/>
              </a:lnSpc>
              <a:spcBef>
                <a:spcPts val="105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b="0">
                <a:latin typeface="Calibri"/>
                <a:cs typeface="Calibri"/>
              </a:rPr>
              <a:t>In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animals,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antibiotics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spc="-20" b="0">
                <a:latin typeface="Calibri"/>
                <a:cs typeface="Calibri"/>
              </a:rPr>
              <a:t>used</a:t>
            </a:r>
            <a:r>
              <a:rPr dirty="0" spc="200" b="0">
                <a:latin typeface="Calibri"/>
                <a:cs typeface="Calibri"/>
              </a:rPr>
              <a:t> </a:t>
            </a:r>
            <a:r>
              <a:rPr dirty="0" spc="-580" b="0">
                <a:latin typeface="Calibri"/>
                <a:cs typeface="Calibri"/>
              </a:rPr>
              <a:t>f</a:t>
            </a:r>
            <a:r>
              <a:rPr dirty="0" spc="-545" b="0">
                <a:latin typeface="Calibri"/>
                <a:cs typeface="Calibri"/>
              </a:rPr>
              <a:t>o</a:t>
            </a:r>
            <a:r>
              <a:rPr dirty="0" spc="-540" b="0">
                <a:latin typeface="Calibri"/>
                <a:cs typeface="Calibri"/>
              </a:rPr>
              <a:t>r
</a:t>
            </a:r>
            <a:r>
              <a:rPr dirty="0" spc="-545" b="0">
                <a:latin typeface="Calibri"/>
                <a:cs typeface="Calibri"/>
              </a:rPr>
              <a:t>p</a:t>
            </a:r>
            <a:r>
              <a:rPr dirty="0" spc="-575" b="0">
                <a:latin typeface="Calibri"/>
                <a:cs typeface="Calibri"/>
              </a:rPr>
              <a:t>r</a:t>
            </a:r>
            <a:r>
              <a:rPr dirty="0" spc="-545" b="0">
                <a:latin typeface="Calibri"/>
                <a:cs typeface="Calibri"/>
              </a:rPr>
              <a:t>op</a:t>
            </a:r>
            <a:r>
              <a:rPr dirty="0" spc="-580" b="0">
                <a:latin typeface="Calibri"/>
                <a:cs typeface="Calibri"/>
              </a:rPr>
              <a:t>h</a:t>
            </a:r>
            <a:r>
              <a:rPr dirty="0" spc="-550" b="0">
                <a:latin typeface="Calibri"/>
                <a:cs typeface="Calibri"/>
              </a:rPr>
              <a:t>y</a:t>
            </a:r>
            <a:r>
              <a:rPr dirty="0" spc="-540" b="0">
                <a:latin typeface="Calibri"/>
                <a:cs typeface="Calibri"/>
              </a:rPr>
              <a:t>l</a:t>
            </a:r>
            <a:r>
              <a:rPr dirty="0" spc="-555" b="0">
                <a:latin typeface="Calibri"/>
                <a:cs typeface="Calibri"/>
              </a:rPr>
              <a:t>a</a:t>
            </a:r>
            <a:r>
              <a:rPr dirty="0" spc="-545" b="0">
                <a:latin typeface="Calibri"/>
                <a:cs typeface="Calibri"/>
              </a:rPr>
              <a:t>x</a:t>
            </a:r>
            <a:r>
              <a:rPr dirty="0" spc="-540" b="0">
                <a:latin typeface="Calibri"/>
                <a:cs typeface="Calibri"/>
              </a:rPr>
              <a:t>i</a:t>
            </a:r>
            <a:r>
              <a:rPr dirty="0" spc="-540" b="0">
                <a:latin typeface="Calibri"/>
                <a:cs typeface="Calibri"/>
              </a:rPr>
              <a:t>s</a:t>
            </a:r>
            <a:r>
              <a:rPr dirty="0" b="0">
                <a:latin typeface="Calibri"/>
                <a:cs typeface="Calibri"/>
              </a:rPr>
              <a:t> and</a:t>
            </a:r>
            <a:r>
              <a:rPr dirty="0" spc="-4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growth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spc="-50" b="0">
                <a:latin typeface="Calibri"/>
                <a:cs typeface="Calibri"/>
              </a:rPr>
              <a:t>– </a:t>
            </a:r>
            <a:r>
              <a:rPr dirty="0" b="0">
                <a:latin typeface="Calibri"/>
                <a:cs typeface="Calibri"/>
              </a:rPr>
              <a:t>intensify
the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risk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to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humans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spc="-25" b="0">
                <a:latin typeface="Calibri"/>
                <a:cs typeface="Calibri"/>
              </a:rPr>
              <a:t>and </a:t>
            </a:r>
            <a:r>
              <a:rPr dirty="0" spc="-10" b="0">
                <a:latin typeface="Calibri"/>
                <a:cs typeface="Calibri"/>
              </a:rPr>
              <a:t>the
environment</a:t>
            </a:r>
          </a:p>
          <a:p>
            <a:pPr marL="298450" indent="-28575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b="0">
                <a:latin typeface="Calibri"/>
                <a:cs typeface="Calibri"/>
              </a:rPr>
              <a:t>Collaborative</a:t>
            </a:r>
            <a:r>
              <a:rPr dirty="0" spc="-95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Project:</a:t>
            </a:r>
          </a:p>
          <a:p>
            <a:pPr lvl="1" marL="755650" marR="12700" indent="-285750">
              <a:lnSpc>
                <a:spcPct val="88700"/>
              </a:lnSpc>
              <a:spcBef>
                <a:spcPts val="585"/>
              </a:spcBef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dirty="0" sz="2000">
                <a:latin typeface="Calibri"/>
                <a:cs typeface="Calibri"/>
              </a:rPr>
              <a:t>AMR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patterns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E.coli</a:t>
            </a:r>
            <a:r>
              <a:rPr dirty="0" sz="2000" spc="-25" i="1">
                <a:latin typeface="Calibri"/>
                <a:cs typeface="Calibri"/>
              </a:rPr>
              <a:t> </a:t>
            </a:r>
            <a:r>
              <a:rPr dirty="0" sz="2000" spc="-390">
                <a:latin typeface="Calibri"/>
                <a:cs typeface="Calibri"/>
              </a:rPr>
              <a:t>in
poultry,</a:t>
            </a:r>
            <a:r>
              <a:rPr dirty="0" sz="2000">
                <a:latin typeface="Calibri"/>
                <a:cs typeface="Calibri"/>
              </a:rPr>
              <a:t> humans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05">
                <a:latin typeface="Calibri"/>
                <a:cs typeface="Calibri"/>
              </a:rPr>
              <a:t>the
environment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against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9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classes
of antibiotics</a:t>
            </a:r>
            <a:endParaRPr sz="2000">
              <a:latin typeface="Calibri"/>
              <a:cs typeface="Calibri"/>
            </a:endParaRPr>
          </a:p>
          <a:p>
            <a:pPr lvl="1" marL="755650" indent="-28575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dirty="0" sz="2000">
                <a:latin typeface="Calibri"/>
                <a:cs typeface="Calibri"/>
              </a:rPr>
              <a:t>Drivers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AMR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9047" y="3115987"/>
            <a:ext cx="4853585" cy="273533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839777" y="2433828"/>
            <a:ext cx="40906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alibri"/>
                <a:cs typeface="Calibri"/>
              </a:rPr>
              <a:t>Study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Location: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Central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Region,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Malawi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28" y="304960"/>
            <a:ext cx="5106670" cy="68326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300"/>
              <a:t>PRELIMINARY</a:t>
            </a:r>
            <a:r>
              <a:rPr dirty="0" sz="4300" spc="470"/>
              <a:t> </a:t>
            </a:r>
            <a:r>
              <a:rPr dirty="0" sz="4300" spc="-10"/>
              <a:t>RESULTS</a:t>
            </a:r>
            <a:endParaRPr sz="4300"/>
          </a:p>
        </p:txBody>
      </p:sp>
      <p:grpSp>
        <p:nvGrpSpPr>
          <p:cNvPr id="3" name="object 3" descr=""/>
          <p:cNvGrpSpPr/>
          <p:nvPr/>
        </p:nvGrpSpPr>
        <p:grpSpPr>
          <a:xfrm>
            <a:off x="5810951" y="3034093"/>
            <a:ext cx="5763260" cy="2157095"/>
            <a:chOff x="5810951" y="3034093"/>
            <a:chExt cx="5763260" cy="2157095"/>
          </a:xfrm>
        </p:grpSpPr>
        <p:sp>
          <p:nvSpPr>
            <p:cNvPr id="4" name="object 4" descr=""/>
            <p:cNvSpPr/>
            <p:nvPr/>
          </p:nvSpPr>
          <p:spPr>
            <a:xfrm>
              <a:off x="5815713" y="4062984"/>
              <a:ext cx="509270" cy="341630"/>
            </a:xfrm>
            <a:custGeom>
              <a:avLst/>
              <a:gdLst/>
              <a:ahLst/>
              <a:cxnLst/>
              <a:rect l="l" t="t" r="r" b="b"/>
              <a:pathLst>
                <a:path w="509270" h="341629">
                  <a:moveTo>
                    <a:pt x="0" y="341376"/>
                  </a:moveTo>
                  <a:lnTo>
                    <a:pt x="234566" y="341376"/>
                  </a:lnTo>
                </a:path>
                <a:path w="509270" h="341629">
                  <a:moveTo>
                    <a:pt x="450974" y="341376"/>
                  </a:moveTo>
                  <a:lnTo>
                    <a:pt x="508886" y="341376"/>
                  </a:lnTo>
                </a:path>
                <a:path w="509270" h="341629">
                  <a:moveTo>
                    <a:pt x="0" y="0"/>
                  </a:moveTo>
                  <a:lnTo>
                    <a:pt x="234566" y="0"/>
                  </a:lnTo>
                </a:path>
                <a:path w="509270" h="341629">
                  <a:moveTo>
                    <a:pt x="450974" y="0"/>
                  </a:moveTo>
                  <a:lnTo>
                    <a:pt x="50888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050280" y="3806951"/>
              <a:ext cx="216535" cy="941069"/>
            </a:xfrm>
            <a:custGeom>
              <a:avLst/>
              <a:gdLst/>
              <a:ahLst/>
              <a:cxnLst/>
              <a:rect l="l" t="t" r="r" b="b"/>
              <a:pathLst>
                <a:path w="216535" h="941070">
                  <a:moveTo>
                    <a:pt x="216408" y="0"/>
                  </a:moveTo>
                  <a:lnTo>
                    <a:pt x="0" y="0"/>
                  </a:lnTo>
                  <a:lnTo>
                    <a:pt x="0" y="940758"/>
                  </a:lnTo>
                  <a:lnTo>
                    <a:pt x="216408" y="940758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537960" y="4062984"/>
              <a:ext cx="744220" cy="341630"/>
            </a:xfrm>
            <a:custGeom>
              <a:avLst/>
              <a:gdLst/>
              <a:ahLst/>
              <a:cxnLst/>
              <a:rect l="l" t="t" r="r" b="b"/>
              <a:pathLst>
                <a:path w="744220" h="341629">
                  <a:moveTo>
                    <a:pt x="0" y="341376"/>
                  </a:moveTo>
                  <a:lnTo>
                    <a:pt x="472440" y="341376"/>
                  </a:lnTo>
                </a:path>
                <a:path w="744220" h="341629">
                  <a:moveTo>
                    <a:pt x="685800" y="341376"/>
                  </a:moveTo>
                  <a:lnTo>
                    <a:pt x="743712" y="341376"/>
                  </a:lnTo>
                </a:path>
                <a:path w="744220" h="341629">
                  <a:moveTo>
                    <a:pt x="0" y="0"/>
                  </a:moveTo>
                  <a:lnTo>
                    <a:pt x="472440" y="0"/>
                  </a:lnTo>
                </a:path>
                <a:path w="744220" h="341629">
                  <a:moveTo>
                    <a:pt x="68580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010400" y="3977639"/>
              <a:ext cx="213360" cy="770255"/>
            </a:xfrm>
            <a:custGeom>
              <a:avLst/>
              <a:gdLst/>
              <a:ahLst/>
              <a:cxnLst/>
              <a:rect l="l" t="t" r="r" b="b"/>
              <a:pathLst>
                <a:path w="213359" h="770254">
                  <a:moveTo>
                    <a:pt x="213359" y="0"/>
                  </a:moveTo>
                  <a:lnTo>
                    <a:pt x="0" y="0"/>
                  </a:lnTo>
                  <a:lnTo>
                    <a:pt x="0" y="770070"/>
                  </a:lnTo>
                  <a:lnTo>
                    <a:pt x="213359" y="770070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815713" y="3380232"/>
              <a:ext cx="2426335" cy="1024255"/>
            </a:xfrm>
            <a:custGeom>
              <a:avLst/>
              <a:gdLst/>
              <a:ahLst/>
              <a:cxnLst/>
              <a:rect l="l" t="t" r="r" b="b"/>
              <a:pathLst>
                <a:path w="2426334" h="1024254">
                  <a:moveTo>
                    <a:pt x="1682366" y="1024128"/>
                  </a:moveTo>
                  <a:lnTo>
                    <a:pt x="2154806" y="1024128"/>
                  </a:lnTo>
                </a:path>
                <a:path w="2426334" h="1024254">
                  <a:moveTo>
                    <a:pt x="2368166" y="1024128"/>
                  </a:moveTo>
                  <a:lnTo>
                    <a:pt x="2426078" y="1024128"/>
                  </a:lnTo>
                </a:path>
                <a:path w="2426334" h="1024254">
                  <a:moveTo>
                    <a:pt x="1682366" y="682752"/>
                  </a:moveTo>
                  <a:lnTo>
                    <a:pt x="2154806" y="682752"/>
                  </a:lnTo>
                </a:path>
                <a:path w="2426334" h="1024254">
                  <a:moveTo>
                    <a:pt x="2368166" y="682752"/>
                  </a:moveTo>
                  <a:lnTo>
                    <a:pt x="2426078" y="682752"/>
                  </a:lnTo>
                </a:path>
                <a:path w="2426334" h="1024254">
                  <a:moveTo>
                    <a:pt x="0" y="341376"/>
                  </a:moveTo>
                  <a:lnTo>
                    <a:pt x="2154806" y="341376"/>
                  </a:lnTo>
                </a:path>
                <a:path w="2426334" h="1024254">
                  <a:moveTo>
                    <a:pt x="2368166" y="341376"/>
                  </a:moveTo>
                  <a:lnTo>
                    <a:pt x="2426078" y="341376"/>
                  </a:lnTo>
                </a:path>
                <a:path w="2426334" h="1024254">
                  <a:moveTo>
                    <a:pt x="0" y="0"/>
                  </a:moveTo>
                  <a:lnTo>
                    <a:pt x="2154806" y="0"/>
                  </a:lnTo>
                </a:path>
                <a:path w="2426334" h="1024254">
                  <a:moveTo>
                    <a:pt x="2368166" y="0"/>
                  </a:moveTo>
                  <a:lnTo>
                    <a:pt x="242607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970520" y="3243071"/>
              <a:ext cx="213360" cy="1504950"/>
            </a:xfrm>
            <a:custGeom>
              <a:avLst/>
              <a:gdLst/>
              <a:ahLst/>
              <a:cxnLst/>
              <a:rect l="l" t="t" r="r" b="b"/>
              <a:pathLst>
                <a:path w="213359" h="1504950">
                  <a:moveTo>
                    <a:pt x="213359" y="0"/>
                  </a:moveTo>
                  <a:lnTo>
                    <a:pt x="0" y="0"/>
                  </a:lnTo>
                  <a:lnTo>
                    <a:pt x="0" y="1504638"/>
                  </a:lnTo>
                  <a:lnTo>
                    <a:pt x="213359" y="1504638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458200" y="3380232"/>
              <a:ext cx="1701164" cy="1024255"/>
            </a:xfrm>
            <a:custGeom>
              <a:avLst/>
              <a:gdLst/>
              <a:ahLst/>
              <a:cxnLst/>
              <a:rect l="l" t="t" r="r" b="b"/>
              <a:pathLst>
                <a:path w="1701165" h="1024254">
                  <a:moveTo>
                    <a:pt x="0" y="1024128"/>
                  </a:moveTo>
                  <a:lnTo>
                    <a:pt x="1429511" y="1024128"/>
                  </a:lnTo>
                </a:path>
                <a:path w="1701165" h="1024254">
                  <a:moveTo>
                    <a:pt x="1642872" y="1024128"/>
                  </a:moveTo>
                  <a:lnTo>
                    <a:pt x="1700783" y="1024128"/>
                  </a:lnTo>
                </a:path>
                <a:path w="1701165" h="1024254">
                  <a:moveTo>
                    <a:pt x="0" y="682752"/>
                  </a:moveTo>
                  <a:lnTo>
                    <a:pt x="1429511" y="682752"/>
                  </a:lnTo>
                </a:path>
                <a:path w="1701165" h="1024254">
                  <a:moveTo>
                    <a:pt x="1642872" y="682752"/>
                  </a:moveTo>
                  <a:lnTo>
                    <a:pt x="1700783" y="682752"/>
                  </a:lnTo>
                </a:path>
                <a:path w="1701165" h="1024254">
                  <a:moveTo>
                    <a:pt x="0" y="341376"/>
                  </a:moveTo>
                  <a:lnTo>
                    <a:pt x="1429511" y="341376"/>
                  </a:lnTo>
                </a:path>
                <a:path w="1701165" h="1024254">
                  <a:moveTo>
                    <a:pt x="1642872" y="341376"/>
                  </a:moveTo>
                  <a:lnTo>
                    <a:pt x="1700783" y="341376"/>
                  </a:lnTo>
                </a:path>
                <a:path w="1701165" h="1024254">
                  <a:moveTo>
                    <a:pt x="0" y="0"/>
                  </a:moveTo>
                  <a:lnTo>
                    <a:pt x="1429511" y="0"/>
                  </a:lnTo>
                </a:path>
                <a:path w="1701165" h="1024254">
                  <a:moveTo>
                    <a:pt x="1642872" y="0"/>
                  </a:moveTo>
                  <a:lnTo>
                    <a:pt x="1700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815713" y="3036475"/>
              <a:ext cx="5753735" cy="5080"/>
            </a:xfrm>
            <a:custGeom>
              <a:avLst/>
              <a:gdLst/>
              <a:ahLst/>
              <a:cxnLst/>
              <a:rect l="l" t="t" r="r" b="b"/>
              <a:pathLst>
                <a:path w="5753734" h="5080">
                  <a:moveTo>
                    <a:pt x="0" y="4762"/>
                  </a:moveTo>
                  <a:lnTo>
                    <a:pt x="5753695" y="4762"/>
                  </a:lnTo>
                </a:path>
                <a:path w="5753734" h="5080">
                  <a:moveTo>
                    <a:pt x="0" y="0"/>
                  </a:moveTo>
                  <a:lnTo>
                    <a:pt x="5753695" y="0"/>
                  </a:lnTo>
                </a:path>
              </a:pathLst>
            </a:custGeom>
            <a:ln w="476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887711" y="3038855"/>
              <a:ext cx="213360" cy="1709420"/>
            </a:xfrm>
            <a:custGeom>
              <a:avLst/>
              <a:gdLst/>
              <a:ahLst/>
              <a:cxnLst/>
              <a:rect l="l" t="t" r="r" b="b"/>
              <a:pathLst>
                <a:path w="213359" h="1709420">
                  <a:moveTo>
                    <a:pt x="213360" y="0"/>
                  </a:moveTo>
                  <a:lnTo>
                    <a:pt x="0" y="0"/>
                  </a:lnTo>
                  <a:lnTo>
                    <a:pt x="0" y="1708854"/>
                  </a:lnTo>
                  <a:lnTo>
                    <a:pt x="213360" y="1708854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324600" y="3243071"/>
              <a:ext cx="3091180" cy="1504950"/>
            </a:xfrm>
            <a:custGeom>
              <a:avLst/>
              <a:gdLst/>
              <a:ahLst/>
              <a:cxnLst/>
              <a:rect l="l" t="t" r="r" b="b"/>
              <a:pathLst>
                <a:path w="3091179" h="1504950">
                  <a:moveTo>
                    <a:pt x="213347" y="649224"/>
                  </a:moveTo>
                  <a:lnTo>
                    <a:pt x="0" y="649224"/>
                  </a:lnTo>
                  <a:lnTo>
                    <a:pt x="0" y="1504645"/>
                  </a:lnTo>
                  <a:lnTo>
                    <a:pt x="213347" y="1504645"/>
                  </a:lnTo>
                  <a:lnTo>
                    <a:pt x="213347" y="649224"/>
                  </a:lnTo>
                  <a:close/>
                </a:path>
                <a:path w="3091179" h="1504950">
                  <a:moveTo>
                    <a:pt x="1173480" y="652272"/>
                  </a:moveTo>
                  <a:lnTo>
                    <a:pt x="957072" y="652272"/>
                  </a:lnTo>
                  <a:lnTo>
                    <a:pt x="957072" y="1504645"/>
                  </a:lnTo>
                  <a:lnTo>
                    <a:pt x="1173480" y="1504645"/>
                  </a:lnTo>
                  <a:lnTo>
                    <a:pt x="1173480" y="652272"/>
                  </a:lnTo>
                  <a:close/>
                </a:path>
                <a:path w="3091179" h="1504950">
                  <a:moveTo>
                    <a:pt x="2133600" y="0"/>
                  </a:moveTo>
                  <a:lnTo>
                    <a:pt x="1917192" y="0"/>
                  </a:lnTo>
                  <a:lnTo>
                    <a:pt x="1917192" y="1504645"/>
                  </a:lnTo>
                  <a:lnTo>
                    <a:pt x="2133600" y="1504645"/>
                  </a:lnTo>
                  <a:lnTo>
                    <a:pt x="2133600" y="0"/>
                  </a:lnTo>
                  <a:close/>
                </a:path>
                <a:path w="3091179" h="1504950">
                  <a:moveTo>
                    <a:pt x="3090672" y="1298448"/>
                  </a:moveTo>
                  <a:lnTo>
                    <a:pt x="2877312" y="1298448"/>
                  </a:lnTo>
                  <a:lnTo>
                    <a:pt x="2877312" y="1504645"/>
                  </a:lnTo>
                  <a:lnTo>
                    <a:pt x="3090672" y="1504645"/>
                  </a:lnTo>
                  <a:lnTo>
                    <a:pt x="3090672" y="1298448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375391" y="3380232"/>
              <a:ext cx="1194435" cy="1024255"/>
            </a:xfrm>
            <a:custGeom>
              <a:avLst/>
              <a:gdLst/>
              <a:ahLst/>
              <a:cxnLst/>
              <a:rect l="l" t="t" r="r" b="b"/>
              <a:pathLst>
                <a:path w="1194434" h="1024254">
                  <a:moveTo>
                    <a:pt x="0" y="1024128"/>
                  </a:moveTo>
                  <a:lnTo>
                    <a:pt x="1194016" y="1024128"/>
                  </a:lnTo>
                </a:path>
                <a:path w="1194434" h="1024254">
                  <a:moveTo>
                    <a:pt x="0" y="682752"/>
                  </a:moveTo>
                  <a:lnTo>
                    <a:pt x="1194016" y="682752"/>
                  </a:lnTo>
                </a:path>
                <a:path w="1194434" h="1024254">
                  <a:moveTo>
                    <a:pt x="0" y="341376"/>
                  </a:moveTo>
                  <a:lnTo>
                    <a:pt x="1194016" y="341376"/>
                  </a:lnTo>
                </a:path>
                <a:path w="1194434" h="1024254">
                  <a:moveTo>
                    <a:pt x="0" y="0"/>
                  </a:moveTo>
                  <a:lnTo>
                    <a:pt x="11940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0158984" y="3322319"/>
              <a:ext cx="1173480" cy="1425575"/>
            </a:xfrm>
            <a:custGeom>
              <a:avLst/>
              <a:gdLst/>
              <a:ahLst/>
              <a:cxnLst/>
              <a:rect l="l" t="t" r="r" b="b"/>
              <a:pathLst>
                <a:path w="1173479" h="1425575">
                  <a:moveTo>
                    <a:pt x="216408" y="0"/>
                  </a:moveTo>
                  <a:lnTo>
                    <a:pt x="0" y="0"/>
                  </a:lnTo>
                  <a:lnTo>
                    <a:pt x="0" y="1425397"/>
                  </a:lnTo>
                  <a:lnTo>
                    <a:pt x="216408" y="1425397"/>
                  </a:lnTo>
                  <a:lnTo>
                    <a:pt x="216408" y="0"/>
                  </a:lnTo>
                  <a:close/>
                </a:path>
                <a:path w="1173479" h="1425575">
                  <a:moveTo>
                    <a:pt x="1173480" y="1139952"/>
                  </a:moveTo>
                  <a:lnTo>
                    <a:pt x="960120" y="1139952"/>
                  </a:lnTo>
                  <a:lnTo>
                    <a:pt x="960120" y="1425397"/>
                  </a:lnTo>
                  <a:lnTo>
                    <a:pt x="1173480" y="1425397"/>
                  </a:lnTo>
                  <a:lnTo>
                    <a:pt x="1173480" y="1139952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927592" y="4541519"/>
              <a:ext cx="216535" cy="206375"/>
            </a:xfrm>
            <a:custGeom>
              <a:avLst/>
              <a:gdLst/>
              <a:ahLst/>
              <a:cxnLst/>
              <a:rect l="l" t="t" r="r" b="b"/>
              <a:pathLst>
                <a:path w="216534" h="206375">
                  <a:moveTo>
                    <a:pt x="216407" y="0"/>
                  </a:moveTo>
                  <a:lnTo>
                    <a:pt x="0" y="0"/>
                  </a:lnTo>
                  <a:lnTo>
                    <a:pt x="0" y="206190"/>
                  </a:lnTo>
                  <a:lnTo>
                    <a:pt x="216407" y="206190"/>
                  </a:lnTo>
                  <a:lnTo>
                    <a:pt x="216407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815713" y="4747710"/>
              <a:ext cx="5753735" cy="221615"/>
            </a:xfrm>
            <a:custGeom>
              <a:avLst/>
              <a:gdLst/>
              <a:ahLst/>
              <a:cxnLst/>
              <a:rect l="l" t="t" r="r" b="b"/>
              <a:pathLst>
                <a:path w="5753734" h="221614">
                  <a:moveTo>
                    <a:pt x="0" y="0"/>
                  </a:moveTo>
                  <a:lnTo>
                    <a:pt x="5753695" y="1"/>
                  </a:lnTo>
                </a:path>
                <a:path w="5753734" h="221614">
                  <a:moveTo>
                    <a:pt x="0" y="0"/>
                  </a:moveTo>
                  <a:lnTo>
                    <a:pt x="0" y="221488"/>
                  </a:lnTo>
                </a:path>
                <a:path w="5753734" h="221614">
                  <a:moveTo>
                    <a:pt x="1917063" y="0"/>
                  </a:moveTo>
                  <a:lnTo>
                    <a:pt x="1917063" y="221488"/>
                  </a:lnTo>
                </a:path>
                <a:path w="5753734" h="221614">
                  <a:moveTo>
                    <a:pt x="3837303" y="0"/>
                  </a:moveTo>
                  <a:lnTo>
                    <a:pt x="3837303" y="221488"/>
                  </a:lnTo>
                </a:path>
                <a:path w="5753734" h="221614">
                  <a:moveTo>
                    <a:pt x="5753695" y="0"/>
                  </a:moveTo>
                  <a:lnTo>
                    <a:pt x="5753695" y="221488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815713" y="4969198"/>
              <a:ext cx="5753735" cy="221615"/>
            </a:xfrm>
            <a:custGeom>
              <a:avLst/>
              <a:gdLst/>
              <a:ahLst/>
              <a:cxnLst/>
              <a:rect l="l" t="t" r="r" b="b"/>
              <a:pathLst>
                <a:path w="5753734" h="221614">
                  <a:moveTo>
                    <a:pt x="0" y="0"/>
                  </a:moveTo>
                  <a:lnTo>
                    <a:pt x="0" y="221488"/>
                  </a:lnTo>
                </a:path>
                <a:path w="5753734" h="221614">
                  <a:moveTo>
                    <a:pt x="1917063" y="0"/>
                  </a:moveTo>
                  <a:lnTo>
                    <a:pt x="1917063" y="221488"/>
                  </a:lnTo>
                </a:path>
                <a:path w="5753734" h="221614">
                  <a:moveTo>
                    <a:pt x="3837303" y="0"/>
                  </a:moveTo>
                  <a:lnTo>
                    <a:pt x="3837303" y="221488"/>
                  </a:lnTo>
                </a:path>
                <a:path w="5753734" h="221614">
                  <a:moveTo>
                    <a:pt x="5753695" y="0"/>
                  </a:moveTo>
                  <a:lnTo>
                    <a:pt x="5753695" y="221488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/>
          <p:nvPr/>
        </p:nvSpPr>
        <p:spPr>
          <a:xfrm>
            <a:off x="5815713" y="2695817"/>
            <a:ext cx="5753735" cy="0"/>
          </a:xfrm>
          <a:custGeom>
            <a:avLst/>
            <a:gdLst/>
            <a:ahLst/>
            <a:cxnLst/>
            <a:rect l="l" t="t" r="r" b="b"/>
            <a:pathLst>
              <a:path w="5753734" h="0">
                <a:moveTo>
                  <a:pt x="0" y="0"/>
                </a:moveTo>
                <a:lnTo>
                  <a:pt x="57536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5639120" y="4655311"/>
            <a:ext cx="83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581208" y="4313935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581208" y="3972559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Calibri"/>
                <a:cs typeface="Calibri"/>
              </a:rPr>
              <a:t>40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523296" y="2945384"/>
            <a:ext cx="21082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Calibri"/>
                <a:cs typeface="Calibri"/>
              </a:rPr>
              <a:t>100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dirty="0" sz="900" spc="-25">
                <a:solidFill>
                  <a:srgbClr val="595959"/>
                </a:solidFill>
                <a:latin typeface="Calibri"/>
                <a:cs typeface="Calibri"/>
              </a:rPr>
              <a:t>80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dirty="0" sz="900" spc="-25">
                <a:solidFill>
                  <a:srgbClr val="595959"/>
                </a:solidFill>
                <a:latin typeface="Calibri"/>
                <a:cs typeface="Calibri"/>
              </a:rPr>
              <a:t>60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523296" y="2604008"/>
            <a:ext cx="198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Calibri"/>
                <a:cs typeface="Calibri"/>
              </a:rPr>
              <a:t>120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203843" y="4807711"/>
            <a:ext cx="1847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Calibri"/>
                <a:cs typeface="Calibri"/>
              </a:rPr>
              <a:t>Yes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174413" y="4807711"/>
            <a:ext cx="1644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Calibri"/>
                <a:cs typeface="Calibri"/>
              </a:rPr>
              <a:t>No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121739" y="4807711"/>
            <a:ext cx="1847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Calibri"/>
                <a:cs typeface="Calibri"/>
              </a:rPr>
              <a:t>Yes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9092310" y="4807711"/>
            <a:ext cx="1644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Calibri"/>
                <a:cs typeface="Calibri"/>
              </a:rPr>
              <a:t>No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0039638" y="4807711"/>
            <a:ext cx="1847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Calibri"/>
                <a:cs typeface="Calibri"/>
              </a:rPr>
              <a:t>Yes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1010209" y="4807711"/>
            <a:ext cx="1644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Calibri"/>
                <a:cs typeface="Calibri"/>
              </a:rPr>
              <a:t>No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484752" y="5030216"/>
            <a:ext cx="5861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95959"/>
                </a:solidFill>
                <a:latin typeface="Calibri"/>
                <a:cs typeface="Calibri"/>
              </a:rPr>
              <a:t>Smallholder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8450942" y="5030216"/>
            <a:ext cx="4845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95959"/>
                </a:solidFill>
                <a:latin typeface="Calibri"/>
                <a:cs typeface="Calibri"/>
              </a:rPr>
              <a:t>Mult</a:t>
            </a:r>
            <a:r>
              <a:rPr dirty="0" sz="900" spc="-8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95959"/>
                </a:solidFill>
                <a:latin typeface="Calibri"/>
                <a:cs typeface="Calibri"/>
              </a:rPr>
              <a:t>iplier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0412719" y="5030216"/>
            <a:ext cx="4006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95959"/>
                </a:solidFill>
                <a:latin typeface="Calibri"/>
                <a:cs typeface="Calibri"/>
              </a:rPr>
              <a:t>Nucleus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238395" y="2125979"/>
            <a:ext cx="24904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595959"/>
                </a:solidFill>
                <a:latin typeface="Calibri"/>
                <a:cs typeface="Calibri"/>
              </a:rPr>
              <a:t>Knowledge</a:t>
            </a:r>
            <a:r>
              <a:rPr dirty="0" sz="1400" spc="-3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95959"/>
                </a:solidFill>
                <a:latin typeface="Calibri"/>
                <a:cs typeface="Calibri"/>
              </a:rPr>
              <a:t>Among</a:t>
            </a:r>
            <a:r>
              <a:rPr dirty="0" sz="1400" spc="-25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95959"/>
                </a:solidFill>
                <a:latin typeface="Calibri"/>
                <a:cs typeface="Calibri"/>
              </a:rPr>
              <a:t>Each</a:t>
            </a:r>
            <a:r>
              <a:rPr dirty="0" sz="1400" spc="-25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95959"/>
                </a:solidFill>
                <a:latin typeface="Calibri"/>
                <a:cs typeface="Calibri"/>
              </a:rPr>
              <a:t>Category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7699780" y="5881297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750" y="0"/>
                </a:moveTo>
                <a:lnTo>
                  <a:pt x="0" y="0"/>
                </a:lnTo>
                <a:lnTo>
                  <a:pt x="0" y="62750"/>
                </a:lnTo>
                <a:lnTo>
                  <a:pt x="62750" y="62750"/>
                </a:lnTo>
                <a:lnTo>
                  <a:pt x="6275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/>
          <p:nvPr/>
        </p:nvSpPr>
        <p:spPr>
          <a:xfrm>
            <a:off x="7776443" y="5819647"/>
            <a:ext cx="8077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Know</a:t>
            </a:r>
            <a:r>
              <a:rPr dirty="0" sz="900" spc="3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95959"/>
                </a:solidFill>
                <a:latin typeface="Calibri"/>
                <a:cs typeface="Calibri"/>
              </a:rPr>
              <a:t>Antibiotics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8710504" y="5881297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751" y="0"/>
                </a:moveTo>
                <a:lnTo>
                  <a:pt x="0" y="0"/>
                </a:lnTo>
                <a:lnTo>
                  <a:pt x="0" y="62750"/>
                </a:lnTo>
                <a:lnTo>
                  <a:pt x="62751" y="62750"/>
                </a:lnTo>
                <a:lnTo>
                  <a:pt x="62751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8787169" y="5819647"/>
            <a:ext cx="5448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Know</a:t>
            </a:r>
            <a:r>
              <a:rPr dirty="0" sz="900" spc="3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solidFill>
                  <a:srgbClr val="595959"/>
                </a:solidFill>
                <a:latin typeface="Calibri"/>
                <a:cs typeface="Calibri"/>
              </a:rPr>
              <a:t>AMR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9" name="object 3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783" y="4565903"/>
            <a:ext cx="4218432" cy="1481327"/>
          </a:xfrm>
          <a:prstGeom prst="rect">
            <a:avLst/>
          </a:prstGeom>
        </p:spPr>
      </p:pic>
      <p:sp>
        <p:nvSpPr>
          <p:cNvPr id="40" name="object 40" descr=""/>
          <p:cNvSpPr txBox="1"/>
          <p:nvPr/>
        </p:nvSpPr>
        <p:spPr>
          <a:xfrm>
            <a:off x="3555438" y="5002783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53%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595165" y="4911344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47%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42" name="object 4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8650" y="6262297"/>
            <a:ext cx="62750" cy="62751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37598" y="6262297"/>
            <a:ext cx="62750" cy="62751"/>
          </a:xfrm>
          <a:prstGeom prst="rect">
            <a:avLst/>
          </a:prstGeom>
        </p:spPr>
      </p:pic>
      <p:sp>
        <p:nvSpPr>
          <p:cNvPr id="44" name="object 44" descr=""/>
          <p:cNvSpPr txBox="1"/>
          <p:nvPr/>
        </p:nvSpPr>
        <p:spPr>
          <a:xfrm>
            <a:off x="2495313" y="6200647"/>
            <a:ext cx="4838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1470" algn="l"/>
              </a:tabLst>
            </a:pPr>
            <a:r>
              <a:rPr dirty="0" sz="900" spc="-25">
                <a:solidFill>
                  <a:srgbClr val="595959"/>
                </a:solidFill>
                <a:latin typeface="Calibri"/>
                <a:cs typeface="Calibri"/>
              </a:rPr>
              <a:t>Yes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	</a:t>
            </a:r>
            <a:r>
              <a:rPr dirty="0" sz="900" spc="-25">
                <a:solidFill>
                  <a:srgbClr val="595959"/>
                </a:solidFill>
                <a:latin typeface="Calibri"/>
                <a:cs typeface="Calibri"/>
              </a:rPr>
              <a:t>No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45" name="object 4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000" y="2316479"/>
            <a:ext cx="3785616" cy="1331976"/>
          </a:xfrm>
          <a:prstGeom prst="rect">
            <a:avLst/>
          </a:prstGeom>
        </p:spPr>
      </p:pic>
      <p:sp>
        <p:nvSpPr>
          <p:cNvPr id="46" name="object 46" descr=""/>
          <p:cNvSpPr txBox="1"/>
          <p:nvPr/>
        </p:nvSpPr>
        <p:spPr>
          <a:xfrm>
            <a:off x="3431009" y="2759455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58%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1738195" y="2567432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Calibri"/>
                <a:cs typeface="Calibri"/>
              </a:rPr>
              <a:t>42%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918528" y="1218691"/>
            <a:ext cx="2451735" cy="9378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a.</a:t>
            </a:r>
            <a:r>
              <a:rPr dirty="0" sz="2400" spc="-10" b="1">
                <a:latin typeface="Calibri"/>
                <a:cs typeface="Calibri"/>
              </a:rPr>
              <a:t> KNOWLEDGE</a:t>
            </a:r>
            <a:endParaRPr sz="2400">
              <a:latin typeface="Calibri"/>
              <a:cs typeface="Calibri"/>
            </a:endParaRPr>
          </a:p>
          <a:p>
            <a:pPr marL="1031875">
              <a:lnSpc>
                <a:spcPct val="100000"/>
              </a:lnSpc>
              <a:spcBef>
                <a:spcPts val="2385"/>
              </a:spcBef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Know</a:t>
            </a:r>
            <a:r>
              <a:rPr dirty="0" sz="1600" spc="-3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95959"/>
                </a:solidFill>
                <a:latin typeface="Calibri"/>
                <a:cs typeface="Calibri"/>
              </a:rPr>
              <a:t>antibiotics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9" name="object 4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5950" y="3861997"/>
            <a:ext cx="62750" cy="62750"/>
          </a:xfrm>
          <a:prstGeom prst="rect">
            <a:avLst/>
          </a:prstGeom>
        </p:spPr>
      </p:pic>
      <p:pic>
        <p:nvPicPr>
          <p:cNvPr id="50" name="object 5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24898" y="3861997"/>
            <a:ext cx="62750" cy="62750"/>
          </a:xfrm>
          <a:prstGeom prst="rect">
            <a:avLst/>
          </a:prstGeom>
        </p:spPr>
      </p:pic>
      <p:sp>
        <p:nvSpPr>
          <p:cNvPr id="51" name="object 51" descr=""/>
          <p:cNvSpPr txBox="1"/>
          <p:nvPr/>
        </p:nvSpPr>
        <p:spPr>
          <a:xfrm>
            <a:off x="2184654" y="3801871"/>
            <a:ext cx="965200" cy="601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0515">
              <a:lnSpc>
                <a:spcPct val="100000"/>
              </a:lnSpc>
              <a:spcBef>
                <a:spcPts val="100"/>
              </a:spcBef>
              <a:tabLst>
                <a:tab pos="629285" algn="l"/>
              </a:tabLst>
            </a:pPr>
            <a:r>
              <a:rPr dirty="0" sz="900" spc="-25">
                <a:solidFill>
                  <a:srgbClr val="595959"/>
                </a:solidFill>
                <a:latin typeface="Calibri"/>
                <a:cs typeface="Calibri"/>
              </a:rPr>
              <a:t>Yes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	</a:t>
            </a:r>
            <a:r>
              <a:rPr dirty="0" sz="900" spc="-25">
                <a:solidFill>
                  <a:srgbClr val="595959"/>
                </a:solidFill>
                <a:latin typeface="Calibri"/>
                <a:cs typeface="Calibri"/>
              </a:rPr>
              <a:t>No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Know</a:t>
            </a:r>
            <a:r>
              <a:rPr dirty="0" sz="1600" spc="-3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600" spc="-25" b="1">
                <a:solidFill>
                  <a:srgbClr val="595959"/>
                </a:solidFill>
                <a:latin typeface="Calibri"/>
                <a:cs typeface="Calibri"/>
              </a:rPr>
              <a:t>AMR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528" y="304960"/>
            <a:ext cx="5106670" cy="683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300" b="0">
                <a:latin typeface="Calibri Light"/>
                <a:cs typeface="Calibri Light"/>
              </a:rPr>
              <a:t>PRELIMINARY</a:t>
            </a:r>
            <a:r>
              <a:rPr dirty="0" sz="4300" spc="470" b="0">
                <a:latin typeface="Calibri Light"/>
                <a:cs typeface="Calibri Light"/>
              </a:rPr>
              <a:t> </a:t>
            </a:r>
            <a:r>
              <a:rPr dirty="0" sz="4300" spc="-10" b="0">
                <a:latin typeface="Calibri Light"/>
                <a:cs typeface="Calibri Light"/>
              </a:rPr>
              <a:t>RESULTS</a:t>
            </a:r>
            <a:endParaRPr sz="4300">
              <a:latin typeface="Calibri Light"/>
              <a:cs typeface="Calibri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8723" y="1816100"/>
            <a:ext cx="8968283" cy="436951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18528" y="1340611"/>
            <a:ext cx="17157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b.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ATTITUDES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28" y="304960"/>
            <a:ext cx="5106670" cy="68326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300"/>
              <a:t>PRELIMINARY</a:t>
            </a:r>
            <a:r>
              <a:rPr dirty="0" sz="4300" spc="470"/>
              <a:t> </a:t>
            </a:r>
            <a:r>
              <a:rPr dirty="0" sz="4300" spc="-10"/>
              <a:t>RESULTS</a:t>
            </a:r>
            <a:endParaRPr sz="4300"/>
          </a:p>
        </p:txBody>
      </p:sp>
      <p:sp>
        <p:nvSpPr>
          <p:cNvPr id="3" name="object 3" descr=""/>
          <p:cNvSpPr txBox="1"/>
          <p:nvPr/>
        </p:nvSpPr>
        <p:spPr>
          <a:xfrm>
            <a:off x="918528" y="1340611"/>
            <a:ext cx="166306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c.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PRACTICES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3624" y="3310128"/>
            <a:ext cx="3169920" cy="149047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997726" y="3517900"/>
            <a:ext cx="24701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0320">
              <a:lnSpc>
                <a:spcPct val="100000"/>
              </a:lnSpc>
              <a:spcBef>
                <a:spcPts val="100"/>
              </a:spcBef>
            </a:pPr>
            <a:r>
              <a:rPr dirty="0" sz="1000" spc="-380" b="1">
                <a:solidFill>
                  <a:srgbClr val="5B9BD5"/>
                </a:solidFill>
                <a:latin typeface="Calibri"/>
                <a:cs typeface="Calibri"/>
              </a:rPr>
              <a:t>Yes
41%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581900" y="4023867"/>
            <a:ext cx="24701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4290">
              <a:lnSpc>
                <a:spcPct val="100000"/>
              </a:lnSpc>
              <a:spcBef>
                <a:spcPts val="100"/>
              </a:spcBef>
            </a:pPr>
            <a:r>
              <a:rPr dirty="0" sz="1000" spc="-425" b="1">
                <a:solidFill>
                  <a:srgbClr val="ED7D31"/>
                </a:solidFill>
                <a:latin typeface="Calibri"/>
                <a:cs typeface="Calibri"/>
              </a:rPr>
              <a:t>No
59%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375682" y="2752852"/>
            <a:ext cx="15455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SELF</a:t>
            </a:r>
            <a:r>
              <a:rPr dirty="0" sz="1600" spc="-10" b="1">
                <a:solidFill>
                  <a:srgbClr val="595959"/>
                </a:solidFill>
                <a:latin typeface="Calibri"/>
                <a:cs typeface="Calibri"/>
              </a:rPr>
              <a:t> MEDICATION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6392" y="2581655"/>
            <a:ext cx="3563111" cy="1246632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7274313" y="3502660"/>
            <a:ext cx="6127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5580" marR="5080" indent="-183515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70AD47"/>
                </a:solidFill>
                <a:latin typeface="Calibri"/>
                <a:cs typeface="Calibri"/>
              </a:rPr>
              <a:t>Finish</a:t>
            </a:r>
            <a:r>
              <a:rPr dirty="0" sz="1000" spc="-20" b="1">
                <a:solidFill>
                  <a:srgbClr val="70AD47"/>
                </a:solidFill>
                <a:latin typeface="Calibri"/>
                <a:cs typeface="Calibri"/>
              </a:rPr>
              <a:t> </a:t>
            </a:r>
            <a:r>
              <a:rPr dirty="0" sz="1000" spc="-360" b="1">
                <a:solidFill>
                  <a:srgbClr val="70AD47"/>
                </a:solidFill>
                <a:latin typeface="Calibri"/>
                <a:cs typeface="Calibri"/>
              </a:rPr>
              <a:t>dose
75%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247860" y="1780539"/>
            <a:ext cx="3045460" cy="1333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32205" marR="88900" indent="-1120140">
              <a:lnSpc>
                <a:spcPct val="105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595959"/>
                </a:solidFill>
                <a:latin typeface="Calibri"/>
                <a:cs typeface="Calibri"/>
              </a:rPr>
              <a:t>DU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dirty="0" sz="1600" spc="-130" b="1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dirty="0" sz="1600" spc="-5" b="1">
                <a:solidFill>
                  <a:srgbClr val="595959"/>
                </a:solidFill>
                <a:latin typeface="Calibri"/>
                <a:cs typeface="Calibri"/>
              </a:rPr>
              <a:t>TIO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dirty="0" sz="1600" spc="-5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dirty="0" sz="1600" spc="-5" b="1">
                <a:solidFill>
                  <a:srgbClr val="595959"/>
                </a:solidFill>
                <a:latin typeface="Calibri"/>
                <a:cs typeface="Calibri"/>
              </a:rPr>
              <a:t> A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dirty="0" sz="1600" spc="-5" b="1">
                <a:solidFill>
                  <a:srgbClr val="595959"/>
                </a:solidFill>
                <a:latin typeface="Calibri"/>
                <a:cs typeface="Calibri"/>
              </a:rPr>
              <a:t>TI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BI</a:t>
            </a:r>
            <a:r>
              <a:rPr dirty="0" sz="1600" spc="-35" b="1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dirty="0" sz="1600" spc="-5" b="1">
                <a:solidFill>
                  <a:srgbClr val="595959"/>
                </a:solidFill>
                <a:latin typeface="Calibri"/>
                <a:cs typeface="Calibri"/>
              </a:rPr>
              <a:t>TI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dirty="0" sz="1600" spc="-5" b="1">
                <a:solidFill>
                  <a:srgbClr val="595959"/>
                </a:solidFill>
                <a:latin typeface="Calibri"/>
                <a:cs typeface="Calibri"/>
              </a:rPr>
              <a:t> U</a:t>
            </a:r>
            <a:r>
              <a:rPr dirty="0" sz="1600" spc="-20" b="1">
                <a:solidFill>
                  <a:srgbClr val="595959"/>
                </a:solidFill>
                <a:latin typeface="Calibri"/>
                <a:cs typeface="Calibri"/>
              </a:rPr>
              <a:t>SA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GE </a:t>
            </a:r>
            <a:r>
              <a:rPr dirty="0" sz="1600" spc="-1005" b="1">
                <a:solidFill>
                  <a:srgbClr val="595959"/>
                </a:solidFill>
                <a:latin typeface="Calibri"/>
                <a:cs typeface="Calibri"/>
              </a:rPr>
              <a:t>-
HUMAN</a:t>
            </a:r>
            <a:endParaRPr sz="1600">
              <a:latin typeface="Calibri"/>
              <a:cs typeface="Calibri"/>
            </a:endParaRPr>
          </a:p>
          <a:p>
            <a:pPr algn="ctr" marL="2134235" marR="443230">
              <a:lnSpc>
                <a:spcPct val="100000"/>
              </a:lnSpc>
              <a:spcBef>
                <a:spcPts val="70"/>
              </a:spcBef>
            </a:pPr>
            <a:r>
              <a:rPr dirty="0" sz="1000" spc="-20" b="1">
                <a:solidFill>
                  <a:srgbClr val="ED7D31"/>
                </a:solidFill>
                <a:latin typeface="Calibri"/>
                <a:cs typeface="Calibri"/>
              </a:rPr>
              <a:t>stop </a:t>
            </a:r>
            <a:r>
              <a:rPr dirty="0" sz="1000" spc="-440" b="1">
                <a:solidFill>
                  <a:srgbClr val="ED7D31"/>
                </a:solidFill>
                <a:latin typeface="Calibri"/>
                <a:cs typeface="Calibri"/>
              </a:rPr>
              <a:t>feel
better
23%</a:t>
            </a:r>
            <a:endParaRPr sz="1000">
              <a:latin typeface="Calibri"/>
              <a:cs typeface="Calibri"/>
            </a:endParaRPr>
          </a:p>
          <a:p>
            <a:pPr algn="ctr" marL="2540635" marR="5080">
              <a:lnSpc>
                <a:spcPct val="100000"/>
              </a:lnSpc>
              <a:spcBef>
                <a:spcPts val="195"/>
              </a:spcBef>
            </a:pPr>
            <a:r>
              <a:rPr dirty="0" sz="1000" b="1">
                <a:solidFill>
                  <a:srgbClr val="FFC000"/>
                </a:solidFill>
                <a:latin typeface="Calibri"/>
                <a:cs typeface="Calibri"/>
              </a:rPr>
              <a:t>Get</a:t>
            </a:r>
            <a:r>
              <a:rPr dirty="0" sz="1000" spc="-1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000" spc="-300" b="1">
                <a:solidFill>
                  <a:srgbClr val="FFC000"/>
                </a:solidFill>
                <a:latin typeface="Calibri"/>
                <a:cs typeface="Calibri"/>
              </a:rPr>
              <a:t>extra
2%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669664" y="4766725"/>
            <a:ext cx="4302125" cy="1407795"/>
            <a:chOff x="6669664" y="4766725"/>
            <a:chExt cx="4302125" cy="1407795"/>
          </a:xfrm>
        </p:grpSpPr>
        <p:sp>
          <p:nvSpPr>
            <p:cNvPr id="12" name="object 12" descr=""/>
            <p:cNvSpPr/>
            <p:nvPr/>
          </p:nvSpPr>
          <p:spPr>
            <a:xfrm>
              <a:off x="6674426" y="4766725"/>
              <a:ext cx="4292600" cy="1403350"/>
            </a:xfrm>
            <a:custGeom>
              <a:avLst/>
              <a:gdLst/>
              <a:ahLst/>
              <a:cxnLst/>
              <a:rect l="l" t="t" r="r" b="b"/>
              <a:pathLst>
                <a:path w="4292600" h="1403350">
                  <a:moveTo>
                    <a:pt x="0" y="0"/>
                  </a:moveTo>
                  <a:lnTo>
                    <a:pt x="0" y="1402847"/>
                  </a:lnTo>
                </a:path>
                <a:path w="4292600" h="1403350">
                  <a:moveTo>
                    <a:pt x="4292600" y="0"/>
                  </a:moveTo>
                  <a:lnTo>
                    <a:pt x="4292600" y="140284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406640" y="4922519"/>
              <a:ext cx="329565" cy="1247140"/>
            </a:xfrm>
            <a:custGeom>
              <a:avLst/>
              <a:gdLst/>
              <a:ahLst/>
              <a:cxnLst/>
              <a:rect l="l" t="t" r="r" b="b"/>
              <a:pathLst>
                <a:path w="329565" h="1247139">
                  <a:moveTo>
                    <a:pt x="329183" y="0"/>
                  </a:moveTo>
                  <a:lnTo>
                    <a:pt x="0" y="0"/>
                  </a:lnTo>
                  <a:lnTo>
                    <a:pt x="0" y="1247051"/>
                  </a:lnTo>
                  <a:lnTo>
                    <a:pt x="329183" y="1247051"/>
                  </a:lnTo>
                  <a:lnTo>
                    <a:pt x="329183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031480" y="6105143"/>
              <a:ext cx="329565" cy="64769"/>
            </a:xfrm>
            <a:custGeom>
              <a:avLst/>
              <a:gdLst/>
              <a:ahLst/>
              <a:cxnLst/>
              <a:rect l="l" t="t" r="r" b="b"/>
              <a:pathLst>
                <a:path w="329565" h="64770">
                  <a:moveTo>
                    <a:pt x="329183" y="0"/>
                  </a:moveTo>
                  <a:lnTo>
                    <a:pt x="0" y="0"/>
                  </a:lnTo>
                  <a:lnTo>
                    <a:pt x="0" y="64428"/>
                  </a:lnTo>
                  <a:lnTo>
                    <a:pt x="329183" y="64428"/>
                  </a:lnTo>
                  <a:lnTo>
                    <a:pt x="329183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656320" y="6077711"/>
              <a:ext cx="329565" cy="92075"/>
            </a:xfrm>
            <a:custGeom>
              <a:avLst/>
              <a:gdLst/>
              <a:ahLst/>
              <a:cxnLst/>
              <a:rect l="l" t="t" r="r" b="b"/>
              <a:pathLst>
                <a:path w="329565" h="92075">
                  <a:moveTo>
                    <a:pt x="329183" y="0"/>
                  </a:moveTo>
                  <a:lnTo>
                    <a:pt x="0" y="0"/>
                  </a:lnTo>
                  <a:lnTo>
                    <a:pt x="0" y="91860"/>
                  </a:lnTo>
                  <a:lnTo>
                    <a:pt x="329183" y="91860"/>
                  </a:lnTo>
                  <a:lnTo>
                    <a:pt x="329183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281160" y="5769863"/>
              <a:ext cx="329565" cy="400050"/>
            </a:xfrm>
            <a:custGeom>
              <a:avLst/>
              <a:gdLst/>
              <a:ahLst/>
              <a:cxnLst/>
              <a:rect l="l" t="t" r="r" b="b"/>
              <a:pathLst>
                <a:path w="329565" h="400050">
                  <a:moveTo>
                    <a:pt x="329183" y="0"/>
                  </a:moveTo>
                  <a:lnTo>
                    <a:pt x="0" y="0"/>
                  </a:lnTo>
                  <a:lnTo>
                    <a:pt x="0" y="399707"/>
                  </a:lnTo>
                  <a:lnTo>
                    <a:pt x="329183" y="399707"/>
                  </a:lnTo>
                  <a:lnTo>
                    <a:pt x="32918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906000" y="5964935"/>
              <a:ext cx="329565" cy="205104"/>
            </a:xfrm>
            <a:custGeom>
              <a:avLst/>
              <a:gdLst/>
              <a:ahLst/>
              <a:cxnLst/>
              <a:rect l="l" t="t" r="r" b="b"/>
              <a:pathLst>
                <a:path w="329565" h="205104">
                  <a:moveTo>
                    <a:pt x="329183" y="0"/>
                  </a:moveTo>
                  <a:lnTo>
                    <a:pt x="0" y="0"/>
                  </a:lnTo>
                  <a:lnTo>
                    <a:pt x="0" y="204635"/>
                  </a:lnTo>
                  <a:lnTo>
                    <a:pt x="329183" y="204635"/>
                  </a:lnTo>
                  <a:lnTo>
                    <a:pt x="329183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674426" y="6169572"/>
              <a:ext cx="4292600" cy="0"/>
            </a:xfrm>
            <a:custGeom>
              <a:avLst/>
              <a:gdLst/>
              <a:ahLst/>
              <a:cxnLst/>
              <a:rect l="l" t="t" r="r" b="b"/>
              <a:pathLst>
                <a:path w="4292600" h="0">
                  <a:moveTo>
                    <a:pt x="0" y="0"/>
                  </a:moveTo>
                  <a:lnTo>
                    <a:pt x="4292600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7499995" y="4657983"/>
            <a:ext cx="149860" cy="201295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800" spc="-25">
                <a:solidFill>
                  <a:srgbClr val="7F7F7F"/>
                </a:solidFill>
                <a:latin typeface="Calibri"/>
                <a:cs typeface="Calibri"/>
              </a:rPr>
              <a:t>62%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125457" y="5892108"/>
            <a:ext cx="149860" cy="149860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800" spc="-25">
                <a:solidFill>
                  <a:srgbClr val="7F7F7F"/>
                </a:solidFill>
                <a:latin typeface="Calibri"/>
                <a:cs typeface="Calibri"/>
              </a:rPr>
              <a:t>3%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750906" y="5864676"/>
            <a:ext cx="149860" cy="149860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800" spc="-25">
                <a:solidFill>
                  <a:srgbClr val="7F7F7F"/>
                </a:solidFill>
                <a:latin typeface="Calibri"/>
                <a:cs typeface="Calibri"/>
              </a:rPr>
              <a:t>5%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376369" y="5505327"/>
            <a:ext cx="149860" cy="201295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800" spc="-25">
                <a:solidFill>
                  <a:srgbClr val="7F7F7F"/>
                </a:solidFill>
                <a:latin typeface="Calibri"/>
                <a:cs typeface="Calibri"/>
              </a:rPr>
              <a:t>20%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001818" y="5700399"/>
            <a:ext cx="149860" cy="201295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800" spc="-25">
                <a:solidFill>
                  <a:srgbClr val="7F7F7F"/>
                </a:solidFill>
                <a:latin typeface="Calibri"/>
                <a:cs typeface="Calibri"/>
              </a:rPr>
              <a:t>10%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774658" y="6222491"/>
            <a:ext cx="7747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111622" y="4087876"/>
            <a:ext cx="3402965" cy="52260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2540" marR="5080" indent="-1260475">
              <a:lnSpc>
                <a:spcPct val="103699"/>
              </a:lnSpc>
              <a:spcBef>
                <a:spcPts val="25"/>
              </a:spcBef>
            </a:pPr>
            <a:r>
              <a:rPr dirty="0" sz="1600" spc="114" b="1">
                <a:solidFill>
                  <a:srgbClr val="595959"/>
                </a:solidFill>
                <a:latin typeface="Calibri"/>
                <a:cs typeface="Calibri"/>
              </a:rPr>
              <a:t>DU</a:t>
            </a:r>
            <a:r>
              <a:rPr dirty="0" sz="1600" spc="120" b="1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dirty="0" sz="1600" spc="-10" b="1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dirty="0" sz="1600" spc="120" b="1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dirty="0" sz="1600" spc="114" b="1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dirty="0" sz="1600" spc="120" b="1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N </a:t>
            </a:r>
            <a:r>
              <a:rPr dirty="0" sz="1600" spc="-125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600" spc="114" b="1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F </a:t>
            </a:r>
            <a:r>
              <a:rPr dirty="0" sz="1600" spc="-125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600" spc="120" b="1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dirty="0" sz="1600" spc="114" b="1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dirty="0" sz="1600" spc="120" b="1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dirty="0" sz="1600" spc="114" b="1">
                <a:solidFill>
                  <a:srgbClr val="595959"/>
                </a:solidFill>
                <a:latin typeface="Calibri"/>
                <a:cs typeface="Calibri"/>
              </a:rPr>
              <a:t>IBI</a:t>
            </a:r>
            <a:r>
              <a:rPr dirty="0" sz="1600" spc="80" b="1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dirty="0" sz="1600" spc="120" b="1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dirty="0" sz="1600" spc="114" b="1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C </a:t>
            </a:r>
            <a:r>
              <a:rPr dirty="0" sz="1600" spc="-125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600" spc="114" b="1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dirty="0" sz="1600" spc="100" b="1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dirty="0" sz="1600" spc="95" b="1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dirty="0" sz="1600" spc="120" b="1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E </a:t>
            </a:r>
            <a:r>
              <a:rPr dirty="0" sz="1600" spc="-114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600" spc="-925" b="1">
                <a:solidFill>
                  <a:srgbClr val="595959"/>
                </a:solidFill>
                <a:latin typeface="Calibri"/>
                <a:cs typeface="Calibri"/>
              </a:rPr>
              <a:t>-
</a:t>
            </a:r>
            <a:r>
              <a:rPr dirty="0" sz="1600" spc="-805" b="1">
                <a:solidFill>
                  <a:srgbClr val="595959"/>
                </a:solidFill>
                <a:latin typeface="Calibri"/>
                <a:cs typeface="Calibri"/>
              </a:rPr>
              <a:t>POU</a:t>
            </a:r>
            <a:r>
              <a:rPr dirty="0" sz="1600" spc="-925" b="1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dirty="0" sz="1600" spc="-805" b="1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dirty="0" sz="1600" spc="-840" b="1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dirty="0" sz="1600" spc="-925" b="1">
                <a:solidFill>
                  <a:srgbClr val="595959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7130064" y="6516297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51" y="0"/>
                </a:moveTo>
                <a:lnTo>
                  <a:pt x="0" y="0"/>
                </a:lnTo>
                <a:lnTo>
                  <a:pt x="0" y="62751"/>
                </a:lnTo>
                <a:lnTo>
                  <a:pt x="62751" y="62751"/>
                </a:lnTo>
                <a:lnTo>
                  <a:pt x="62751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7206729" y="6456679"/>
            <a:ext cx="5435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As</a:t>
            </a:r>
            <a:r>
              <a:rPr dirty="0" sz="900" spc="2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95959"/>
                </a:solidFill>
                <a:latin typeface="Calibri"/>
                <a:cs typeface="Calibri"/>
              </a:rPr>
              <a:t>directed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7880791" y="6516297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50" y="0"/>
                </a:moveTo>
                <a:lnTo>
                  <a:pt x="0" y="0"/>
                </a:lnTo>
                <a:lnTo>
                  <a:pt x="0" y="62751"/>
                </a:lnTo>
                <a:lnTo>
                  <a:pt x="62750" y="62751"/>
                </a:lnTo>
                <a:lnTo>
                  <a:pt x="62750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7957455" y="6456679"/>
            <a:ext cx="4006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dirty="0" sz="900" spc="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95959"/>
                </a:solidFill>
                <a:latin typeface="Calibri"/>
                <a:cs typeface="Calibri"/>
              </a:rPr>
              <a:t>weeks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8484071" y="6516297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50" y="0"/>
                </a:moveTo>
                <a:lnTo>
                  <a:pt x="0" y="0"/>
                </a:lnTo>
                <a:lnTo>
                  <a:pt x="0" y="62751"/>
                </a:lnTo>
                <a:lnTo>
                  <a:pt x="62750" y="62751"/>
                </a:lnTo>
                <a:lnTo>
                  <a:pt x="62750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8560734" y="6456679"/>
            <a:ext cx="3568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dirty="0" sz="900" spc="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595959"/>
                </a:solidFill>
                <a:latin typeface="Calibri"/>
                <a:cs typeface="Calibri"/>
              </a:rPr>
              <a:t>week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9042644" y="6516297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51" y="0"/>
                </a:moveTo>
                <a:lnTo>
                  <a:pt x="0" y="0"/>
                </a:lnTo>
                <a:lnTo>
                  <a:pt x="0" y="62751"/>
                </a:lnTo>
                <a:lnTo>
                  <a:pt x="62751" y="62751"/>
                </a:lnTo>
                <a:lnTo>
                  <a:pt x="6275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9119310" y="6456679"/>
            <a:ext cx="4457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&lt;</a:t>
            </a:r>
            <a:r>
              <a:rPr dirty="0" sz="900" spc="4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dirty="0" sz="900" spc="-6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595959"/>
                </a:solidFill>
                <a:latin typeface="Calibri"/>
                <a:cs typeface="Calibri"/>
              </a:rPr>
              <a:t>week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9683962" y="6516297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50" y="0"/>
                </a:moveTo>
                <a:lnTo>
                  <a:pt x="0" y="0"/>
                </a:lnTo>
                <a:lnTo>
                  <a:pt x="0" y="62751"/>
                </a:lnTo>
                <a:lnTo>
                  <a:pt x="62750" y="62751"/>
                </a:lnTo>
                <a:lnTo>
                  <a:pt x="6275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9760625" y="6456679"/>
            <a:ext cx="8153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Once</a:t>
            </a:r>
            <a:r>
              <a:rPr dirty="0" sz="900" spc="-2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they</a:t>
            </a:r>
            <a:r>
              <a:rPr dirty="0" sz="900" spc="-5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95959"/>
                </a:solidFill>
                <a:latin typeface="Calibri"/>
                <a:cs typeface="Calibri"/>
              </a:rPr>
              <a:t>getter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509397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PRELIMINARY</a:t>
            </a:r>
            <a:r>
              <a:rPr dirty="0" sz="4400" spc="-100"/>
              <a:t> </a:t>
            </a:r>
            <a:r>
              <a:rPr dirty="0" sz="4400" spc="-55"/>
              <a:t>RESULTS</a:t>
            </a:r>
            <a:endParaRPr sz="4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099" y="1550987"/>
            <a:ext cx="10083800" cy="43157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587" y="1470807"/>
            <a:ext cx="10689624" cy="51352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8528" y="115984"/>
            <a:ext cx="5106670" cy="683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300" b="0">
                <a:latin typeface="Calibri Light"/>
                <a:cs typeface="Calibri Light"/>
              </a:rPr>
              <a:t>PRELIMINARY</a:t>
            </a:r>
            <a:r>
              <a:rPr dirty="0" sz="4300" spc="470" b="0">
                <a:latin typeface="Calibri Light"/>
                <a:cs typeface="Calibri Light"/>
              </a:rPr>
              <a:t> </a:t>
            </a:r>
            <a:r>
              <a:rPr dirty="0" sz="4300" spc="-10" b="0">
                <a:latin typeface="Calibri Light"/>
                <a:cs typeface="Calibri Light"/>
              </a:rPr>
              <a:t>RESULTS</a:t>
            </a:r>
            <a:endParaRPr sz="4300">
              <a:latin typeface="Calibri Light"/>
              <a:cs typeface="Calibri Ligh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5678" y="980947"/>
            <a:ext cx="22218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MICROBIOLOGICAL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5856"/>
            <a:ext cx="4747260" cy="68326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300"/>
              <a:t>FUTURE</a:t>
            </a:r>
            <a:r>
              <a:rPr dirty="0" sz="4300" spc="300"/>
              <a:t> </a:t>
            </a:r>
            <a:r>
              <a:rPr dirty="0" sz="4300" spc="-10"/>
              <a:t>UTILISATION</a:t>
            </a:r>
            <a:endParaRPr sz="430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16532"/>
            <a:ext cx="5728335" cy="154686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Come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up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with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policy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brief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Evidence-</a:t>
            </a:r>
            <a:r>
              <a:rPr dirty="0" sz="2800">
                <a:latin typeface="Calibri"/>
                <a:cs typeface="Calibri"/>
              </a:rPr>
              <a:t>based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awareness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campaigns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Opportunities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for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further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studies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2023-06-20T08:49:44Z</dcterms:created>
  <dcterms:modified xsi:type="dcterms:W3CDTF">2023-06-20T08:49:44Z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2023-06-20T00:00:00Z</vt:filetime>
  </property>
  <property fmtid="{D5CDD505-2E9C-101B-9397-08002B2CF9AE}" pid="3" name="LastSaved">
    <vt:filetime>2023-06-20T00:00:00Z</vt:filetime>
  </property>
</Properties>
</file>