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705" r:id="rId4"/>
    <p:sldId id="862" r:id="rId5"/>
    <p:sldId id="857" r:id="rId6"/>
    <p:sldId id="865" r:id="rId7"/>
    <p:sldId id="858" r:id="rId8"/>
    <p:sldId id="863" r:id="rId9"/>
    <p:sldId id="864" r:id="rId10"/>
    <p:sldId id="859" r:id="rId11"/>
    <p:sldId id="866" r:id="rId12"/>
    <p:sldId id="860" r:id="rId13"/>
    <p:sldId id="854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D3977C-D1AE-40BA-9355-79EEE7B86227}" v="1" dt="2023-01-25T10:20:42.078"/>
    <p1510:client id="{B65514B8-DF7C-17C3-1DE5-DEEA5EA84F9E}" v="219" dt="2023-01-25T14:53:00.959"/>
    <p1510:client id="{D0F66630-5FA4-7534-F906-55A733470C55}" v="117" dt="2023-01-25T10:59:40.729"/>
    <p1510:client id="{F6C432D3-E77E-0BE5-C590-0332A9BA98E1}" v="61" dt="2023-01-25T10:58:16.587"/>
    <p1510:client id="{FA64D182-BD4D-415A-8534-7B3EE956FAAB}" v="864" dt="2023-01-25T14:30:43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5915" autoAdjust="0"/>
  </p:normalViewPr>
  <p:slideViewPr>
    <p:cSldViewPr>
      <p:cViewPr varScale="1">
        <p:scale>
          <a:sx n="109" d="100"/>
          <a:sy n="109" d="100"/>
        </p:scale>
        <p:origin x="20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784C6-1B58-4D6F-9D74-A88E3E2C320C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29BA9-011A-4CF5-A64B-F8F1F9651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454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DEDF5-35C6-4AF2-8751-AAE1E10EE533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D8B2B-A2A7-4C1B-8B12-72AEE3E64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Purpose</a:t>
            </a:r>
            <a:endParaRPr lang="en-US" dirty="0"/>
          </a:p>
          <a:p>
            <a:r>
              <a:rPr lang="en-GB" dirty="0"/>
              <a:t>•To get together, not just with water, agricultural or environmental organisations and individuals, but also all of you involved in education, in health, and in a multitude of other areas.</a:t>
            </a:r>
            <a:endParaRPr lang="en-US" dirty="0">
              <a:cs typeface="Calibri"/>
            </a:endParaRPr>
          </a:p>
          <a:p>
            <a:r>
              <a:rPr lang="en-GB" dirty="0"/>
              <a:t>•To look across the cross-cutting theme of Water – its multiple dimensions - and how it impacts and is relevant to members’ work across Malawi. </a:t>
            </a:r>
            <a:endParaRPr lang="en-GB" dirty="0">
              <a:cs typeface="Calibri"/>
            </a:endParaRPr>
          </a:p>
          <a:p>
            <a:r>
              <a:rPr lang="en-GB" dirty="0"/>
              <a:t>•Its about building understanding. Opportunities to learn and future opportunities to collaborate.</a:t>
            </a:r>
            <a:endParaRPr lang="en-GB" dirty="0">
              <a:cs typeface="Calibri"/>
            </a:endParaRPr>
          </a:p>
          <a:p>
            <a:r>
              <a:rPr lang="en-GB" dirty="0"/>
              <a:t>•What is it not? Grand standing – we are doing the ‘right’ thing or the ‘best’ thing. Competing for attention. Water is such a vast topic, that there is a place for everyone.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D8B2B-A2A7-4C1B-8B12-72AEE3E6410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212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AED6F-BD08-499F-B8CB-FB6CA8EDF75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234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D8B2B-A2A7-4C1B-8B12-72AEE3E6410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702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D8B2B-A2A7-4C1B-8B12-72AEE3E6410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871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verview of key water issues in Malawi, as identified in Malawi’s delivery plan designed to meet its commitments in the Glasgow Declaration for Fair Water Footprints.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The Glasgow Declaration signed </a:t>
            </a:r>
            <a:r>
              <a:rPr lang="en-GB" dirty="0"/>
              <a:t>at COP26 by 28 national Govts, companies, investors, CSOs and CSO networks representing 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185 million people and a GDP of $5.1 trillion. </a:t>
            </a:r>
            <a:r>
              <a:rPr lang="en-GB" dirty="0"/>
              <a:t>Malawi is a global leader in demonstrating to others how it is driving its delivery plan to meet its commitments.</a:t>
            </a:r>
          </a:p>
          <a:p>
            <a:r>
              <a:rPr lang="en-GB" dirty="0"/>
              <a:t>These commitments are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Zero water pollution: </a:t>
            </a:r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adverse impacts on the environment, water users or functions from wastewater discharges, and control of diffuse pollution.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Calibri Light" panose="020F0302020204030204" pitchFamily="34" charset="0"/>
              </a:rPr>
              <a:t>For Sustainable water withdrawal: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Abstraction &amp; use within hydrological limits of sustainability, not compromising the human right to water, needs of downstream communities or future generations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For Drought, flood &amp; water conflict resilience: </a:t>
            </a:r>
            <a:r>
              <a: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plans, policies, governance &amp; investment mitigates risks of water-related disasters &amp; conflict, with legal compliance &amp; water tenure for all</a:t>
            </a:r>
            <a:r>
              <a:rPr lang="en-GB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Universal WASH: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workers have access to reliable &amp; safe drinking water, toilets &amp;</a:t>
            </a:r>
            <a:r>
              <a:rPr kumimoji="0" lang="en-GB" sz="1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washing facilities, &amp; collective action reaches communities in need.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To Protect and Restore Nature: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Ecosystems &amp; their services </a:t>
            </a: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valued, protected, &amp; sustainably managed, &amp; nature-based/regenerative solutions prioritised.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505C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issues </a:t>
            </a:r>
            <a:r>
              <a:rPr lang="en-GB" sz="1200" b="0" dirty="0">
                <a:solidFill>
                  <a:srgbClr val="505C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five commitment areas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28074-C518-A24E-85B2-F94B13637B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6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AED6F-BD08-499F-B8CB-FB6CA8EDF75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65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AED6F-BD08-499F-B8CB-FB6CA8EDF75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473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Licences and permits reflect what is asked for on the application form. They don’t reflect availability or the needs of the environment and downstream users.</a:t>
            </a:r>
            <a:endParaRPr lang="en-US" dirty="0"/>
          </a:p>
          <a:p>
            <a:r>
              <a:rPr lang="en-GB" i="1" dirty="0"/>
              <a:t>The e-licencing system built by Aurecon and the World Bank hasn’t worked for 3 years</a:t>
            </a:r>
            <a:endParaRPr lang="en-GB" dirty="0"/>
          </a:p>
          <a:p>
            <a:r>
              <a:rPr lang="en-GB" i="1" dirty="0"/>
              <a:t>We are not immune from being told who to give water to.</a:t>
            </a:r>
            <a:endParaRPr lang="en-GB" dirty="0"/>
          </a:p>
          <a:p>
            <a:r>
              <a:rPr lang="en-GB" i="1" dirty="0"/>
              <a:t>There is conflict with smallholders and fisherfolk who claim the same water as irrigators</a:t>
            </a:r>
            <a:endParaRPr lang="en-GB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AED6F-BD08-499F-B8CB-FB6CA8EDF75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60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Licences and permits reflect what is asked for on the application form. They don’t reflect availability or the needs of the environment and downstream users.</a:t>
            </a:r>
            <a:endParaRPr lang="en-US" dirty="0"/>
          </a:p>
          <a:p>
            <a:r>
              <a:rPr lang="en-GB" i="1" dirty="0"/>
              <a:t>The e-licencing system built by Aurecon and the World Bank hasn’t worked for 3 years</a:t>
            </a:r>
            <a:endParaRPr lang="en-GB" dirty="0"/>
          </a:p>
          <a:p>
            <a:r>
              <a:rPr lang="en-GB" i="1" dirty="0"/>
              <a:t>We are not immune from being told who to give water to.</a:t>
            </a:r>
            <a:endParaRPr lang="en-GB" dirty="0"/>
          </a:p>
          <a:p>
            <a:r>
              <a:rPr lang="en-GB" i="1" dirty="0"/>
              <a:t>There is conflict with smallholders and fisherfolk who claim the same water as irrigators</a:t>
            </a:r>
            <a:endParaRPr lang="en-GB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AED6F-BD08-499F-B8CB-FB6CA8EDF75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939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Licences and permits reflect what is asked for on the application form. They don’t reflect availability or the needs of the environment and downstream users.</a:t>
            </a:r>
            <a:endParaRPr lang="en-US" dirty="0"/>
          </a:p>
          <a:p>
            <a:r>
              <a:rPr lang="en-GB" i="1" dirty="0"/>
              <a:t>The e-licencing system built by Aurecon and the World Bank hasn’t worked for 3 years</a:t>
            </a:r>
            <a:endParaRPr lang="en-GB" dirty="0"/>
          </a:p>
          <a:p>
            <a:r>
              <a:rPr lang="en-GB" i="1" dirty="0"/>
              <a:t>We are not immune from being told who to give water to.</a:t>
            </a:r>
            <a:endParaRPr lang="en-GB" dirty="0"/>
          </a:p>
          <a:p>
            <a:r>
              <a:rPr lang="en-GB" i="1" dirty="0"/>
              <a:t>There is conflict with smallholders and fisherfolk who claim the same water as irrigators</a:t>
            </a:r>
            <a:endParaRPr lang="en-GB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AED6F-BD08-499F-B8CB-FB6CA8EDF75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148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the speakers are giving a brief outline of how they are involved is different areas of water that are of concern to Malawi, think through </a:t>
            </a:r>
            <a:endParaRPr lang="en-US" dirty="0">
              <a:cs typeface="Calibri"/>
            </a:endParaRPr>
          </a:p>
          <a:p>
            <a:pPr marL="228600" indent="-228600">
              <a:buAutoNum type="arabicPeriod"/>
            </a:pPr>
            <a:r>
              <a:rPr lang="en-GB" dirty="0"/>
              <a:t>Does your work touch on this theme? How?</a:t>
            </a:r>
            <a:endParaRPr lang="en-US" dirty="0"/>
          </a:p>
          <a:p>
            <a:pPr marL="228600" indent="-228600">
              <a:buAutoNum type="arabicPeriod"/>
            </a:pPr>
            <a:r>
              <a:rPr lang="en-GB" dirty="0"/>
              <a:t>Where?</a:t>
            </a:r>
            <a:endParaRPr lang="en-US" dirty="0"/>
          </a:p>
          <a:p>
            <a:pPr marL="228600" indent="-228600">
              <a:buAutoNum type="arabicPeriod"/>
            </a:pPr>
            <a:r>
              <a:rPr lang="en-GB" dirty="0"/>
              <a:t>Who is working with you on this? Govt – national/local? CSOs? Private sector?</a:t>
            </a:r>
            <a:endParaRPr lang="en-US" dirty="0">
              <a:cs typeface="Calibri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AED6F-BD08-499F-B8CB-FB6CA8EDF75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4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75C9-DE0B-4BCE-A856-89C333815229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2241-56D8-4E3A-80E7-2CD276A74B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75C9-DE0B-4BCE-A856-89C333815229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2241-56D8-4E3A-80E7-2CD276A74B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75C9-DE0B-4BCE-A856-89C333815229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2241-56D8-4E3A-80E7-2CD276A74B52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3B052-EC4C-4C26-89C3-3E8D18D46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C5C4F0-94C1-442C-AC9F-86DB24398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63D28-D9BA-4AC3-8066-6E5ABD0C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5D39-62B2-457B-BE06-BFF505123CD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B8710-3E04-40E3-95BE-E2CC56AD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BAC78-4D50-46AA-A474-8FE91B399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E007-4322-49CC-B6F1-E7C7E0325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791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A99F-779B-404D-A748-FD5FBCCD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6BC09-7C3E-45EA-A475-4DBC5C3DD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3A6DC-B3F1-490F-98C0-732822F3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5D39-62B2-457B-BE06-BFF505123CD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DC658-2ABA-4FD0-B963-A079F5B42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10290-D145-42D9-9CCC-371ED518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E007-4322-49CC-B6F1-E7C7E0325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2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BC0E-7D45-42C8-A6D3-B021CF90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74F3E-CF95-4C40-9FBC-4037BB966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C2BFB-516D-4115-92B0-629C87E6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5D39-62B2-457B-BE06-BFF505123CD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137AA-B87C-4A75-84FC-C4F870614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3558E-6E96-4D0F-BC17-DB6CC7ED6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E007-4322-49CC-B6F1-E7C7E0325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19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BBA2-FA15-4266-8C2B-1C43536D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442A0-9D47-4E16-9B7B-FEC40F6D6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FBADB-D859-4B05-A4BA-E4D0CA818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949F9-C0B4-4997-9D58-673643392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5D39-62B2-457B-BE06-BFF505123CD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E46CF-0C9B-4A51-B9B3-E0CD031C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92157-3062-461C-95F2-5224CD0B9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E007-4322-49CC-B6F1-E7C7E0325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44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ACCCF-0A87-44AC-8EF7-ABF8B8E1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F0CCE-CE06-4B40-8103-68F23F446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6439F-770C-49FC-8930-597303CB8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FE4218-4A7B-4690-8D8A-8176E29F0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6C365F-2A38-4AC2-B9BC-266021A40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7E1BC8-39E6-4954-A4FD-F7D97BE79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5D39-62B2-457B-BE06-BFF505123CD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E65AED-A527-4335-8C79-7EF2CE615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97A39-EBC9-42A0-8A39-658F8404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E007-4322-49CC-B6F1-E7C7E0325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910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94A01-7A6B-4640-9A88-066B03F9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855282-50EA-4464-9C79-B514FF18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5D39-62B2-457B-BE06-BFF505123CD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6AA09-CAD0-4544-9D72-9B3F07368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1CBF6-3D9A-4884-842C-CAED93FA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E007-4322-49CC-B6F1-E7C7E0325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08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B9140F-A2C8-467A-B20B-3DE36B4E9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5D39-62B2-457B-BE06-BFF505123CD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FAEDCC-4F78-40A2-8C68-7C52154C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98AED-89A7-4675-9CDC-E18AD0AAA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E007-4322-49CC-B6F1-E7C7E0325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274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06185-A5AD-4C02-8E45-108A027FC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52150-9B20-4126-A4FC-7BDA9E7D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AB9D7B-E1F1-496B-A863-1096A5F29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40890-AD47-49D6-BDE8-A1AF5587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5D39-62B2-457B-BE06-BFF505123CD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C1F51-48FF-454D-AAC3-F872ABBA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F5097-96B0-4054-9E48-58BF4DE9B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E007-4322-49CC-B6F1-E7C7E0325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37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75C9-DE0B-4BCE-A856-89C333815229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2241-56D8-4E3A-80E7-2CD276A74B5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B0B1-4DC9-424F-892F-C8EE7116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8FCD3F-A742-4A9A-B522-AD76CE89F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811E8-C59B-43A0-ADFD-8FB9616A3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4D8EF-FBAA-4707-BCE0-4CB8FD6B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5D39-62B2-457B-BE06-BFF505123CD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59783-996E-40DC-AC7E-3038E0302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0B630-C066-4975-AAA2-51701F90B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E007-4322-49CC-B6F1-E7C7E0325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723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A3E71-ACC1-4C0E-8A0A-97D3D8D7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B25A3-ADE5-4033-B7F0-1D5C6C95E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71226-9B59-4E86-B66E-0DA7B6C2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5D39-62B2-457B-BE06-BFF505123CD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1DAA1-4D20-4650-BC6A-2AF933AAD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1B442-880B-44F5-A005-970DC43AA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E007-4322-49CC-B6F1-E7C7E0325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69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81D66A-D86E-415C-A86E-70B83323F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9F1E34-7E8C-4979-9F36-C9A37A715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50691-80B6-42DF-A507-008ADED96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45D39-62B2-457B-BE06-BFF505123CD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A99A2-ED88-47D7-9FE0-84D429FB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B562B-BA85-4BCB-BC70-C077C65B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E007-4322-49CC-B6F1-E7C7E0325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14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75C9-DE0B-4BCE-A856-89C333815229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2241-56D8-4E3A-80E7-2CD276A74B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75C9-DE0B-4BCE-A856-89C333815229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2241-56D8-4E3A-80E7-2CD276A74B5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75C9-DE0B-4BCE-A856-89C333815229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2241-56D8-4E3A-80E7-2CD276A74B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75C9-DE0B-4BCE-A856-89C333815229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2241-56D8-4E3A-80E7-2CD276A74B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75C9-DE0B-4BCE-A856-89C333815229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2241-56D8-4E3A-80E7-2CD276A74B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75C9-DE0B-4BCE-A856-89C333815229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2241-56D8-4E3A-80E7-2CD276A74B5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75C9-DE0B-4BCE-A856-89C333815229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82241-56D8-4E3A-80E7-2CD276A74B5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86375C9-DE0B-4BCE-A856-89C333815229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1D82241-56D8-4E3A-80E7-2CD276A74B5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796109-0829-4FCA-98FC-8B0028B8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0B20C-57D2-4238-BE2B-75BCBC1C0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3A71F-E865-4E75-86AE-34EB5677B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45D39-62B2-457B-BE06-BFF505123CD1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E9741-F9C4-4820-81FB-6796C6A77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97EAD-DBA9-4D42-BD96-7E15B6C98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CE007-4322-49CC-B6F1-E7C7E0325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51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eg"/><Relationship Id="rId11" Type="http://schemas.openxmlformats.org/officeDocument/2006/relationships/image" Target="../media/image11.emf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2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2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s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4130" r="8262" b="68175"/>
          <a:stretch/>
        </p:blipFill>
        <p:spPr bwMode="auto">
          <a:xfrm>
            <a:off x="755591" y="5457924"/>
            <a:ext cx="2160225" cy="137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794" y="560874"/>
            <a:ext cx="8089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Scotland Malawi Partnership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32B165-F7C9-AC52-D07D-9184AEDB9D8F}"/>
              </a:ext>
            </a:extLst>
          </p:cNvPr>
          <p:cNvSpPr txBox="1"/>
          <p:nvPr/>
        </p:nvSpPr>
        <p:spPr>
          <a:xfrm>
            <a:off x="971600" y="1354832"/>
            <a:ext cx="72008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b="1" dirty="0"/>
              <a:t>Water Forum</a:t>
            </a:r>
            <a:endParaRPr lang="en-US"/>
          </a:p>
          <a:p>
            <a:pPr algn="ctr"/>
            <a:r>
              <a:rPr lang="en-GB" sz="2800" dirty="0"/>
              <a:t>26 January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223E03-F6F0-ABAA-AA06-95E1671A7C94}"/>
              </a:ext>
            </a:extLst>
          </p:cNvPr>
          <p:cNvSpPr txBox="1"/>
          <p:nvPr/>
        </p:nvSpPr>
        <p:spPr>
          <a:xfrm>
            <a:off x="2161158" y="2705696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Welcome!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8DE778-DAB3-7A5A-8511-3ADC388DD45C}"/>
              </a:ext>
            </a:extLst>
          </p:cNvPr>
          <p:cNvSpPr txBox="1"/>
          <p:nvPr/>
        </p:nvSpPr>
        <p:spPr>
          <a:xfrm>
            <a:off x="1105545" y="3837285"/>
            <a:ext cx="720080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dirty="0"/>
              <a:t>Tweet us @ScotlandMalawi</a:t>
            </a:r>
          </a:p>
          <a:p>
            <a:pPr algn="ctr"/>
            <a:r>
              <a:rPr lang="en-GB" sz="1500" dirty="0"/>
              <a:t>Or find us on Insta, Facebook &amp; LinkedIn</a:t>
            </a:r>
          </a:p>
          <a:p>
            <a:pPr algn="ctr"/>
            <a:endParaRPr lang="en-GB" sz="1500" dirty="0"/>
          </a:p>
          <a:p>
            <a:pPr algn="ctr"/>
            <a:r>
              <a:rPr lang="en-GB" sz="1500" dirty="0"/>
              <a:t>Plus, share your email in the chat if you would like to receive the Scotland-Malawi weekly newsletter</a:t>
            </a:r>
          </a:p>
        </p:txBody>
      </p:sp>
    </p:spTree>
    <p:extLst>
      <p:ext uri="{BB962C8B-B14F-4D97-AF65-F5344CB8AC3E}">
        <p14:creationId xmlns:p14="http://schemas.microsoft.com/office/powerpoint/2010/main" val="1777011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98DAA-8F9F-1401-A5BC-C8FB9C13AEF3}"/>
              </a:ext>
            </a:extLst>
          </p:cNvPr>
          <p:cNvSpPr txBox="1"/>
          <p:nvPr/>
        </p:nvSpPr>
        <p:spPr>
          <a:xfrm>
            <a:off x="1013178" y="1718733"/>
            <a:ext cx="7117644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400" dirty="0">
              <a:latin typeface="Calibri"/>
              <a:cs typeface="Calibri"/>
            </a:endParaRPr>
          </a:p>
          <a:p>
            <a:r>
              <a:rPr lang="en-GB" sz="2400" b="1" dirty="0">
                <a:solidFill>
                  <a:srgbClr val="4472C4"/>
                </a:solidFill>
                <a:latin typeface="Candara"/>
              </a:rPr>
              <a:t>Next? </a:t>
            </a:r>
            <a:endParaRPr lang="en-GB" sz="2400" b="1">
              <a:solidFill>
                <a:srgbClr val="4472C4"/>
              </a:solidFill>
              <a:latin typeface="Candara"/>
              <a:cs typeface="Calibri"/>
            </a:endParaRPr>
          </a:p>
          <a:p>
            <a:endParaRPr lang="en-GB" sz="2400" dirty="0">
              <a:latin typeface="Candara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latin typeface="Candara"/>
              </a:rPr>
              <a:t>Opportunities to learn more and link up with others</a:t>
            </a:r>
            <a:endParaRPr lang="en-GB" sz="2400">
              <a:latin typeface="Candara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latin typeface="Candara"/>
              </a:rPr>
              <a:t>Opportunity to learn more about the Glasgow Declaration for Fair water Footprints and Malawi's Delivery Plan</a:t>
            </a:r>
            <a:endParaRPr lang="en-GB" sz="2400">
              <a:latin typeface="Candara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>
                <a:latin typeface="Candara"/>
              </a:rPr>
              <a:t>Contact with WESNET, Malawi's Water and Sanitation Network</a:t>
            </a:r>
            <a:endParaRPr lang="en-GB" sz="2400" dirty="0">
              <a:latin typeface="Candara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GB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16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21498"/>
            <a:ext cx="4572508" cy="13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B4B4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508" y="6721498"/>
            <a:ext cx="4572508" cy="136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B4B4B"/>
              </a:solidFill>
            </a:endParaRPr>
          </a:p>
        </p:txBody>
      </p:sp>
      <p:pic>
        <p:nvPicPr>
          <p:cNvPr id="8" name="Picture 2" descr="Logos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88" t="4130" r="8262" b="68175"/>
          <a:stretch/>
        </p:blipFill>
        <p:spPr bwMode="auto">
          <a:xfrm>
            <a:off x="7491356" y="5733256"/>
            <a:ext cx="1362083" cy="864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C40267-A4A0-579D-D7DE-3BB8FA4DD4D3}"/>
              </a:ext>
            </a:extLst>
          </p:cNvPr>
          <p:cNvSpPr txBox="1"/>
          <p:nvPr/>
        </p:nvSpPr>
        <p:spPr>
          <a:xfrm>
            <a:off x="455013" y="892524"/>
            <a:ext cx="770896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AutoNum type="arabicPeriod"/>
            </a:pPr>
            <a:endParaRPr lang="en-GB" sz="3200" dirty="0"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A995C-037A-04C3-A932-983984A7E7D4}"/>
              </a:ext>
            </a:extLst>
          </p:cNvPr>
          <p:cNvSpPr txBox="1"/>
          <p:nvPr/>
        </p:nvSpPr>
        <p:spPr>
          <a:xfrm>
            <a:off x="2353735" y="2847623"/>
            <a:ext cx="480342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latin typeface="Candara"/>
              </a:rPr>
              <a:t>THANK YOU !</a:t>
            </a:r>
            <a:endParaRPr lang="en-US" sz="6000" dirty="0"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35666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s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4130" r="8262" b="68175"/>
          <a:stretch/>
        </p:blipFill>
        <p:spPr bwMode="auto">
          <a:xfrm>
            <a:off x="755591" y="5457924"/>
            <a:ext cx="2160225" cy="137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794" y="560874"/>
            <a:ext cx="8089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Scotland Malawi Partnership</a:t>
            </a:r>
          </a:p>
        </p:txBody>
      </p:sp>
      <p:pic>
        <p:nvPicPr>
          <p:cNvPr id="2" name="Picture 2" descr="C:\Users\David\AppData\Local\Microsoft\Windows\Temporary Internet Files\Content.Outlook\HBXKH3I2\SMP KMS45_d r c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72816"/>
            <a:ext cx="4932040" cy="32876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11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780928"/>
            <a:ext cx="7560839" cy="38884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b="1" dirty="0">
                <a:ea typeface="+mn-lt"/>
                <a:cs typeface="+mn-lt"/>
              </a:rPr>
              <a:t>Welcome to the Government of Malawi’s Principal Secretary, Ministry of Water &amp; Sanitation, Elias </a:t>
            </a:r>
            <a:r>
              <a:rPr lang="en-GB" sz="3200" b="1" dirty="0" err="1">
                <a:ea typeface="+mn-lt"/>
                <a:cs typeface="+mn-lt"/>
              </a:rPr>
              <a:t>Chimulambe</a:t>
            </a:r>
            <a:r>
              <a:rPr lang="en-GB" sz="3200" dirty="0">
                <a:ea typeface="+mn-lt"/>
                <a:cs typeface="+mn-lt"/>
              </a:rPr>
              <a:t> </a:t>
            </a:r>
            <a:endParaRPr lang="en-GB" sz="3200" dirty="0"/>
          </a:p>
          <a:p>
            <a:pPr marL="855345" lvl="2"/>
            <a:r>
              <a:rPr lang="en-GB" sz="2800" dirty="0">
                <a:ea typeface="+mn-lt"/>
                <a:cs typeface="+mn-lt"/>
              </a:rPr>
              <a:t>Update on the current Cholera situation and the Government’s present and planned response. </a:t>
            </a:r>
            <a:endParaRPr lang="en-GB" sz="2800" dirty="0"/>
          </a:p>
          <a:p>
            <a:endParaRPr lang="en-GB" sz="32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52728"/>
          </a:xfrm>
        </p:spPr>
        <p:txBody>
          <a:bodyPr>
            <a:normAutofit/>
          </a:bodyPr>
          <a:lstStyle/>
          <a:p>
            <a:pPr algn="r"/>
            <a:r>
              <a:rPr lang="en-GB" sz="3900" b="1" dirty="0">
                <a:solidFill>
                  <a:schemeClr val="bg1"/>
                </a:solidFill>
              </a:rPr>
              <a:t>Keynote</a:t>
            </a:r>
            <a:endParaRPr lang="en-GB" sz="4700" i="1" dirty="0"/>
          </a:p>
        </p:txBody>
      </p:sp>
    </p:spTree>
    <p:extLst>
      <p:ext uri="{BB962C8B-B14F-4D97-AF65-F5344CB8AC3E}">
        <p14:creationId xmlns:p14="http://schemas.microsoft.com/office/powerpoint/2010/main" val="239276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A2FB51-2EDB-5330-0311-98691364EDA6}"/>
              </a:ext>
            </a:extLst>
          </p:cNvPr>
          <p:cNvSpPr/>
          <p:nvPr/>
        </p:nvSpPr>
        <p:spPr>
          <a:xfrm>
            <a:off x="3388348" y="4441112"/>
            <a:ext cx="1696301" cy="504373"/>
          </a:xfrm>
          <a:prstGeom prst="roundRect">
            <a:avLst/>
          </a:prstGeom>
          <a:solidFill>
            <a:srgbClr val="D9863B"/>
          </a:solidFill>
          <a:ln>
            <a:solidFill>
              <a:srgbClr val="D9863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50" b="1">
                <a:solidFill>
                  <a:schemeClr val="bg1"/>
                </a:solidFill>
                <a:latin typeface="Century Gothic" panose="020F0302020204030204"/>
              </a:rPr>
              <a:t>Universal WASH</a:t>
            </a:r>
          </a:p>
        </p:txBody>
      </p:sp>
      <p:pic>
        <p:nvPicPr>
          <p:cNvPr id="6" name="Picture Placeholder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8E66BD-6000-4E81-87EA-37A7740F5A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449" y="5818837"/>
            <a:ext cx="1095551" cy="62865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E89787-697A-6832-1EDE-D75FF76EACCE}"/>
              </a:ext>
            </a:extLst>
          </p:cNvPr>
          <p:cNvSpPr/>
          <p:nvPr/>
        </p:nvSpPr>
        <p:spPr>
          <a:xfrm>
            <a:off x="4556273" y="1279606"/>
            <a:ext cx="1081161" cy="488288"/>
          </a:xfrm>
          <a:prstGeom prst="roundRect">
            <a:avLst/>
          </a:prstGeom>
          <a:solidFill>
            <a:srgbClr val="D9863B"/>
          </a:solidFill>
          <a:ln>
            <a:solidFill>
              <a:srgbClr val="D9863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50" b="1">
                <a:solidFill>
                  <a:schemeClr val="bg1"/>
                </a:solidFill>
                <a:latin typeface="Century Gothic" panose="020F0302020204030204"/>
                <a:ea typeface="Calibri" panose="020F0502020204030204" pitchFamily="34" charset="0"/>
                <a:cs typeface="Calibri Light" panose="020F0302020204030204" pitchFamily="34" charset="0"/>
              </a:rPr>
              <a:t>Zero water pollution</a:t>
            </a:r>
            <a:endParaRPr lang="en-GB" sz="1050" b="1">
              <a:solidFill>
                <a:schemeClr val="bg1"/>
              </a:solidFill>
              <a:latin typeface="Century Gothic" panose="020F0302020204030204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D5B3943-BEAF-A394-223F-714ABF108603}"/>
              </a:ext>
            </a:extLst>
          </p:cNvPr>
          <p:cNvSpPr/>
          <p:nvPr/>
        </p:nvSpPr>
        <p:spPr>
          <a:xfrm>
            <a:off x="3192938" y="2221893"/>
            <a:ext cx="1535960" cy="480130"/>
          </a:xfrm>
          <a:prstGeom prst="roundRect">
            <a:avLst/>
          </a:prstGeom>
          <a:solidFill>
            <a:srgbClr val="D9863B"/>
          </a:solidFill>
          <a:ln>
            <a:solidFill>
              <a:srgbClr val="D9863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50" b="1">
                <a:solidFill>
                  <a:schemeClr val="bg1"/>
                </a:solidFill>
                <a:latin typeface="Century Gothic" panose="020F0302020204030204"/>
                <a:ea typeface="Calibri" panose="020F0502020204030204" pitchFamily="34" charset="0"/>
                <a:cs typeface="Calibri Light" panose="020F0302020204030204" pitchFamily="34" charset="0"/>
              </a:rPr>
              <a:t>Protect &amp; restore nature</a:t>
            </a:r>
            <a:endParaRPr lang="en-GB" sz="1050" b="1">
              <a:solidFill>
                <a:schemeClr val="bg1"/>
              </a:solidFill>
              <a:latin typeface="Century Gothic" panose="020F030202020403020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500405-6E3D-4F18-E932-5B6EC84F08E6}"/>
              </a:ext>
            </a:extLst>
          </p:cNvPr>
          <p:cNvSpPr/>
          <p:nvPr/>
        </p:nvSpPr>
        <p:spPr>
          <a:xfrm>
            <a:off x="6969934" y="1953759"/>
            <a:ext cx="1572317" cy="536324"/>
          </a:xfrm>
          <a:prstGeom prst="roundRect">
            <a:avLst/>
          </a:prstGeom>
          <a:solidFill>
            <a:srgbClr val="D9863B"/>
          </a:solidFill>
          <a:ln>
            <a:solidFill>
              <a:srgbClr val="D9863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50" b="1" dirty="0">
                <a:solidFill>
                  <a:schemeClr val="bg1"/>
                </a:solidFill>
                <a:latin typeface="Century Gothic" panose="020F0302020204030204"/>
                <a:ea typeface="Calibri" panose="020F0502020204030204" pitchFamily="34" charset="0"/>
                <a:cs typeface="Calibri Light" panose="020F0302020204030204" pitchFamily="34" charset="0"/>
              </a:rPr>
              <a:t>Sustainable water withdrawal</a:t>
            </a:r>
            <a:endParaRPr lang="en-GB" sz="1050" b="1" dirty="0">
              <a:solidFill>
                <a:schemeClr val="bg1"/>
              </a:solidFill>
              <a:latin typeface="Century Gothic" panose="020F030202020403020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747AF5A-CDCC-E8B1-E387-3D600BCA155E}"/>
              </a:ext>
            </a:extLst>
          </p:cNvPr>
          <p:cNvSpPr/>
          <p:nvPr/>
        </p:nvSpPr>
        <p:spPr>
          <a:xfrm>
            <a:off x="7234076" y="3243943"/>
            <a:ext cx="1737107" cy="612956"/>
          </a:xfrm>
          <a:prstGeom prst="roundRect">
            <a:avLst/>
          </a:prstGeom>
          <a:solidFill>
            <a:srgbClr val="D9863B"/>
          </a:solidFill>
          <a:ln>
            <a:solidFill>
              <a:srgbClr val="D9863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050" b="1" dirty="0">
                <a:solidFill>
                  <a:schemeClr val="bg1"/>
                </a:solidFill>
                <a:latin typeface="Century Gothic" panose="020F0302020204030204"/>
              </a:rPr>
              <a:t>Drought, flood &amp; water conflict resilience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AEEB1B-381A-0CE4-EE44-D119D2371C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499" y="2477193"/>
            <a:ext cx="1407706" cy="13952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F07EFC-6CC9-2F25-F4EE-5E0C032D8D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5906" y="3431425"/>
            <a:ext cx="1467300" cy="1463761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India&amp;#39;s climate story: Floods to drought and back again">
            <a:extLst>
              <a:ext uri="{FF2B5EF4-FFF2-40B4-BE49-F238E27FC236}">
                <a16:creationId xmlns:a16="http://schemas.microsoft.com/office/drawing/2014/main" id="{BB3FE62F-73A3-B7C9-AA52-D8E5994A5A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5147" y="3305238"/>
            <a:ext cx="1407706" cy="139269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A person standing in a flooded area&#10;&#10;Description automatically generated with medium confidence">
            <a:extLst>
              <a:ext uri="{FF2B5EF4-FFF2-40B4-BE49-F238E27FC236}">
                <a16:creationId xmlns:a16="http://schemas.microsoft.com/office/drawing/2014/main" id="{CE8AB2BB-AB06-D14C-9078-51A97464AA0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58771" y="2118873"/>
            <a:ext cx="1403526" cy="1399581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Better Clean Water Strategies Sought Under Biden&amp;#39;s American Jobs Plan | The  Well News | Pragmatic, Governance, Fiscally Responsible, News &amp;amp; Analysis">
            <a:extLst>
              <a:ext uri="{FF2B5EF4-FFF2-40B4-BE49-F238E27FC236}">
                <a16:creationId xmlns:a16="http://schemas.microsoft.com/office/drawing/2014/main" id="{C2852AC3-7F21-1AA5-41E6-7A7EDC8A6C8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7120" y="1660146"/>
            <a:ext cx="1458789" cy="1409051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E98F409-84D4-F788-48FB-647849134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30" y="112327"/>
            <a:ext cx="8294971" cy="117102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B0F0"/>
                </a:solidFill>
                <a:latin typeface="Candara"/>
              </a:rPr>
              <a:t>The Glasgow Declaration for Fairwater Footprints</a:t>
            </a:r>
          </a:p>
        </p:txBody>
      </p:sp>
      <p:sp>
        <p:nvSpPr>
          <p:cNvPr id="3" name="Rounded Rectangle 11">
            <a:extLst>
              <a:ext uri="{FF2B5EF4-FFF2-40B4-BE49-F238E27FC236}">
                <a16:creationId xmlns:a16="http://schemas.microsoft.com/office/drawing/2014/main" id="{11F6C4C7-B147-DF53-6F9E-6BA2DD2C984D}"/>
              </a:ext>
            </a:extLst>
          </p:cNvPr>
          <p:cNvSpPr/>
          <p:nvPr/>
        </p:nvSpPr>
        <p:spPr>
          <a:xfrm>
            <a:off x="715671" y="5308450"/>
            <a:ext cx="5143500" cy="332006"/>
          </a:xfrm>
          <a:prstGeom prst="round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350"/>
              <a:t>Visit https://waterwitness.org/programmes/fairwaterfootprints</a:t>
            </a:r>
            <a:endParaRPr lang="en-GB" sz="1350"/>
          </a:p>
        </p:txBody>
      </p:sp>
      <p:pic>
        <p:nvPicPr>
          <p:cNvPr id="16" name="Picture 15" descr="Qr code&#10;&#10;Description automatically generated">
            <a:extLst>
              <a:ext uri="{FF2B5EF4-FFF2-40B4-BE49-F238E27FC236}">
                <a16:creationId xmlns:a16="http://schemas.microsoft.com/office/drawing/2014/main" id="{857E1658-4936-48C8-3275-C61FCB5FD4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48" y="3967559"/>
            <a:ext cx="1117949" cy="1094137"/>
          </a:xfrm>
          <a:prstGeom prst="rect">
            <a:avLst/>
          </a:prstGeom>
        </p:spPr>
      </p:pic>
      <p:pic>
        <p:nvPicPr>
          <p:cNvPr id="20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10B3AE0B-C9DA-8D2C-1F50-156B367FF2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5070" y="5308759"/>
            <a:ext cx="2613025" cy="12906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550CF1-D502-FB2D-5185-78924F2D10E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8126">
            <a:off x="822714" y="1284223"/>
            <a:ext cx="1843316" cy="23700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682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21498"/>
            <a:ext cx="4572508" cy="13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B4B4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508" y="6721498"/>
            <a:ext cx="4572508" cy="136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B4B4B"/>
              </a:solidFill>
            </a:endParaRPr>
          </a:p>
        </p:txBody>
      </p:sp>
      <p:pic>
        <p:nvPicPr>
          <p:cNvPr id="8" name="Picture 2" descr="Logos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88" t="4130" r="8262" b="68175"/>
          <a:stretch/>
        </p:blipFill>
        <p:spPr bwMode="auto">
          <a:xfrm>
            <a:off x="7491356" y="5733256"/>
            <a:ext cx="1362083" cy="864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65B62E4F-091F-3756-35CE-FE230200B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43" y="911375"/>
            <a:ext cx="2743200" cy="923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EE1600-EDB1-DD11-CEFA-95F589852E4E}"/>
              </a:ext>
            </a:extLst>
          </p:cNvPr>
          <p:cNvSpPr txBox="1"/>
          <p:nvPr/>
        </p:nvSpPr>
        <p:spPr>
          <a:xfrm>
            <a:off x="288624" y="1718970"/>
            <a:ext cx="8413500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en-GB" sz="2000" b="1" dirty="0">
                <a:latin typeface="Calibri"/>
                <a:cs typeface="Times New Roman"/>
              </a:rPr>
              <a:t>Improving urban and rural WASH services for vulnerable communities remains an urgent national priority</a:t>
            </a:r>
          </a:p>
          <a:p>
            <a:pPr marL="342900" indent="-342900">
              <a:buFont typeface="Wingdings"/>
              <a:buChar char="§"/>
            </a:pPr>
            <a:endParaRPr lang="en-GB" sz="2000" b="1" dirty="0">
              <a:latin typeface="Calibri"/>
              <a:cs typeface="Times New Roman"/>
            </a:endParaRPr>
          </a:p>
          <a:p>
            <a:pPr marL="342900" indent="-342900">
              <a:buFont typeface="Wingdings"/>
              <a:buChar char="§"/>
            </a:pPr>
            <a:r>
              <a:rPr lang="en-GB" sz="2000" b="1" dirty="0">
                <a:latin typeface="Calibri"/>
                <a:cs typeface="Times New Roman"/>
              </a:rPr>
              <a:t>A significant opportunity exists to improve WASH via action in the workplace and supply chains, by investors and the public &amp; private sector water users</a:t>
            </a:r>
            <a:endParaRPr lang="en-US" sz="2000">
              <a:latin typeface="Candara"/>
              <a:cs typeface="Times New Roman"/>
            </a:endParaRPr>
          </a:p>
          <a:p>
            <a:endParaRPr lang="en-GB" b="1" dirty="0">
              <a:latin typeface="Calibri"/>
              <a:cs typeface="Times New Roman"/>
            </a:endParaRPr>
          </a:p>
        </p:txBody>
      </p:sp>
      <p:pic>
        <p:nvPicPr>
          <p:cNvPr id="9" name="Picture 9" descr="A picture containing tree, ground, outdoor, building&#10;&#10;Description automatically generated">
            <a:extLst>
              <a:ext uri="{FF2B5EF4-FFF2-40B4-BE49-F238E27FC236}">
                <a16:creationId xmlns:a16="http://schemas.microsoft.com/office/drawing/2014/main" id="{1E0BF11D-6DFD-39F0-804D-420E179B00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6389" y="3594353"/>
            <a:ext cx="1900318" cy="1891440"/>
          </a:xfrm>
          <a:prstGeom prst="rect">
            <a:avLst/>
          </a:prstGeom>
        </p:spPr>
      </p:pic>
      <p:pic>
        <p:nvPicPr>
          <p:cNvPr id="10" name="Picture 10" descr="A picture containing outdoor, grass, sky, building&#10;&#10;Description automatically generated">
            <a:extLst>
              <a:ext uri="{FF2B5EF4-FFF2-40B4-BE49-F238E27FC236}">
                <a16:creationId xmlns:a16="http://schemas.microsoft.com/office/drawing/2014/main" id="{621F23BE-295A-42BF-510A-B273334CD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540" y="3603062"/>
            <a:ext cx="4352339" cy="2959552"/>
          </a:xfrm>
          <a:prstGeom prst="rect">
            <a:avLst/>
          </a:prstGeom>
        </p:spPr>
      </p:pic>
      <p:pic>
        <p:nvPicPr>
          <p:cNvPr id="11" name="Picture 11" descr="A picture containing sky, outdoor, ground&#10;&#10;Description automatically generated">
            <a:extLst>
              <a:ext uri="{FF2B5EF4-FFF2-40B4-BE49-F238E27FC236}">
                <a16:creationId xmlns:a16="http://schemas.microsoft.com/office/drawing/2014/main" id="{0A52B7FB-74B6-6F64-443A-3ECF2BC4E1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772" y="3598560"/>
            <a:ext cx="19907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21498"/>
            <a:ext cx="4572508" cy="13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B4B4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508" y="6721498"/>
            <a:ext cx="4572508" cy="136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B4B4B"/>
              </a:solidFill>
            </a:endParaRPr>
          </a:p>
        </p:txBody>
      </p:sp>
      <p:pic>
        <p:nvPicPr>
          <p:cNvPr id="8" name="Picture 2" descr="Logos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88" t="4130" r="8262" b="68175"/>
          <a:stretch/>
        </p:blipFill>
        <p:spPr bwMode="auto">
          <a:xfrm>
            <a:off x="7491356" y="5733256"/>
            <a:ext cx="1362083" cy="864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EE1600-EDB1-DD11-CEFA-95F589852E4E}"/>
              </a:ext>
            </a:extLst>
          </p:cNvPr>
          <p:cNvSpPr txBox="1"/>
          <p:nvPr/>
        </p:nvSpPr>
        <p:spPr>
          <a:xfrm>
            <a:off x="595126" y="1718970"/>
            <a:ext cx="8106998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,Sans-Serif"/>
              <a:buChar char="§"/>
            </a:pPr>
            <a:r>
              <a:rPr lang="en-GB" sz="2000" b="1" dirty="0">
                <a:latin typeface="Calibri"/>
                <a:cs typeface="Calibri"/>
              </a:rPr>
              <a:t>Performance of municipal wastewater facilities, onsite sanitation, solid waste management, and urban pollution are of particular concern</a:t>
            </a:r>
            <a:endParaRPr lang="en-US" sz="2000" dirty="0">
              <a:ea typeface="+mn-lt"/>
              <a:cs typeface="+mn-lt"/>
            </a:endParaRPr>
          </a:p>
          <a:p>
            <a:pPr marL="342900" indent="-342900">
              <a:buFont typeface="Wingdings,Sans-Serif"/>
              <a:buChar char="§"/>
            </a:pPr>
            <a:endParaRPr lang="en-GB" sz="2000" b="1" dirty="0">
              <a:latin typeface="Calibri"/>
              <a:cs typeface="Calibri"/>
            </a:endParaRPr>
          </a:p>
          <a:p>
            <a:pPr marL="342900" indent="-342900">
              <a:buFont typeface="Wingdings,Sans-Serif"/>
              <a:buChar char="§"/>
            </a:pPr>
            <a:r>
              <a:rPr lang="en-GB" sz="2000" b="1" dirty="0">
                <a:latin typeface="Calibri"/>
                <a:cs typeface="Calibri"/>
              </a:rPr>
              <a:t>Pollution is widespread because monitoring and enforcement of the permitting system for control of wastewater discharges is not fully operational</a:t>
            </a:r>
            <a:endParaRPr lang="en-US" dirty="0"/>
          </a:p>
          <a:p>
            <a:endParaRPr lang="en-GB" b="1" dirty="0">
              <a:latin typeface="Calibri"/>
              <a:cs typeface="Times New Roman"/>
            </a:endParaRPr>
          </a:p>
        </p:txBody>
      </p:sp>
      <p:pic>
        <p:nvPicPr>
          <p:cNvPr id="2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3825AC1-7A00-F8D7-49B2-030FCC5E3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889" y="828648"/>
            <a:ext cx="2491027" cy="947978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DFA27C98-DB0B-93D4-0D49-6B9887E88E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210" y="3856826"/>
            <a:ext cx="3368975" cy="2311541"/>
          </a:xfrm>
          <a:prstGeom prst="rect">
            <a:avLst/>
          </a:prstGeom>
        </p:spPr>
      </p:pic>
      <p:pic>
        <p:nvPicPr>
          <p:cNvPr id="12" name="Picture 12" descr="A picture containing outdoor, plant, stone, ravine&#10;&#10;Description automatically generated">
            <a:extLst>
              <a:ext uri="{FF2B5EF4-FFF2-40B4-BE49-F238E27FC236}">
                <a16:creationId xmlns:a16="http://schemas.microsoft.com/office/drawing/2014/main" id="{59D2A4F9-1942-4C77-76E3-8470377901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8708" y="3858554"/>
            <a:ext cx="1962419" cy="1771706"/>
          </a:xfrm>
          <a:prstGeom prst="rect">
            <a:avLst/>
          </a:prstGeom>
        </p:spPr>
      </p:pic>
      <p:pic>
        <p:nvPicPr>
          <p:cNvPr id="13" name="Picture 13" descr="A picture containing tree, outdoor, plant&#10;&#10;Description automatically generated">
            <a:extLst>
              <a:ext uri="{FF2B5EF4-FFF2-40B4-BE49-F238E27FC236}">
                <a16:creationId xmlns:a16="http://schemas.microsoft.com/office/drawing/2014/main" id="{8CDD6386-F33A-1B74-B80C-C610C5D393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4970" y="3853004"/>
            <a:ext cx="2973077" cy="230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02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21498"/>
            <a:ext cx="4572508" cy="13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B4B4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508" y="6721498"/>
            <a:ext cx="4572508" cy="136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B4B4B"/>
              </a:solidFill>
            </a:endParaRPr>
          </a:p>
        </p:txBody>
      </p:sp>
      <p:pic>
        <p:nvPicPr>
          <p:cNvPr id="8" name="Picture 2" descr="Logos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88" t="4130" r="8262" b="68175"/>
          <a:stretch/>
        </p:blipFill>
        <p:spPr bwMode="auto">
          <a:xfrm>
            <a:off x="7491356" y="5733256"/>
            <a:ext cx="1362083" cy="864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6F480B9-1F8A-7EF6-7D7E-0CD20A581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04" y="919751"/>
            <a:ext cx="2743200" cy="855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23D422-130E-6265-C4B9-981997E98339}"/>
              </a:ext>
            </a:extLst>
          </p:cNvPr>
          <p:cNvSpPr txBox="1"/>
          <p:nvPr/>
        </p:nvSpPr>
        <p:spPr>
          <a:xfrm>
            <a:off x="429104" y="1897763"/>
            <a:ext cx="822193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en-GB" sz="2000" b="1" dirty="0">
                <a:latin typeface="Calibri"/>
                <a:cs typeface="Times New Roman"/>
              </a:rPr>
              <a:t>Regulation of water abstraction is yet to protect the needs of downstream users and the environment because of challenges in licence determination, enforcement, and compliance. This is a strategic hazard for development in Malawi.</a:t>
            </a:r>
          </a:p>
          <a:p>
            <a:pPr marL="342900" indent="-342900">
              <a:buFont typeface="Wingdings"/>
              <a:buChar char="§"/>
            </a:pPr>
            <a:r>
              <a:rPr lang="en-GB" sz="2000" b="1" dirty="0">
                <a:latin typeface="Calibri"/>
                <a:cs typeface="Times New Roman"/>
              </a:rPr>
              <a:t>There is no effective system to recognise water tenure for small-scale users or to register and resolve grievances and conflicts</a:t>
            </a:r>
          </a:p>
        </p:txBody>
      </p:sp>
      <p:pic>
        <p:nvPicPr>
          <p:cNvPr id="4" name="Picture 8" descr="A picture containing sky, outdoor, grass, field&#10;&#10;Description automatically generated">
            <a:extLst>
              <a:ext uri="{FF2B5EF4-FFF2-40B4-BE49-F238E27FC236}">
                <a16:creationId xmlns:a16="http://schemas.microsoft.com/office/drawing/2014/main" id="{AA13177C-C727-65C8-AD53-3C1F435439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824" y="3939430"/>
            <a:ext cx="2564407" cy="1673813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C8712ACE-272E-AE2F-960D-0F8E82AC1F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7395" y="3944946"/>
            <a:ext cx="3777646" cy="2543973"/>
          </a:xfrm>
          <a:prstGeom prst="rect">
            <a:avLst/>
          </a:prstGeom>
        </p:spPr>
      </p:pic>
      <p:pic>
        <p:nvPicPr>
          <p:cNvPr id="9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247405F6-10E1-1B43-F165-F4BDC41662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913" y="3948548"/>
            <a:ext cx="3918127" cy="253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4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21498"/>
            <a:ext cx="4572508" cy="13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B4B4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508" y="6721498"/>
            <a:ext cx="4572508" cy="136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B4B4B"/>
              </a:solidFill>
            </a:endParaRPr>
          </a:p>
        </p:txBody>
      </p:sp>
      <p:pic>
        <p:nvPicPr>
          <p:cNvPr id="8" name="Picture 2" descr="Logos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88" t="4130" r="8262" b="68175"/>
          <a:stretch/>
        </p:blipFill>
        <p:spPr bwMode="auto">
          <a:xfrm>
            <a:off x="7491356" y="5733256"/>
            <a:ext cx="1362083" cy="864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23D422-130E-6265-C4B9-981997E98339}"/>
              </a:ext>
            </a:extLst>
          </p:cNvPr>
          <p:cNvSpPr txBox="1"/>
          <p:nvPr/>
        </p:nvSpPr>
        <p:spPr>
          <a:xfrm>
            <a:off x="429104" y="1897763"/>
            <a:ext cx="8221937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en-GB" sz="2000" b="1" dirty="0">
                <a:latin typeface="Calibri"/>
                <a:cs typeface="Times New Roman"/>
              </a:rPr>
              <a:t>Soil loss and siltation of water courses is a national catastrophe</a:t>
            </a:r>
            <a:endParaRPr lang="en-US" sz="2000" b="1" dirty="0">
              <a:latin typeface="Calibri"/>
              <a:cs typeface="Times New Roman"/>
            </a:endParaRPr>
          </a:p>
          <a:p>
            <a:pPr marL="342900" indent="-342900">
              <a:buFont typeface="Wingdings"/>
              <a:buChar char="§"/>
            </a:pPr>
            <a:endParaRPr lang="en-GB" sz="2000" b="1" dirty="0">
              <a:latin typeface="Calibri"/>
              <a:cs typeface="Times New Roman"/>
            </a:endParaRPr>
          </a:p>
          <a:p>
            <a:pPr marL="342900" indent="-342900">
              <a:buFont typeface="Wingdings"/>
              <a:buChar char="§"/>
            </a:pPr>
            <a:r>
              <a:rPr lang="en-GB" sz="2000" b="1" dirty="0">
                <a:latin typeface="Calibri"/>
                <a:cs typeface="Times New Roman"/>
              </a:rPr>
              <a:t>Land and water use planning, and implementation of development control/EIA are yet to adequately protect and promote nature</a:t>
            </a:r>
          </a:p>
          <a:p>
            <a:pPr marL="342900" indent="-342900">
              <a:buFont typeface="Wingdings"/>
              <a:buChar char="§"/>
            </a:pPr>
            <a:endParaRPr lang="en-GB" sz="2000" b="1" dirty="0">
              <a:latin typeface="Calibri"/>
              <a:cs typeface="Times New Roman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4DCC24DD-9B52-DB9E-D067-F4A64B6D8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56" y="938572"/>
            <a:ext cx="2462240" cy="945237"/>
          </a:xfrm>
          <a:prstGeom prst="rect">
            <a:avLst/>
          </a:prstGeom>
        </p:spPr>
      </p:pic>
      <p:pic>
        <p:nvPicPr>
          <p:cNvPr id="13" name="Picture 13" descr="A picture containing outdoor, ground, dirt, soil&#10;&#10;Description automatically generated">
            <a:extLst>
              <a:ext uri="{FF2B5EF4-FFF2-40B4-BE49-F238E27FC236}">
                <a16:creationId xmlns:a16="http://schemas.microsoft.com/office/drawing/2014/main" id="{D58C8DE0-2D40-AB74-C4DD-4AE56C737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04" y="3996005"/>
            <a:ext cx="3177412" cy="2326918"/>
          </a:xfrm>
          <a:prstGeom prst="rect">
            <a:avLst/>
          </a:prstGeom>
        </p:spPr>
      </p:pic>
      <p:pic>
        <p:nvPicPr>
          <p:cNvPr id="14" name="Picture 14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F3F45045-85F3-5451-5A68-A0D0B024EC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6300" y="3727195"/>
            <a:ext cx="3496686" cy="2583575"/>
          </a:xfrm>
          <a:prstGeom prst="rect">
            <a:avLst/>
          </a:prstGeom>
        </p:spPr>
      </p:pic>
      <p:pic>
        <p:nvPicPr>
          <p:cNvPr id="11" name="Picture 11" descr="A picture containing outdoor, ground, nature, dirt&#10;&#10;Description automatically generated">
            <a:extLst>
              <a:ext uri="{FF2B5EF4-FFF2-40B4-BE49-F238E27FC236}">
                <a16:creationId xmlns:a16="http://schemas.microsoft.com/office/drawing/2014/main" id="{1391EB5C-A23E-4A89-1F18-E9A6A6B4BE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0121" y="4078085"/>
            <a:ext cx="2130195" cy="153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09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21498"/>
            <a:ext cx="4572508" cy="13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B4B4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508" y="6721498"/>
            <a:ext cx="4572508" cy="136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B4B4B"/>
              </a:solidFill>
            </a:endParaRPr>
          </a:p>
        </p:txBody>
      </p:sp>
      <p:pic>
        <p:nvPicPr>
          <p:cNvPr id="8" name="Picture 2" descr="Logos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88" t="4130" r="8262" b="68175"/>
          <a:stretch/>
        </p:blipFill>
        <p:spPr bwMode="auto">
          <a:xfrm>
            <a:off x="7491356" y="5733256"/>
            <a:ext cx="1362083" cy="864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23D422-130E-6265-C4B9-981997E98339}"/>
              </a:ext>
            </a:extLst>
          </p:cNvPr>
          <p:cNvSpPr txBox="1"/>
          <p:nvPr/>
        </p:nvSpPr>
        <p:spPr>
          <a:xfrm>
            <a:off x="429104" y="1897763"/>
            <a:ext cx="8221937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en-GB" sz="2000" b="1" dirty="0">
                <a:latin typeface="Calibri"/>
                <a:cs typeface="Times New Roman"/>
              </a:rPr>
              <a:t>Flood and drought events regularly impose a devastating impact, and action to plan, prepare for, manage and minimise impacts can be dramatically improved.</a:t>
            </a:r>
            <a:endParaRPr lang="en-GB" dirty="0">
              <a:ea typeface="+mn-lt"/>
              <a:cs typeface="+mn-lt"/>
            </a:endParaRPr>
          </a:p>
          <a:p>
            <a:pPr marL="342900" indent="-342900">
              <a:buFont typeface="Wingdings"/>
              <a:buChar char="§"/>
            </a:pPr>
            <a:r>
              <a:rPr lang="en-GB" sz="2000" b="1" dirty="0">
                <a:latin typeface="Calibri"/>
                <a:cs typeface="Times New Roman"/>
              </a:rPr>
              <a:t>Building resilience with small-holder farmers and in key sectors of water, energy and transportation are the key to Malawi’s sustainable development</a:t>
            </a:r>
            <a:endParaRPr lang="en-GB" sz="2000" b="1">
              <a:latin typeface="Calibri"/>
              <a:cs typeface="Times New Roman"/>
            </a:endParaRPr>
          </a:p>
          <a:p>
            <a:pPr marL="342900" indent="-342900">
              <a:buFont typeface="Wingdings"/>
              <a:buChar char="§"/>
            </a:pPr>
            <a:endParaRPr lang="en-GB" sz="2000" b="1" dirty="0">
              <a:latin typeface="Calibri"/>
              <a:cs typeface="Times New Roman"/>
            </a:endParaRPr>
          </a:p>
          <a:p>
            <a:pPr marL="342900" indent="-342900">
              <a:buFont typeface="Wingdings"/>
              <a:buChar char="§"/>
            </a:pPr>
            <a:endParaRPr lang="en-GB" sz="2000" b="1" dirty="0">
              <a:latin typeface="Calibri"/>
              <a:cs typeface="Times New Roman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A50045D2-AFAC-8D73-D877-1F54D696B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30" y="908072"/>
            <a:ext cx="2743200" cy="980694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4D7EE526-BC52-BE74-F37E-BC19CF17C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8233" y="3914269"/>
            <a:ext cx="3215724" cy="2337138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7D6EF9F-9FF0-D01F-ACED-4BD43E37A0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3741" y="3899064"/>
            <a:ext cx="2551636" cy="1716230"/>
          </a:xfrm>
          <a:prstGeom prst="rect">
            <a:avLst/>
          </a:prstGeom>
        </p:spPr>
      </p:pic>
      <p:pic>
        <p:nvPicPr>
          <p:cNvPr id="4" name="Picture 8" descr="A picture containing sky, outdoor, grass, nature&#10;&#10;Description automatically generated">
            <a:extLst>
              <a:ext uri="{FF2B5EF4-FFF2-40B4-BE49-F238E27FC236}">
                <a16:creationId xmlns:a16="http://schemas.microsoft.com/office/drawing/2014/main" id="{A52FC076-F755-6871-DCF7-EF9A1ACA37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135" y="3919405"/>
            <a:ext cx="3589328" cy="236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36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21498"/>
            <a:ext cx="4572508" cy="13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B4B4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508" y="6721498"/>
            <a:ext cx="4572508" cy="136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4B4B4B"/>
              </a:solidFill>
            </a:endParaRPr>
          </a:p>
        </p:txBody>
      </p:sp>
      <p:pic>
        <p:nvPicPr>
          <p:cNvPr id="8" name="Picture 2" descr="Logos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88" t="4130" r="8262" b="68175"/>
          <a:stretch/>
        </p:blipFill>
        <p:spPr bwMode="auto">
          <a:xfrm>
            <a:off x="7491356" y="5733256"/>
            <a:ext cx="1362083" cy="864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F9A71D-93B6-5F45-AFFA-E6A32BD8C8DB}"/>
              </a:ext>
            </a:extLst>
          </p:cNvPr>
          <p:cNvSpPr txBox="1"/>
          <p:nvPr/>
        </p:nvSpPr>
        <p:spPr>
          <a:xfrm>
            <a:off x="256056" y="1340974"/>
            <a:ext cx="7166469" cy="51398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>
                <a:solidFill>
                  <a:srgbClr val="0070C0"/>
                </a:solidFill>
                <a:latin typeface="Candara"/>
              </a:rPr>
              <a:t>UNIVERSAL ACCESS TO SAFE WASH</a:t>
            </a:r>
            <a:endParaRPr lang="en-US" sz="2800" dirty="0">
              <a:solidFill>
                <a:srgbClr val="0070C0"/>
              </a:solidFill>
              <a:latin typeface="Candara"/>
            </a:endParaRPr>
          </a:p>
          <a:p>
            <a:pPr marL="285750" indent="-285750">
              <a:buFont typeface="Wingdings"/>
              <a:buChar char="§"/>
            </a:pPr>
            <a:r>
              <a:rPr lang="en-GB" sz="2000" b="1" dirty="0">
                <a:latin typeface="Candara"/>
              </a:rPr>
              <a:t>Natasha Mwenda,</a:t>
            </a:r>
            <a:r>
              <a:rPr lang="en-GB" sz="2000" dirty="0">
                <a:latin typeface="Candara"/>
              </a:rPr>
              <a:t> WaterAid (WASH) </a:t>
            </a:r>
            <a:endParaRPr lang="en-US" sz="2000">
              <a:latin typeface="Candara"/>
            </a:endParaRPr>
          </a:p>
          <a:p>
            <a:pPr marL="285750" indent="-285750">
              <a:buFont typeface="Wingdings"/>
              <a:buChar char="§"/>
            </a:pPr>
            <a:r>
              <a:rPr lang="en-GB" sz="2000" b="1" dirty="0">
                <a:latin typeface="Candara"/>
              </a:rPr>
              <a:t>Derek</a:t>
            </a:r>
            <a:r>
              <a:rPr lang="en-GB" sz="2000" dirty="0">
                <a:latin typeface="Candara"/>
              </a:rPr>
              <a:t> </a:t>
            </a:r>
            <a:r>
              <a:rPr lang="en-GB" sz="2000" b="1" dirty="0" err="1">
                <a:latin typeface="Candara"/>
              </a:rPr>
              <a:t>Mavesere</a:t>
            </a:r>
            <a:r>
              <a:rPr lang="en-GB" sz="2000" dirty="0">
                <a:latin typeface="Candara"/>
              </a:rPr>
              <a:t>, Strathclyde University - alternative water supply provision models</a:t>
            </a:r>
          </a:p>
          <a:p>
            <a:r>
              <a:rPr lang="en-GB" sz="2800" b="1" dirty="0">
                <a:solidFill>
                  <a:srgbClr val="C00000"/>
                </a:solidFill>
                <a:latin typeface="Candara"/>
                <a:cs typeface="Calibri"/>
              </a:rPr>
              <a:t>2. WATER POLLUTION</a:t>
            </a:r>
          </a:p>
          <a:p>
            <a:pPr marL="457200" indent="-457200">
              <a:buFont typeface="Wingdings"/>
              <a:buChar char="§"/>
            </a:pPr>
            <a:r>
              <a:rPr lang="en-GB" sz="2000" b="1" dirty="0">
                <a:latin typeface="Candara"/>
              </a:rPr>
              <a:t>Dr Tracy Morse</a:t>
            </a:r>
            <a:r>
              <a:rPr lang="en-GB" sz="2000" dirty="0">
                <a:latin typeface="Candara"/>
              </a:rPr>
              <a:t>, Strathclyde University</a:t>
            </a:r>
            <a:endParaRPr lang="en-GB" sz="2000">
              <a:latin typeface="Candara"/>
            </a:endParaRPr>
          </a:p>
          <a:p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Candara"/>
                <a:cs typeface="Calibri"/>
              </a:rPr>
              <a:t>3. SUSTAINABLE WATER WITHDRAWAL</a:t>
            </a:r>
          </a:p>
          <a:p>
            <a:pPr marL="457200" indent="-457200">
              <a:buFont typeface="Wingdings"/>
              <a:buChar char="§"/>
            </a:pPr>
            <a:r>
              <a:rPr lang="en-GB" sz="2000" b="1" dirty="0">
                <a:ea typeface="+mn-lt"/>
                <a:cs typeface="+mn-lt"/>
              </a:rPr>
              <a:t>Muthi </a:t>
            </a:r>
            <a:r>
              <a:rPr lang="en-GB" sz="2000" b="1" dirty="0" err="1">
                <a:ea typeface="+mn-lt"/>
                <a:cs typeface="+mn-lt"/>
              </a:rPr>
              <a:t>Nhlema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dirty="0" err="1">
                <a:ea typeface="+mn-lt"/>
                <a:cs typeface="+mn-lt"/>
              </a:rPr>
              <a:t>BASEflow</a:t>
            </a:r>
            <a:endParaRPr lang="en-GB" sz="2000"/>
          </a:p>
          <a:p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Candara"/>
                <a:cs typeface="Calibri"/>
              </a:rPr>
              <a:t>4. PROTECT AND RESTORE NATURE</a:t>
            </a:r>
            <a:r>
              <a:rPr lang="en-GB" sz="2800" dirty="0">
                <a:latin typeface="Candara"/>
                <a:cs typeface="Calibri"/>
              </a:rPr>
              <a:t> &amp; 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andara"/>
                <a:cs typeface="Calibri"/>
              </a:rPr>
              <a:t>DROUGHTS AND FLOOD RESILIENCE</a:t>
            </a:r>
            <a:endParaRPr lang="en-GB" sz="2800" b="1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Wingdings"/>
              <a:buChar char="§"/>
            </a:pPr>
            <a:r>
              <a:rPr lang="en-GB" sz="2000" b="1" dirty="0">
                <a:latin typeface="Candara"/>
                <a:cs typeface="Calibri"/>
              </a:rPr>
              <a:t>Gaia Marini</a:t>
            </a:r>
            <a:r>
              <a:rPr lang="en-GB" sz="2000" dirty="0">
                <a:latin typeface="Candara"/>
                <a:cs typeface="Calibri"/>
              </a:rPr>
              <a:t>, Water Witness International</a:t>
            </a:r>
          </a:p>
          <a:p>
            <a:r>
              <a:rPr lang="en-GB" sz="2800" b="1" dirty="0">
                <a:solidFill>
                  <a:srgbClr val="7030A0"/>
                </a:solidFill>
                <a:ea typeface="+mn-lt"/>
                <a:cs typeface="+mn-lt"/>
              </a:rPr>
              <a:t>5. INFORMATION GATHERING FOR WATER</a:t>
            </a:r>
            <a:endParaRPr lang="en-GB" sz="2800" b="1" dirty="0">
              <a:solidFill>
                <a:srgbClr val="7030A0"/>
              </a:solidFill>
            </a:endParaRPr>
          </a:p>
          <a:p>
            <a:pPr marL="457200" indent="-457200">
              <a:buFont typeface="Wingdings"/>
              <a:buChar char="§"/>
            </a:pPr>
            <a:r>
              <a:rPr lang="en-GB" sz="2000" b="1" dirty="0">
                <a:ea typeface="+mn-lt"/>
                <a:cs typeface="+mn-lt"/>
              </a:rPr>
              <a:t>Donald Robertson, </a:t>
            </a:r>
            <a:r>
              <a:rPr lang="en-GB" sz="2000" dirty="0">
                <a:ea typeface="+mn-lt"/>
                <a:cs typeface="+mn-lt"/>
              </a:rPr>
              <a:t>Strathclyde University – citizen science in water.</a:t>
            </a:r>
            <a:r>
              <a:rPr lang="en-GB" sz="2000" b="1" dirty="0">
                <a:ea typeface="+mn-lt"/>
                <a:cs typeface="+mn-lt"/>
              </a:rPr>
              <a:t> 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44237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10173</TotalTime>
  <Words>1080</Words>
  <Application>Microsoft Office PowerPoint</Application>
  <PresentationFormat>On-screen Show (4:3)</PresentationFormat>
  <Paragraphs>95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Candara</vt:lpstr>
      <vt:lpstr>Century Gothic</vt:lpstr>
      <vt:lpstr>Symbol</vt:lpstr>
      <vt:lpstr>Wingdings</vt:lpstr>
      <vt:lpstr>Wingdings,Sans-Serif</vt:lpstr>
      <vt:lpstr>Waveform</vt:lpstr>
      <vt:lpstr>Office Theme</vt:lpstr>
      <vt:lpstr>PowerPoint Presentation</vt:lpstr>
      <vt:lpstr>Keynote</vt:lpstr>
      <vt:lpstr>The Glasgow Declaration for Fairwater Footprints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Dorothea</cp:lastModifiedBy>
  <cp:revision>533</cp:revision>
  <cp:lastPrinted>2015-09-25T10:15:00Z</cp:lastPrinted>
  <dcterms:created xsi:type="dcterms:W3CDTF">2013-08-03T12:29:00Z</dcterms:created>
  <dcterms:modified xsi:type="dcterms:W3CDTF">2023-01-26T08:20:55Z</dcterms:modified>
</cp:coreProperties>
</file>