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Open Sans" panose="020B060402020202020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italic r:id="rId14"/>
    </p:embeddedFont>
    <p:embeddedFont>
      <p:font typeface="Sequel Neu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9FA1"/>
    <a:srgbClr val="BB1E6D"/>
    <a:srgbClr val="FFCE07"/>
    <a:srgbClr val="ED1F3D"/>
    <a:srgbClr val="ED1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00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0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6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0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7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1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2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03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9AD4-4975-41EA-AFD3-0FE5F925DEB5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82A4-7BE8-4653-95FB-CC1CD9ACE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01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wFSLRK4SE6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hyperlink" Target="http://www.socialenterprise.academy/scot/young-people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schools@socialenterprise.academ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hlinkClick r:id="rId2"/>
          </p:cNvPr>
          <p:cNvSpPr/>
          <p:nvPr/>
        </p:nvSpPr>
        <p:spPr>
          <a:xfrm>
            <a:off x="4672899" y="5738055"/>
            <a:ext cx="5121847" cy="491763"/>
          </a:xfrm>
          <a:prstGeom prst="roundRect">
            <a:avLst>
              <a:gd name="adj" fmla="val 50000"/>
            </a:avLst>
          </a:prstGeom>
          <a:solidFill>
            <a:srgbClr val="ED1F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2298304">
              <a:spcBef>
                <a:spcPts val="1508"/>
              </a:spcBef>
              <a:defRPr/>
            </a:pPr>
            <a:r>
              <a:rPr lang="en-GB" sz="1400" kern="0" dirty="0">
                <a:solidFill>
                  <a:prstClr val="white"/>
                </a:solidFill>
                <a:latin typeface="Sequel Neue" panose="00000500000000000000" pitchFamily="2" charset="0"/>
              </a:rPr>
              <a:t>            </a:t>
            </a:r>
            <a:r>
              <a:rPr lang="en-GB" sz="1400" kern="0" dirty="0">
                <a:latin typeface="Sequel Neue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for VIDEO LINK</a:t>
            </a:r>
            <a:endParaRPr lang="en-GB" sz="1400" kern="0" dirty="0">
              <a:latin typeface="Sequel Neue" panose="000005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75673" y="5738055"/>
            <a:ext cx="5064486" cy="491763"/>
            <a:chOff x="-662607" y="6010913"/>
            <a:chExt cx="5064486" cy="491763"/>
          </a:xfrm>
        </p:grpSpPr>
        <p:sp>
          <p:nvSpPr>
            <p:cNvPr id="23" name="Rounded Rectangle 22"/>
            <p:cNvSpPr/>
            <p:nvPr/>
          </p:nvSpPr>
          <p:spPr>
            <a:xfrm>
              <a:off x="-662607" y="6010913"/>
              <a:ext cx="5064486" cy="491763"/>
            </a:xfrm>
            <a:prstGeom prst="roundRect">
              <a:avLst>
                <a:gd name="adj" fmla="val 50000"/>
              </a:avLst>
            </a:prstGeom>
            <a:solidFill>
              <a:srgbClr val="BB1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7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4270" y="6086020"/>
              <a:ext cx="162415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600" b="1" dirty="0"/>
                <a:t>SocEntAcademy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757" y="6104764"/>
              <a:ext cx="296752" cy="29675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702511" y="6078521"/>
              <a:ext cx="117291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GB" sz="1600" b="1" dirty="0"/>
                <a:t>SEA_Edu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759" y="6099251"/>
              <a:ext cx="311598" cy="297094"/>
            </a:xfrm>
            <a:prstGeom prst="rect">
              <a:avLst/>
            </a:prstGeom>
          </p:spPr>
        </p:pic>
      </p:grpSp>
      <p:sp>
        <p:nvSpPr>
          <p:cNvPr id="4" name="Freeform 3"/>
          <p:cNvSpPr/>
          <p:nvPr/>
        </p:nvSpPr>
        <p:spPr>
          <a:xfrm>
            <a:off x="0" y="-21373"/>
            <a:ext cx="9144000" cy="1550352"/>
          </a:xfrm>
          <a:custGeom>
            <a:avLst/>
            <a:gdLst>
              <a:gd name="connsiteX0" fmla="*/ 0 w 7554437"/>
              <a:gd name="connsiteY0" fmla="*/ 0 h 2345479"/>
              <a:gd name="connsiteX1" fmla="*/ 7554437 w 7554437"/>
              <a:gd name="connsiteY1" fmla="*/ 0 h 2345479"/>
              <a:gd name="connsiteX2" fmla="*/ 7554437 w 7554437"/>
              <a:gd name="connsiteY2" fmla="*/ 2345027 h 2345479"/>
              <a:gd name="connsiteX3" fmla="*/ 7298155 w 7554437"/>
              <a:gd name="connsiteY3" fmla="*/ 2322898 h 2345479"/>
              <a:gd name="connsiteX4" fmla="*/ 3779837 w 7554437"/>
              <a:gd name="connsiteY4" fmla="*/ 2187982 h 2345479"/>
              <a:gd name="connsiteX5" fmla="*/ 261519 w 7554437"/>
              <a:gd name="connsiteY5" fmla="*/ 2322898 h 2345479"/>
              <a:gd name="connsiteX6" fmla="*/ 0 w 7554437"/>
              <a:gd name="connsiteY6" fmla="*/ 2345479 h 2345479"/>
              <a:gd name="connsiteX7" fmla="*/ 0 w 7554437"/>
              <a:gd name="connsiteY7" fmla="*/ 0 h 2345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4437" h="2345479">
                <a:moveTo>
                  <a:pt x="0" y="0"/>
                </a:moveTo>
                <a:lnTo>
                  <a:pt x="7554437" y="0"/>
                </a:lnTo>
                <a:lnTo>
                  <a:pt x="7554437" y="2345027"/>
                </a:lnTo>
                <a:lnTo>
                  <a:pt x="7298155" y="2322898"/>
                </a:lnTo>
                <a:cubicBezTo>
                  <a:pt x="6233811" y="2236436"/>
                  <a:pt x="5040387" y="2187982"/>
                  <a:pt x="3779837" y="2187982"/>
                </a:cubicBezTo>
                <a:cubicBezTo>
                  <a:pt x="2519287" y="2187982"/>
                  <a:pt x="1325863" y="2236436"/>
                  <a:pt x="261519" y="2322898"/>
                </a:cubicBezTo>
                <a:lnTo>
                  <a:pt x="0" y="234547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" t="-23148" r="-11207" b="-75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49262" cy="13938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3281" y="1305787"/>
            <a:ext cx="6364042" cy="547432"/>
          </a:xfrm>
          <a:prstGeom prst="roundRect">
            <a:avLst>
              <a:gd name="adj" fmla="val 33334"/>
            </a:avLst>
          </a:prstGeom>
          <a:solidFill>
            <a:srgbClr val="009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7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634" y="1983608"/>
            <a:ext cx="648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79FA1"/>
                </a:solidFill>
                <a:latin typeface="Sequel Neue" panose="00000500000000000000" pitchFamily="50" charset="0"/>
              </a:rPr>
              <a:t>School and youth group activity card</a:t>
            </a:r>
          </a:p>
        </p:txBody>
      </p:sp>
      <p:sp>
        <p:nvSpPr>
          <p:cNvPr id="8" name="Rectangle 7"/>
          <p:cNvSpPr/>
          <p:nvPr/>
        </p:nvSpPr>
        <p:spPr>
          <a:xfrm>
            <a:off x="352744" y="2443795"/>
            <a:ext cx="6643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98"/>
              </a:spcBef>
              <a:spcAft>
                <a:spcPts val="598"/>
              </a:spcAft>
            </a:pP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you have watched the video, take some time to get creative and come up with your own social enterprise ideas.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215" y="1434508"/>
            <a:ext cx="6094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Sequel Neue" panose="00000500000000000000" pitchFamily="50" charset="0"/>
              </a:rPr>
              <a:t>Scotland Malawi Partnership – youth festival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393281" y="3041801"/>
            <a:ext cx="8351474" cy="2635673"/>
          </a:xfrm>
          <a:prstGeom prst="roundRect">
            <a:avLst>
              <a:gd name="adj" fmla="val 14095"/>
            </a:avLst>
          </a:prstGeom>
          <a:solidFill>
            <a:srgbClr val="179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chemeClr val="tx1"/>
                </a:solidFill>
                <a:latin typeface="Sequel Neue" panose="00000500000000000000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Questions to consider</a:t>
            </a:r>
            <a:endParaRPr lang="en-GB" sz="500" dirty="0">
              <a:solidFill>
                <a:schemeClr val="tx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is climate change important to you and what topics interest you?</a:t>
            </a:r>
          </a:p>
          <a:p>
            <a:pPr marL="285750" indent="-285750" algn="just">
              <a:buFontTx/>
              <a:buChar char="-"/>
            </a:pPr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 topic that interests you and explore ideas for tackling that issue? </a:t>
            </a:r>
          </a:p>
          <a:p>
            <a:pPr marL="285750" indent="-285750" algn="just">
              <a:buFontTx/>
              <a:buChar char="-"/>
            </a:pPr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one of these ideas and explore how you could turn it into a social enterprise.</a:t>
            </a:r>
          </a:p>
          <a:p>
            <a:pPr marL="285750" indent="-285750" algn="just">
              <a:buFontTx/>
              <a:buChar char="-"/>
            </a:pPr>
            <a:endParaRPr lang="en-GB" sz="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GB" sz="1600" dirty="0">
                <a:solidFill>
                  <a:schemeClr val="tx1"/>
                </a:solidFill>
                <a:latin typeface="Sequel Neue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OPTIONAL ACTIVITIES </a:t>
            </a:r>
          </a:p>
          <a:p>
            <a:pPr algn="just"/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   Can you research further about Just Trading Scotland and Malawi Fruits? How do they  </a:t>
            </a:r>
          </a:p>
          <a:p>
            <a:pPr algn="just"/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tackle issues linked to climate change?</a:t>
            </a:r>
          </a:p>
          <a:p>
            <a:pPr marL="285750" indent="-285750" algn="just">
              <a:buFontTx/>
              <a:buChar char="-"/>
            </a:pPr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a walk with an adult and talk about or write a list of the items you see? Which      </a:t>
            </a:r>
          </a:p>
          <a:p>
            <a:pPr algn="just"/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items are natural? Which items are made by humans? Can you see some of the signs </a:t>
            </a:r>
          </a:p>
          <a:p>
            <a:pPr algn="just"/>
            <a:r>
              <a:rPr lang="en-GB" sz="1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of </a:t>
            </a:r>
            <a:r>
              <a:rPr lang="en-GB" sz="15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effects that humans are having on the earth?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76591" y="1853219"/>
            <a:ext cx="1825895" cy="1972320"/>
            <a:chOff x="7341276" y="3215003"/>
            <a:chExt cx="1254015" cy="1354579"/>
          </a:xfrm>
        </p:grpSpPr>
        <p:sp>
          <p:nvSpPr>
            <p:cNvPr id="16" name="Oval 15"/>
            <p:cNvSpPr/>
            <p:nvPr/>
          </p:nvSpPr>
          <p:spPr>
            <a:xfrm rot="1229115">
              <a:off x="7440797" y="3303982"/>
              <a:ext cx="1081289" cy="1081289"/>
            </a:xfrm>
            <a:prstGeom prst="ellipse">
              <a:avLst/>
            </a:prstGeom>
            <a:solidFill>
              <a:srgbClr val="FF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67"/>
            </a:p>
          </p:txBody>
        </p:sp>
        <p:sp>
          <p:nvSpPr>
            <p:cNvPr id="15" name="TextBox 14"/>
            <p:cNvSpPr txBox="1"/>
            <p:nvPr/>
          </p:nvSpPr>
          <p:spPr>
            <a:xfrm rot="1229115">
              <a:off x="7341276" y="3215003"/>
              <a:ext cx="1254015" cy="135457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1537863"/>
                </a:avLst>
              </a:prstTxWarp>
              <a:spAutoFit/>
            </a:bodyPr>
            <a:lstStyle/>
            <a:p>
              <a:pPr algn="ctr"/>
              <a:r>
                <a:rPr lang="en-GB" sz="4000" dirty="0">
                  <a:solidFill>
                    <a:srgbClr val="FFCE07"/>
                  </a:solidFill>
                  <a:latin typeface="Sequel Neue" panose="00000500000000000000" pitchFamily="50" charset="0"/>
                </a:rPr>
                <a:t>#</a:t>
              </a:r>
              <a:r>
                <a:rPr lang="en-GB" sz="4000" dirty="0" err="1">
                  <a:solidFill>
                    <a:srgbClr val="FFCE07"/>
                  </a:solidFill>
                  <a:latin typeface="Sequel Neue" panose="00000500000000000000" pitchFamily="50" charset="0"/>
                </a:rPr>
                <a:t>Scotmalawiyouth</a:t>
              </a:r>
              <a:endParaRPr lang="en-GB" sz="4000" dirty="0">
                <a:solidFill>
                  <a:srgbClr val="FFCE07"/>
                </a:solidFill>
                <a:latin typeface="Sequel Neue" panose="00000500000000000000" pitchFamily="50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229115">
              <a:off x="7503829" y="3375650"/>
              <a:ext cx="919625" cy="934648"/>
              <a:chOff x="3181063" y="6797457"/>
              <a:chExt cx="1180946" cy="120023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411" r="79021" b="19292"/>
              <a:stretch/>
            </p:blipFill>
            <p:spPr>
              <a:xfrm>
                <a:off x="3181063" y="7372109"/>
                <a:ext cx="606518" cy="62558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85" r="68912" b="36826"/>
              <a:stretch/>
            </p:blipFill>
            <p:spPr>
              <a:xfrm rot="20160210">
                <a:off x="3331268" y="6797457"/>
                <a:ext cx="1030741" cy="1059445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406358" y="6327846"/>
            <a:ext cx="7964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fully funded ongoing support from SEA – get in touch! </a:t>
            </a:r>
            <a:r>
              <a:rPr lang="en-GB" sz="1200" i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schools@socialenterprise.academy</a:t>
            </a:r>
            <a:r>
              <a:rPr lang="en-GB" sz="12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12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more information – see our website: </a:t>
            </a:r>
            <a:r>
              <a:rPr lang="en-GB" sz="1200" i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www.socialenterprise.academy/scot/young-people</a:t>
            </a:r>
            <a:endParaRPr lang="en-GB" sz="1200" i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00" y="0"/>
            <a:ext cx="9126000" cy="6858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79" y="5831906"/>
            <a:ext cx="342075" cy="34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73955"/>
      </p:ext>
    </p:extLst>
  </p:cSld>
  <p:clrMapOvr>
    <a:masterClrMapping/>
  </p:clrMapOvr>
</p:sld>
</file>

<file path=ppt/theme/theme1.xml><?xml version="1.0" encoding="utf-8"?>
<a:theme xmlns:a="http://schemas.openxmlformats.org/drawingml/2006/main" name="SEA 2018">
  <a:themeElements>
    <a:clrScheme name="SEA 2018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BA0F6B"/>
      </a:accent1>
      <a:accent2>
        <a:srgbClr val="009DA0"/>
      </a:accent2>
      <a:accent3>
        <a:srgbClr val="FFCD00"/>
      </a:accent3>
      <a:accent4>
        <a:srgbClr val="FC2E45"/>
      </a:accent4>
      <a:accent5>
        <a:srgbClr val="666666"/>
      </a:accent5>
      <a:accent6>
        <a:srgbClr val="E7E6E6"/>
      </a:accent6>
      <a:hlink>
        <a:srgbClr val="009DA0"/>
      </a:hlink>
      <a:folHlink>
        <a:srgbClr val="BA0F6B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 2018" id="{B19DA9B3-350D-4393-AA4D-5EDF31B92773}" vid="{FDC6B75C-DCC2-41B9-BC36-9D6F7A3540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 2018</Template>
  <TotalTime>3328</TotalTime>
  <Words>204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Open Sans Light</vt:lpstr>
      <vt:lpstr>Sequel Neue</vt:lpstr>
      <vt:lpstr>Arial</vt:lpstr>
      <vt:lpstr>Open Sans</vt:lpstr>
      <vt:lpstr>Calibri Light</vt:lpstr>
      <vt:lpstr>Calibri</vt:lpstr>
      <vt:lpstr>SEA 2018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Michie</dc:creator>
  <cp:lastModifiedBy>Allan Napier</cp:lastModifiedBy>
  <cp:revision>32</cp:revision>
  <dcterms:created xsi:type="dcterms:W3CDTF">2020-04-14T22:06:52Z</dcterms:created>
  <dcterms:modified xsi:type="dcterms:W3CDTF">2021-03-12T13:04:10Z</dcterms:modified>
</cp:coreProperties>
</file>