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9" r:id="rId5"/>
    <p:sldId id="260" r:id="rId6"/>
    <p:sldId id="261"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07"/>
  </p:normalViewPr>
  <p:slideViewPr>
    <p:cSldViewPr snapToGrid="0" snapToObjects="1" showGuides="1">
      <p:cViewPr varScale="1">
        <p:scale>
          <a:sx n="107" d="100"/>
          <a:sy n="107" d="100"/>
        </p:scale>
        <p:origin x="64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4/27/22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4/27/22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B1B5F-056D-234C-A824-168A2ED7ED6C}"/>
              </a:ext>
            </a:extLst>
          </p:cNvPr>
          <p:cNvSpPr>
            <a:spLocks noGrp="1"/>
          </p:cNvSpPr>
          <p:nvPr>
            <p:ph type="ctrTitle"/>
          </p:nvPr>
        </p:nvSpPr>
        <p:spPr/>
        <p:txBody>
          <a:bodyPr>
            <a:noAutofit/>
          </a:bodyPr>
          <a:lstStyle/>
          <a:p>
            <a:r>
              <a:rPr lang="en-GB" sz="4000" b="1" dirty="0"/>
              <a:t>Executive Supremacy and the Armed Forces: A Case Study of Public Finance Management in Malawi</a:t>
            </a:r>
            <a:endParaRPr lang="en-US" sz="4000" dirty="0"/>
          </a:p>
        </p:txBody>
      </p:sp>
      <p:sp>
        <p:nvSpPr>
          <p:cNvPr id="3" name="Subtitle 2">
            <a:extLst>
              <a:ext uri="{FF2B5EF4-FFF2-40B4-BE49-F238E27FC236}">
                <a16:creationId xmlns:a16="http://schemas.microsoft.com/office/drawing/2014/main" id="{3BB8A0B0-0BF9-264E-AFF2-4BCA8187857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6096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805C-81A0-3141-9A24-6B65ED792D8A}"/>
              </a:ext>
            </a:extLst>
          </p:cNvPr>
          <p:cNvSpPr>
            <a:spLocks noGrp="1"/>
          </p:cNvSpPr>
          <p:nvPr>
            <p:ph type="title"/>
          </p:nvPr>
        </p:nvSpPr>
        <p:spPr/>
        <p:txBody>
          <a:bodyPr>
            <a:normAutofit fontScale="90000"/>
          </a:bodyPr>
          <a:lstStyle/>
          <a:p>
            <a:r>
              <a:rPr lang="en-GB" b="1" dirty="0"/>
              <a:t>The historical context of Public Finance Management in the Armed Forces</a:t>
            </a:r>
            <a:br>
              <a:rPr lang="en-GB" dirty="0"/>
            </a:br>
            <a:endParaRPr lang="en-US" dirty="0"/>
          </a:p>
        </p:txBody>
      </p:sp>
      <p:sp>
        <p:nvSpPr>
          <p:cNvPr id="3" name="Content Placeholder 2">
            <a:extLst>
              <a:ext uri="{FF2B5EF4-FFF2-40B4-BE49-F238E27FC236}">
                <a16:creationId xmlns:a16="http://schemas.microsoft.com/office/drawing/2014/main" id="{007EFC6C-3534-E741-91CE-90B07C51CEAE}"/>
              </a:ext>
            </a:extLst>
          </p:cNvPr>
          <p:cNvSpPr>
            <a:spLocks noGrp="1"/>
          </p:cNvSpPr>
          <p:nvPr>
            <p:ph idx="1"/>
          </p:nvPr>
        </p:nvSpPr>
        <p:spPr/>
        <p:txBody>
          <a:bodyPr>
            <a:normAutofit/>
          </a:bodyPr>
          <a:lstStyle/>
          <a:p>
            <a:r>
              <a:rPr lang="en-GB" dirty="0"/>
              <a:t>The policies adopted by all post-independence Heads of State reduced legislative powers and created executive dominance, resulting in lack of effective oversight of the military public expenditure.</a:t>
            </a:r>
          </a:p>
          <a:p>
            <a:r>
              <a:rPr lang="en-GB" dirty="0"/>
              <a:t>The Armed Forces restructuring and procurement of military assets/ the public expenditure has always been kept under wraps of the Presidency and the military without a </a:t>
            </a:r>
            <a:r>
              <a:rPr lang="en-GB" b="1" dirty="0"/>
              <a:t>security cleared </a:t>
            </a:r>
            <a:r>
              <a:rPr lang="en-GB" dirty="0"/>
              <a:t>Defence and Security Committee.</a:t>
            </a:r>
          </a:p>
          <a:p>
            <a:r>
              <a:rPr lang="en-GB" dirty="0"/>
              <a:t>The President and Defence Commanders’ relationship i.e. firing and control.</a:t>
            </a:r>
            <a:endParaRPr lang="en-US" dirty="0"/>
          </a:p>
        </p:txBody>
      </p:sp>
    </p:spTree>
    <p:extLst>
      <p:ext uri="{BB962C8B-B14F-4D97-AF65-F5344CB8AC3E}">
        <p14:creationId xmlns:p14="http://schemas.microsoft.com/office/powerpoint/2010/main" val="281673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223C5-F6A2-2742-910D-62FE85D45E9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D368282-38FC-B84B-803C-2DEB15823703}"/>
              </a:ext>
            </a:extLst>
          </p:cNvPr>
          <p:cNvSpPr>
            <a:spLocks noGrp="1"/>
          </p:cNvSpPr>
          <p:nvPr>
            <p:ph idx="1"/>
          </p:nvPr>
        </p:nvSpPr>
        <p:spPr/>
        <p:txBody>
          <a:bodyPr/>
          <a:lstStyle/>
          <a:p>
            <a:r>
              <a:rPr lang="en-US" dirty="0"/>
              <a:t>Questions and Comments</a:t>
            </a:r>
          </a:p>
        </p:txBody>
      </p:sp>
    </p:spTree>
    <p:extLst>
      <p:ext uri="{BB962C8B-B14F-4D97-AF65-F5344CB8AC3E}">
        <p14:creationId xmlns:p14="http://schemas.microsoft.com/office/powerpoint/2010/main" val="117671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6459-557E-C749-8CC4-F385D7639BF5}"/>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9332468D-8FCC-4F40-B662-79714C04743E}"/>
              </a:ext>
            </a:extLst>
          </p:cNvPr>
          <p:cNvSpPr>
            <a:spLocks noGrp="1"/>
          </p:cNvSpPr>
          <p:nvPr>
            <p:ph idx="1"/>
          </p:nvPr>
        </p:nvSpPr>
        <p:spPr>
          <a:xfrm>
            <a:off x="1451579" y="2015732"/>
            <a:ext cx="5447985" cy="2988515"/>
          </a:xfrm>
        </p:spPr>
        <p:txBody>
          <a:bodyPr/>
          <a:lstStyle/>
          <a:p>
            <a:r>
              <a:rPr lang="en-US" dirty="0"/>
              <a:t>Introduction</a:t>
            </a:r>
          </a:p>
          <a:p>
            <a:r>
              <a:rPr lang="en-US" dirty="0"/>
              <a:t>Methodology</a:t>
            </a:r>
          </a:p>
          <a:p>
            <a:r>
              <a:rPr lang="en-US" dirty="0"/>
              <a:t>Research Findings</a:t>
            </a:r>
          </a:p>
          <a:p>
            <a:r>
              <a:rPr lang="en-US" dirty="0"/>
              <a:t>Conclusion</a:t>
            </a:r>
          </a:p>
          <a:p>
            <a:endParaRPr lang="en-US" dirty="0"/>
          </a:p>
        </p:txBody>
      </p:sp>
    </p:spTree>
    <p:extLst>
      <p:ext uri="{BB962C8B-B14F-4D97-AF65-F5344CB8AC3E}">
        <p14:creationId xmlns:p14="http://schemas.microsoft.com/office/powerpoint/2010/main" val="1361344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94776-4D19-D640-B1BC-2A4C0E4AB96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1E6039A-4F9A-C24D-BC7E-7E2C1455CC6F}"/>
              </a:ext>
            </a:extLst>
          </p:cNvPr>
          <p:cNvSpPr>
            <a:spLocks noGrp="1"/>
          </p:cNvSpPr>
          <p:nvPr>
            <p:ph idx="1"/>
          </p:nvPr>
        </p:nvSpPr>
        <p:spPr>
          <a:xfrm>
            <a:off x="1451580" y="2015732"/>
            <a:ext cx="6979902" cy="3450613"/>
          </a:xfrm>
        </p:spPr>
        <p:txBody>
          <a:bodyPr/>
          <a:lstStyle/>
          <a:p>
            <a:r>
              <a:rPr lang="en-GB" dirty="0"/>
              <a:t>Public finance management nexus with good governance paradigm</a:t>
            </a:r>
          </a:p>
          <a:p>
            <a:r>
              <a:rPr lang="en-GB" dirty="0"/>
              <a:t>Little or no research on security governance and public finance management in the Armed Forces in Malawi </a:t>
            </a:r>
            <a:endParaRPr lang="en-US" dirty="0"/>
          </a:p>
        </p:txBody>
      </p:sp>
    </p:spTree>
    <p:extLst>
      <p:ext uri="{BB962C8B-B14F-4D97-AF65-F5344CB8AC3E}">
        <p14:creationId xmlns:p14="http://schemas.microsoft.com/office/powerpoint/2010/main" val="5772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94776-4D19-D640-B1BC-2A4C0E4AB967}"/>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21E6039A-4F9A-C24D-BC7E-7E2C1455CC6F}"/>
              </a:ext>
            </a:extLst>
          </p:cNvPr>
          <p:cNvSpPr>
            <a:spLocks noGrp="1"/>
          </p:cNvSpPr>
          <p:nvPr>
            <p:ph idx="1"/>
          </p:nvPr>
        </p:nvSpPr>
        <p:spPr>
          <a:xfrm>
            <a:off x="1451579" y="2015732"/>
            <a:ext cx="8856203" cy="3450613"/>
          </a:xfrm>
        </p:spPr>
        <p:txBody>
          <a:bodyPr/>
          <a:lstStyle/>
          <a:p>
            <a:r>
              <a:rPr lang="en-GB" dirty="0"/>
              <a:t>Face to face interviews with Military Officers,  Members of Parliament, Parliamentary Staff and Ministry of Defence. </a:t>
            </a:r>
          </a:p>
          <a:p>
            <a:r>
              <a:rPr lang="en-GB" dirty="0"/>
              <a:t>Used historical institutionalism theory to appreciate the broader policy trajectory and historical environment of  security governance in Malawi i.e. Public expenditure and accountability. </a:t>
            </a:r>
          </a:p>
          <a:p>
            <a:r>
              <a:rPr lang="en-GB" dirty="0"/>
              <a:t>Historical institutionalism primarily describes the reasons for the persistent trajectory of given policy decisions and how some occasional changes occur. </a:t>
            </a:r>
            <a:endParaRPr lang="en-US" dirty="0"/>
          </a:p>
        </p:txBody>
      </p:sp>
    </p:spTree>
    <p:extLst>
      <p:ext uri="{BB962C8B-B14F-4D97-AF65-F5344CB8AC3E}">
        <p14:creationId xmlns:p14="http://schemas.microsoft.com/office/powerpoint/2010/main" val="135852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2AEC-86FD-7E44-9FDF-3CD1DCB190C1}"/>
              </a:ext>
            </a:extLst>
          </p:cNvPr>
          <p:cNvSpPr>
            <a:spLocks noGrp="1"/>
          </p:cNvSpPr>
          <p:nvPr>
            <p:ph type="title"/>
          </p:nvPr>
        </p:nvSpPr>
        <p:spPr/>
        <p:txBody>
          <a:bodyPr/>
          <a:lstStyle/>
          <a:p>
            <a:r>
              <a:rPr lang="en-US" dirty="0"/>
              <a:t>Research findings</a:t>
            </a:r>
          </a:p>
        </p:txBody>
      </p:sp>
      <p:sp>
        <p:nvSpPr>
          <p:cNvPr id="3" name="Content Placeholder 2">
            <a:extLst>
              <a:ext uri="{FF2B5EF4-FFF2-40B4-BE49-F238E27FC236}">
                <a16:creationId xmlns:a16="http://schemas.microsoft.com/office/drawing/2014/main" id="{2E9D2D50-097E-5849-B44C-6C730981F517}"/>
              </a:ext>
            </a:extLst>
          </p:cNvPr>
          <p:cNvSpPr>
            <a:spLocks noGrp="1"/>
          </p:cNvSpPr>
          <p:nvPr>
            <p:ph idx="1"/>
          </p:nvPr>
        </p:nvSpPr>
        <p:spPr/>
        <p:txBody>
          <a:bodyPr>
            <a:normAutofit fontScale="92500"/>
          </a:bodyPr>
          <a:lstStyle/>
          <a:p>
            <a:r>
              <a:rPr lang="en-GB" b="1" dirty="0"/>
              <a:t>Institutional framework for security governance and financial oversight in the Armed Forces: MOD</a:t>
            </a:r>
          </a:p>
          <a:p>
            <a:r>
              <a:rPr lang="en-GB" dirty="0"/>
              <a:t>Military has an extensive latitude in its budgeting and procurement process, thereby weakening any prudent public finance management. </a:t>
            </a:r>
          </a:p>
          <a:p>
            <a:r>
              <a:rPr lang="en-GB" dirty="0"/>
              <a:t>The Military regulates its own financial prudence through the office of Inspector General (IG) </a:t>
            </a:r>
          </a:p>
          <a:p>
            <a:r>
              <a:rPr lang="en-GB" dirty="0"/>
              <a:t>The IG office is not independent as it operates within the Office of the Commander of the Defence Force. This institutional arrangement therefore weakens the regulatory role of the Inspector General’s office. </a:t>
            </a:r>
          </a:p>
          <a:p>
            <a:endParaRPr lang="en-US" dirty="0"/>
          </a:p>
        </p:txBody>
      </p:sp>
    </p:spTree>
    <p:extLst>
      <p:ext uri="{BB962C8B-B14F-4D97-AF65-F5344CB8AC3E}">
        <p14:creationId xmlns:p14="http://schemas.microsoft.com/office/powerpoint/2010/main" val="218926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22AB-827C-9A47-9CEC-1D68722284B4}"/>
              </a:ext>
            </a:extLst>
          </p:cNvPr>
          <p:cNvSpPr>
            <a:spLocks noGrp="1"/>
          </p:cNvSpPr>
          <p:nvPr>
            <p:ph type="title"/>
          </p:nvPr>
        </p:nvSpPr>
        <p:spPr/>
        <p:txBody>
          <a:bodyPr>
            <a:normAutofit fontScale="90000"/>
          </a:bodyPr>
          <a:lstStyle/>
          <a:p>
            <a:r>
              <a:rPr lang="en-GB" dirty="0"/>
              <a:t>Governance dilemma and financial accountability challenges within the MOD.</a:t>
            </a:r>
            <a:br>
              <a:rPr lang="en-GB" dirty="0"/>
            </a:br>
            <a:endParaRPr lang="en-US" dirty="0"/>
          </a:p>
        </p:txBody>
      </p:sp>
      <p:sp>
        <p:nvSpPr>
          <p:cNvPr id="3" name="Content Placeholder 2">
            <a:extLst>
              <a:ext uri="{FF2B5EF4-FFF2-40B4-BE49-F238E27FC236}">
                <a16:creationId xmlns:a16="http://schemas.microsoft.com/office/drawing/2014/main" id="{DCD7D5FF-2005-3049-8D3A-B3D14F27DA1E}"/>
              </a:ext>
            </a:extLst>
          </p:cNvPr>
          <p:cNvSpPr>
            <a:spLocks noGrp="1"/>
          </p:cNvSpPr>
          <p:nvPr>
            <p:ph idx="1"/>
          </p:nvPr>
        </p:nvSpPr>
        <p:spPr/>
        <p:txBody>
          <a:bodyPr/>
          <a:lstStyle/>
          <a:p>
            <a:r>
              <a:rPr lang="en-GB" dirty="0"/>
              <a:t>The Head of State in Malawi has at different occasions served as the Minister of Defence since 2004 causing security governance dilemma.</a:t>
            </a:r>
          </a:p>
          <a:p>
            <a:r>
              <a:rPr lang="en-GB" dirty="0"/>
              <a:t>Section 3 of the Public Finance Act stipulates that</a:t>
            </a:r>
          </a:p>
          <a:p>
            <a:pPr lvl="1"/>
            <a:r>
              <a:rPr lang="en-GB" dirty="0"/>
              <a:t>the minister is responsible to cabinet and national assembly (b) ensuring adequate procedures, internal controls and guidelines exist for the use of public money and public resources; and (c) the compliance by the Ministry of Finance with its responsibilities under this Act.</a:t>
            </a:r>
          </a:p>
          <a:p>
            <a:endParaRPr lang="en-US" dirty="0"/>
          </a:p>
        </p:txBody>
      </p:sp>
    </p:spTree>
    <p:extLst>
      <p:ext uri="{BB962C8B-B14F-4D97-AF65-F5344CB8AC3E}">
        <p14:creationId xmlns:p14="http://schemas.microsoft.com/office/powerpoint/2010/main" val="274918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FDCE-97E9-8E4C-B2FB-5A412815AB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EB046A-99EA-2642-8634-55C74415034B}"/>
              </a:ext>
            </a:extLst>
          </p:cNvPr>
          <p:cNvSpPr>
            <a:spLocks noGrp="1"/>
          </p:cNvSpPr>
          <p:nvPr>
            <p:ph idx="1"/>
          </p:nvPr>
        </p:nvSpPr>
        <p:spPr>
          <a:xfrm>
            <a:off x="1451579" y="2015732"/>
            <a:ext cx="8963081" cy="3450613"/>
          </a:xfrm>
        </p:spPr>
        <p:txBody>
          <a:bodyPr>
            <a:normAutofit fontScale="92500"/>
          </a:bodyPr>
          <a:lstStyle/>
          <a:p>
            <a:r>
              <a:rPr lang="en-GB" dirty="0"/>
              <a:t>Section 4 stipulates that </a:t>
            </a:r>
          </a:p>
          <a:p>
            <a:pPr marL="457200" lvl="1" indent="0">
              <a:buNone/>
            </a:pPr>
            <a:r>
              <a:rPr lang="en-GB" dirty="0"/>
              <a:t>the minister is responsible for (c) the supervision of the finances, assets and liabilities of the state so as to ensure that a full accounting is made to the National Assembly of all transactions involving public moneys or disposition of public resources; (c) the oversight of finances of the statutory bodies.</a:t>
            </a:r>
          </a:p>
          <a:p>
            <a:r>
              <a:rPr lang="en-GB" dirty="0"/>
              <a:t>While the Deputy minister appears in his stead, this is excessive delegation of authority, </a:t>
            </a:r>
          </a:p>
          <a:p>
            <a:pPr marL="457200" lvl="1" indent="0">
              <a:buNone/>
            </a:pPr>
            <a:r>
              <a:rPr lang="en-GB" dirty="0"/>
              <a:t>and section 5(c) of the PFM Act 2003 stipulates that the responsibilities of the minister under this Act shall not be derogated merely by his having exercised his power of delegation under this section.</a:t>
            </a:r>
          </a:p>
          <a:p>
            <a:endParaRPr lang="en-US" dirty="0"/>
          </a:p>
        </p:txBody>
      </p:sp>
    </p:spTree>
    <p:extLst>
      <p:ext uri="{BB962C8B-B14F-4D97-AF65-F5344CB8AC3E}">
        <p14:creationId xmlns:p14="http://schemas.microsoft.com/office/powerpoint/2010/main" val="182738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E699-1EE3-F749-93AE-DFE4E2A261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858B41-45C6-024A-AEF4-124A304ECB34}"/>
              </a:ext>
            </a:extLst>
          </p:cNvPr>
          <p:cNvSpPr>
            <a:spLocks noGrp="1"/>
          </p:cNvSpPr>
          <p:nvPr>
            <p:ph idx="1"/>
          </p:nvPr>
        </p:nvSpPr>
        <p:spPr>
          <a:xfrm>
            <a:off x="1451579" y="2015732"/>
            <a:ext cx="8725574" cy="3450613"/>
          </a:xfrm>
        </p:spPr>
        <p:txBody>
          <a:bodyPr/>
          <a:lstStyle/>
          <a:p>
            <a:r>
              <a:rPr lang="en-GB" dirty="0"/>
              <a:t>The Republic of Malawi constitution stipulates that </a:t>
            </a:r>
          </a:p>
          <a:p>
            <a:pPr marL="457200" lvl="1" indent="0">
              <a:buNone/>
            </a:pPr>
            <a:r>
              <a:rPr lang="en-GB" dirty="0"/>
              <a:t>“the ultimate responsibility of the defence forces of Malawi shall vest in </a:t>
            </a:r>
            <a:r>
              <a:rPr lang="en-GB" b="1" dirty="0"/>
              <a:t>the President </a:t>
            </a:r>
            <a:r>
              <a:rPr lang="en-GB" dirty="0"/>
              <a:t>as commander in chief.” It further states that any power conferred on the President, by the constitution, shall only be exercised on the recommendations of the </a:t>
            </a:r>
            <a:r>
              <a:rPr lang="en-GB" b="1" dirty="0"/>
              <a:t>Defence Force Council</a:t>
            </a:r>
            <a:r>
              <a:rPr lang="en-GB" dirty="0"/>
              <a:t>, which </a:t>
            </a:r>
            <a:r>
              <a:rPr lang="en-GB" b="1" dirty="0"/>
              <a:t>shall include the Minister of Defence, </a:t>
            </a:r>
            <a:r>
              <a:rPr lang="en-GB" dirty="0"/>
              <a:t>Secretary to the office of the President and Cabinet and the high command of the Defence Force. The Republic of Malawi Constitution, 1995: 71.</a:t>
            </a:r>
          </a:p>
        </p:txBody>
      </p:sp>
    </p:spTree>
    <p:extLst>
      <p:ext uri="{BB962C8B-B14F-4D97-AF65-F5344CB8AC3E}">
        <p14:creationId xmlns:p14="http://schemas.microsoft.com/office/powerpoint/2010/main" val="101835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E54D-2A94-0349-A7A2-C795507A5ED1}"/>
              </a:ext>
            </a:extLst>
          </p:cNvPr>
          <p:cNvSpPr>
            <a:spLocks noGrp="1"/>
          </p:cNvSpPr>
          <p:nvPr>
            <p:ph type="title"/>
          </p:nvPr>
        </p:nvSpPr>
        <p:spPr/>
        <p:txBody>
          <a:bodyPr/>
          <a:lstStyle/>
          <a:p>
            <a:r>
              <a:rPr lang="en-GB" b="1" dirty="0"/>
              <a:t>The Legislature</a:t>
            </a:r>
            <a:br>
              <a:rPr lang="en-GB" dirty="0"/>
            </a:br>
            <a:endParaRPr lang="en-US" dirty="0"/>
          </a:p>
        </p:txBody>
      </p:sp>
      <p:sp>
        <p:nvSpPr>
          <p:cNvPr id="3" name="Content Placeholder 2">
            <a:extLst>
              <a:ext uri="{FF2B5EF4-FFF2-40B4-BE49-F238E27FC236}">
                <a16:creationId xmlns:a16="http://schemas.microsoft.com/office/drawing/2014/main" id="{55987700-95E5-4045-92D1-C0A13F88DC82}"/>
              </a:ext>
            </a:extLst>
          </p:cNvPr>
          <p:cNvSpPr>
            <a:spLocks noGrp="1"/>
          </p:cNvSpPr>
          <p:nvPr>
            <p:ph idx="1"/>
          </p:nvPr>
        </p:nvSpPr>
        <p:spPr/>
        <p:txBody>
          <a:bodyPr>
            <a:normAutofit/>
          </a:bodyPr>
          <a:lstStyle/>
          <a:p>
            <a:r>
              <a:rPr lang="en-GB" dirty="0"/>
              <a:t>Members of parliament little fiscal expertise; and  lack of specialized knowledge in defence budget. </a:t>
            </a:r>
          </a:p>
          <a:p>
            <a:r>
              <a:rPr lang="en-GB" dirty="0"/>
              <a:t>Defence and Security Committee experience on public expenditure oversight on secretive national security operations is absent due to lack of security clearance to handle such sensitive information.  </a:t>
            </a:r>
          </a:p>
          <a:p>
            <a:r>
              <a:rPr lang="en-GB" dirty="0"/>
              <a:t>Lack of professional parliamentary staff with sufficient knowledge and expertise of the military’s institutional requirements and expenditure of public money. </a:t>
            </a:r>
            <a:endParaRPr lang="en-US" dirty="0"/>
          </a:p>
        </p:txBody>
      </p:sp>
    </p:spTree>
    <p:extLst>
      <p:ext uri="{BB962C8B-B14F-4D97-AF65-F5344CB8AC3E}">
        <p14:creationId xmlns:p14="http://schemas.microsoft.com/office/powerpoint/2010/main" val="396177260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194</TotalTime>
  <Words>663</Words>
  <Application>Microsoft Macintosh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Executive Supremacy and the Armed Forces: A Case Study of Public Finance Management in Malawi</vt:lpstr>
      <vt:lpstr>Scope</vt:lpstr>
      <vt:lpstr>Introduction</vt:lpstr>
      <vt:lpstr>Methodology</vt:lpstr>
      <vt:lpstr>Research findings</vt:lpstr>
      <vt:lpstr>Governance dilemma and financial accountability challenges within the MOD. </vt:lpstr>
      <vt:lpstr>PowerPoint Presentation</vt:lpstr>
      <vt:lpstr>PowerPoint Presentation</vt:lpstr>
      <vt:lpstr>The Legislature </vt:lpstr>
      <vt:lpstr>The historical context of Public Finance Management in the Armed Forces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Supremacy and the Armed Forces: A Case Study of Public Finance Management in Malawi</dc:title>
  <dc:creator>Mphatso Phiri</dc:creator>
  <cp:lastModifiedBy>Mphatso Phiri</cp:lastModifiedBy>
  <cp:revision>13</cp:revision>
  <dcterms:created xsi:type="dcterms:W3CDTF">2022-04-26T08:56:37Z</dcterms:created>
  <dcterms:modified xsi:type="dcterms:W3CDTF">2022-04-27T12:41:47Z</dcterms:modified>
</cp:coreProperties>
</file>