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userId="f43e5c03-b908-40cd-9d95-f0f05223a07f" providerId="ADAL" clId="{C8DFEB67-ADB7-487B-9750-DFF6806BCC16}"/>
    <pc:docChg chg="custSel modSld">
      <pc:chgData name="Craig" userId="f43e5c03-b908-40cd-9d95-f0f05223a07f" providerId="ADAL" clId="{C8DFEB67-ADB7-487B-9750-DFF6806BCC16}" dt="2022-04-26T09:53:17.015" v="14" actId="12"/>
      <pc:docMkLst>
        <pc:docMk/>
      </pc:docMkLst>
      <pc:sldChg chg="modSp mod">
        <pc:chgData name="Craig" userId="f43e5c03-b908-40cd-9d95-f0f05223a07f" providerId="ADAL" clId="{C8DFEB67-ADB7-487B-9750-DFF6806BCC16}" dt="2022-04-26T09:45:45.231" v="0" actId="20577"/>
        <pc:sldMkLst>
          <pc:docMk/>
          <pc:sldMk cId="3146363114" sldId="257"/>
        </pc:sldMkLst>
        <pc:spChg chg="mod">
          <ac:chgData name="Craig" userId="f43e5c03-b908-40cd-9d95-f0f05223a07f" providerId="ADAL" clId="{C8DFEB67-ADB7-487B-9750-DFF6806BCC16}" dt="2022-04-26T09:45:45.231" v="0" actId="20577"/>
          <ac:spMkLst>
            <pc:docMk/>
            <pc:sldMk cId="3146363114" sldId="257"/>
            <ac:spMk id="3" creationId="{CAEA2AAD-639A-48A8-B7D9-8F6C28B35328}"/>
          </ac:spMkLst>
        </pc:spChg>
      </pc:sldChg>
      <pc:sldChg chg="modSp mod">
        <pc:chgData name="Craig" userId="f43e5c03-b908-40cd-9d95-f0f05223a07f" providerId="ADAL" clId="{C8DFEB67-ADB7-487B-9750-DFF6806BCC16}" dt="2022-04-26T09:51:54.547" v="2" actId="12"/>
        <pc:sldMkLst>
          <pc:docMk/>
          <pc:sldMk cId="2403393629" sldId="258"/>
        </pc:sldMkLst>
        <pc:spChg chg="mod">
          <ac:chgData name="Craig" userId="f43e5c03-b908-40cd-9d95-f0f05223a07f" providerId="ADAL" clId="{C8DFEB67-ADB7-487B-9750-DFF6806BCC16}" dt="2022-04-26T09:51:54.547" v="2" actId="12"/>
          <ac:spMkLst>
            <pc:docMk/>
            <pc:sldMk cId="2403393629" sldId="258"/>
            <ac:spMk id="3" creationId="{F55453AD-F82B-4D72-8C74-B4351EF35556}"/>
          </ac:spMkLst>
        </pc:spChg>
      </pc:sldChg>
      <pc:sldChg chg="modSp mod">
        <pc:chgData name="Craig" userId="f43e5c03-b908-40cd-9d95-f0f05223a07f" providerId="ADAL" clId="{C8DFEB67-ADB7-487B-9750-DFF6806BCC16}" dt="2022-04-26T09:52:48.855" v="12" actId="12"/>
        <pc:sldMkLst>
          <pc:docMk/>
          <pc:sldMk cId="3615130665" sldId="261"/>
        </pc:sldMkLst>
        <pc:spChg chg="mod">
          <ac:chgData name="Craig" userId="f43e5c03-b908-40cd-9d95-f0f05223a07f" providerId="ADAL" clId="{C8DFEB67-ADB7-487B-9750-DFF6806BCC16}" dt="2022-04-26T09:52:48.855" v="12" actId="12"/>
          <ac:spMkLst>
            <pc:docMk/>
            <pc:sldMk cId="3615130665" sldId="261"/>
            <ac:spMk id="3" creationId="{642AD278-3C15-4F6B-8D0E-729BA01B8F9C}"/>
          </ac:spMkLst>
        </pc:spChg>
      </pc:sldChg>
      <pc:sldChg chg="modSp mod">
        <pc:chgData name="Craig" userId="f43e5c03-b908-40cd-9d95-f0f05223a07f" providerId="ADAL" clId="{C8DFEB67-ADB7-487B-9750-DFF6806BCC16}" dt="2022-04-26T09:53:17.015" v="14" actId="12"/>
        <pc:sldMkLst>
          <pc:docMk/>
          <pc:sldMk cId="2470200409" sldId="262"/>
        </pc:sldMkLst>
        <pc:spChg chg="mod">
          <ac:chgData name="Craig" userId="f43e5c03-b908-40cd-9d95-f0f05223a07f" providerId="ADAL" clId="{C8DFEB67-ADB7-487B-9750-DFF6806BCC16}" dt="2022-04-26T09:53:17.015" v="14" actId="12"/>
          <ac:spMkLst>
            <pc:docMk/>
            <pc:sldMk cId="2470200409" sldId="262"/>
            <ac:spMk id="3" creationId="{DE25FB11-63D9-4069-9C60-2CF484F21D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503EC-31ED-4A1F-B868-04342C0A87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0B77793-D198-40F0-92D5-5484613E1D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5A1D08-A6A0-4638-9885-BB889AF98B8B}"/>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5" name="Footer Placeholder 4">
            <a:extLst>
              <a:ext uri="{FF2B5EF4-FFF2-40B4-BE49-F238E27FC236}">
                <a16:creationId xmlns:a16="http://schemas.microsoft.com/office/drawing/2014/main" id="{DF2BEED5-2530-4E63-9645-FABA0D97A2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F8D118-A2D4-4771-B789-C15956F8F926}"/>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110344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AD8BE-88ED-4C75-8260-3F71315255F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EB70E9-546D-479F-B0B9-229B713A04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819016-AB51-4562-8359-EB5C69385516}"/>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5" name="Footer Placeholder 4">
            <a:extLst>
              <a:ext uri="{FF2B5EF4-FFF2-40B4-BE49-F238E27FC236}">
                <a16:creationId xmlns:a16="http://schemas.microsoft.com/office/drawing/2014/main" id="{12A014F7-A386-4B67-8C92-7C55281011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6B8085-0226-43E9-A7B1-EBB7B277AF49}"/>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733582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43C1AD-D154-4084-830B-72F0C52452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834F74-FF68-4BA8-9FF9-331C687C20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CC8A5B-6F3D-4FBC-8F7D-872D342DFEBA}"/>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5" name="Footer Placeholder 4">
            <a:extLst>
              <a:ext uri="{FF2B5EF4-FFF2-40B4-BE49-F238E27FC236}">
                <a16:creationId xmlns:a16="http://schemas.microsoft.com/office/drawing/2014/main" id="{0E4F861A-4239-4AC4-ABB6-F55A7F5841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15AD1D-D2E9-49BA-B1E8-6F43BFA07653}"/>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114203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CCB84-9AB8-48C7-8FA9-4BE9FD9FB2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E7723C-EDB5-4BC1-87B4-F0C70F2140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6EE1ED-A55F-457A-BCE1-3DE9C2A347E0}"/>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5" name="Footer Placeholder 4">
            <a:extLst>
              <a:ext uri="{FF2B5EF4-FFF2-40B4-BE49-F238E27FC236}">
                <a16:creationId xmlns:a16="http://schemas.microsoft.com/office/drawing/2014/main" id="{E413C5FC-7247-4903-9C27-E9EBFFB6CD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B0B6D0-6D83-46EA-BC0F-4125469AB490}"/>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17493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E552C-C362-4FE7-9E8C-EB68203202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E92419-2D21-4A5F-8327-9CF4681ACF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E347D7-DDD0-4395-A795-8ED5C1227D74}"/>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5" name="Footer Placeholder 4">
            <a:extLst>
              <a:ext uri="{FF2B5EF4-FFF2-40B4-BE49-F238E27FC236}">
                <a16:creationId xmlns:a16="http://schemas.microsoft.com/office/drawing/2014/main" id="{CE3A03F2-CD9A-4932-B149-70D8483324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136AAD-FFE4-4CB6-BC9C-0AC47C6CA909}"/>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2336996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CAACF-0316-46DF-A4B2-4A14A26262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777B38-60A5-4F36-8B1F-7F9D54CD58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FDA2B4-CCF5-4393-B005-B6F1E45BAD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BDC429-F135-44A1-B200-639D55370AD6}"/>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6" name="Footer Placeholder 5">
            <a:extLst>
              <a:ext uri="{FF2B5EF4-FFF2-40B4-BE49-F238E27FC236}">
                <a16:creationId xmlns:a16="http://schemas.microsoft.com/office/drawing/2014/main" id="{DFDBF4EF-519C-4296-A307-3D851BB4B4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C06466-C7DF-4825-BC8B-B8D7032E1725}"/>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73370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E255-3897-4CA6-8E5D-DCCE40413C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E8E8F4-D491-4352-9C6C-1C2BA10621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F79052-BB93-429E-B283-A692F2CE06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AD480B-635B-4F84-8CDF-CA42C4B7B5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0BCE9D-1A45-4E5C-81D0-E84DAD8CDA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853989-23AB-41F2-9DB5-1B72D9CD5CBC}"/>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8" name="Footer Placeholder 7">
            <a:extLst>
              <a:ext uri="{FF2B5EF4-FFF2-40B4-BE49-F238E27FC236}">
                <a16:creationId xmlns:a16="http://schemas.microsoft.com/office/drawing/2014/main" id="{992BA021-A4AA-487E-8958-17A6F3021C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35D19AD-4E48-4DAF-8224-36075671F377}"/>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262115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E6DF1-6274-4408-A3E5-E55849F1B14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350762-E387-4F76-9F0F-CA954C3A7B01}"/>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4" name="Footer Placeholder 3">
            <a:extLst>
              <a:ext uri="{FF2B5EF4-FFF2-40B4-BE49-F238E27FC236}">
                <a16:creationId xmlns:a16="http://schemas.microsoft.com/office/drawing/2014/main" id="{73A7F25D-A249-41BA-AB3A-A2DF0E7141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EA39C2-0F89-4993-B6D1-B43813C70710}"/>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358472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3E4241-A811-49F1-94F9-0E75D1B489B2}"/>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3" name="Footer Placeholder 2">
            <a:extLst>
              <a:ext uri="{FF2B5EF4-FFF2-40B4-BE49-F238E27FC236}">
                <a16:creationId xmlns:a16="http://schemas.microsoft.com/office/drawing/2014/main" id="{17B63CA8-45B9-4C81-9B0F-F33D339B29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0265192-DD5A-4383-AEE9-5F3268D442F5}"/>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357282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6165-4690-4B21-860A-7F00047703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324E8A6-1149-46D7-958F-6D14732EC6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BA1C25B-1F41-45E0-B4EB-19EC198A8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83A91-DE2D-4D3E-8804-9CDAB01BFECA}"/>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6" name="Footer Placeholder 5">
            <a:extLst>
              <a:ext uri="{FF2B5EF4-FFF2-40B4-BE49-F238E27FC236}">
                <a16:creationId xmlns:a16="http://schemas.microsoft.com/office/drawing/2014/main" id="{843AC420-9841-41E1-A314-717191787B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8463D6-7F0E-44AB-921B-6BCF2C1EB891}"/>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122430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5248-7E59-46AC-9849-8BF210ED6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3FB513B-4601-4794-AE47-FC91F14C2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18247A6-F4BF-4481-84F4-7B7354EF0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2B61B-3404-463E-8A9B-7064A6D6EEA1}"/>
              </a:ext>
            </a:extLst>
          </p:cNvPr>
          <p:cNvSpPr>
            <a:spLocks noGrp="1"/>
          </p:cNvSpPr>
          <p:nvPr>
            <p:ph type="dt" sz="half" idx="10"/>
          </p:nvPr>
        </p:nvSpPr>
        <p:spPr/>
        <p:txBody>
          <a:bodyPr/>
          <a:lstStyle/>
          <a:p>
            <a:fld id="{ECDFD93A-0645-445E-B28D-317890288381}" type="datetimeFigureOut">
              <a:rPr lang="en-GB" smtClean="0"/>
              <a:t>26/04/2022</a:t>
            </a:fld>
            <a:endParaRPr lang="en-GB"/>
          </a:p>
        </p:txBody>
      </p:sp>
      <p:sp>
        <p:nvSpPr>
          <p:cNvPr id="6" name="Footer Placeholder 5">
            <a:extLst>
              <a:ext uri="{FF2B5EF4-FFF2-40B4-BE49-F238E27FC236}">
                <a16:creationId xmlns:a16="http://schemas.microsoft.com/office/drawing/2014/main" id="{301A0C8E-75D3-4DDA-8809-F93401FD93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47CCB6-0CCD-4878-B03D-CE84E660D34B}"/>
              </a:ext>
            </a:extLst>
          </p:cNvPr>
          <p:cNvSpPr>
            <a:spLocks noGrp="1"/>
          </p:cNvSpPr>
          <p:nvPr>
            <p:ph type="sldNum" sz="quarter" idx="12"/>
          </p:nvPr>
        </p:nvSpPr>
        <p:spPr/>
        <p:txBody>
          <a:bodyPr/>
          <a:lstStyle/>
          <a:p>
            <a:fld id="{2A6CFE42-231D-440E-AC38-D5794EDCC7B2}" type="slidenum">
              <a:rPr lang="en-GB" smtClean="0"/>
              <a:t>‹#›</a:t>
            </a:fld>
            <a:endParaRPr lang="en-GB"/>
          </a:p>
        </p:txBody>
      </p:sp>
    </p:spTree>
    <p:extLst>
      <p:ext uri="{BB962C8B-B14F-4D97-AF65-F5344CB8AC3E}">
        <p14:creationId xmlns:p14="http://schemas.microsoft.com/office/powerpoint/2010/main" val="256199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6D0DF9-99B5-4AD1-B605-AE2ABB35E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851E26-E255-4D51-AF15-B14602CE6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5DBAD9-BAC8-4604-B519-245E911B6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FD93A-0645-445E-B28D-317890288381}" type="datetimeFigureOut">
              <a:rPr lang="en-GB" smtClean="0"/>
              <a:t>26/04/2022</a:t>
            </a:fld>
            <a:endParaRPr lang="en-GB"/>
          </a:p>
        </p:txBody>
      </p:sp>
      <p:sp>
        <p:nvSpPr>
          <p:cNvPr id="5" name="Footer Placeholder 4">
            <a:extLst>
              <a:ext uri="{FF2B5EF4-FFF2-40B4-BE49-F238E27FC236}">
                <a16:creationId xmlns:a16="http://schemas.microsoft.com/office/drawing/2014/main" id="{EB4BF012-A6E8-44AF-A803-5B89A1254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979066-FA46-4201-83A5-26BCD5C2F7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CFE42-231D-440E-AC38-D5794EDCC7B2}" type="slidenum">
              <a:rPr lang="en-GB" smtClean="0"/>
              <a:t>‹#›</a:t>
            </a:fld>
            <a:endParaRPr lang="en-GB"/>
          </a:p>
        </p:txBody>
      </p:sp>
    </p:spTree>
    <p:extLst>
      <p:ext uri="{BB962C8B-B14F-4D97-AF65-F5344CB8AC3E}">
        <p14:creationId xmlns:p14="http://schemas.microsoft.com/office/powerpoint/2010/main" val="270794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EA2AAD-639A-48A8-B7D9-8F6C28B35328}"/>
              </a:ext>
            </a:extLst>
          </p:cNvPr>
          <p:cNvSpPr>
            <a:spLocks noGrp="1"/>
          </p:cNvSpPr>
          <p:nvPr>
            <p:ph idx="1"/>
          </p:nvPr>
        </p:nvSpPr>
        <p:spPr>
          <a:xfrm>
            <a:off x="838200" y="142043"/>
            <a:ext cx="10515600" cy="6596108"/>
          </a:xfrm>
        </p:spPr>
        <p:txBody>
          <a:bodyPr>
            <a:normAutofit/>
          </a:bodyPr>
          <a:lstStyle/>
          <a:p>
            <a:pPr marL="0" indent="0" algn="ctr">
              <a:lnSpc>
                <a:spcPct val="150000"/>
              </a:lnSpc>
              <a:spcAft>
                <a:spcPts val="800"/>
              </a:spcAft>
              <a:buNone/>
            </a:pPr>
            <a:r>
              <a:rPr lang="en-GB" sz="3200" b="1" i="1" dirty="0" err="1">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Awona</a:t>
            </a:r>
            <a:r>
              <a:rPr lang="en-GB" sz="3200" b="1" i="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Nyekhwe</a:t>
            </a:r>
            <a:r>
              <a:rPr lang="en-GB" sz="32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3200" b="1" baseline="30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GB" sz="32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The fate of opposition in multiparty </a:t>
            </a:r>
            <a:r>
              <a:rPr lang="en-GB" sz="3200" b="1">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Malawi (1994 </a:t>
            </a:r>
            <a:r>
              <a:rPr lang="en-GB" sz="32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-2020)</a:t>
            </a:r>
          </a:p>
          <a:p>
            <a:pPr marL="0" indent="0">
              <a:lnSpc>
                <a:spcPct val="150000"/>
              </a:lnSpc>
              <a:spcAft>
                <a:spcPts val="800"/>
              </a:spcAft>
              <a:buNone/>
            </a:pPr>
            <a:r>
              <a:rPr lang="en-GB"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Our paper examines </a:t>
            </a:r>
            <a:r>
              <a:rPr lang="en-GB" sz="2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why Malawi’s post-Banda governance has been characterised by elected autocracies (EAs) rather than elected democracies (EDs). We examine opposition groups effectiveness, in terms of organisation, obtaining funding, garnering public support – which </a:t>
            </a:r>
            <a:r>
              <a:rPr lang="en-GB" sz="2000" dirty="0" err="1">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Afrobarometer</a:t>
            </a:r>
            <a:r>
              <a:rPr lang="en-GB" sz="2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confirms they did, surviving governments’ attempts to neuter them, and calling the government to account on governance and fiscal issues. It will be argued with examples; that apart from the tangible factors above, unresolved real, imagined or mythologised collective memories by both politicians and civil society of pre-colonial, colonial and postcolonial socio-political dispensations and traditions influence current political actors, leading to a cowed opposition.</a:t>
            </a:r>
          </a:p>
          <a:p>
            <a:pPr marL="342900" indent="-342900">
              <a:lnSpc>
                <a:spcPct val="150000"/>
              </a:lnSpc>
              <a:buFont typeface="+mj-lt"/>
              <a:buAutoNum type="arabicPeriod"/>
            </a:pPr>
            <a:r>
              <a:rPr lang="en-GB" sz="14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They will feel the heat, or they will sweat [after losing], implying political opponents will suffer social, economic or other consequences after losing elections. </a:t>
            </a:r>
            <a:r>
              <a:rPr lang="en-GB" sz="1400" i="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636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5453AD-F82B-4D72-8C74-B4351EF35556}"/>
              </a:ext>
            </a:extLst>
          </p:cNvPr>
          <p:cNvSpPr>
            <a:spLocks noGrp="1"/>
          </p:cNvSpPr>
          <p:nvPr>
            <p:ph idx="1"/>
          </p:nvPr>
        </p:nvSpPr>
        <p:spPr>
          <a:xfrm>
            <a:off x="838200" y="159798"/>
            <a:ext cx="10515600" cy="6542843"/>
          </a:xfrm>
        </p:spPr>
        <p:txBody>
          <a:bodyPr>
            <a:normAutofit/>
          </a:bodyPr>
          <a:lstStyle/>
          <a:p>
            <a:pPr marL="0" indent="0" algn="ctr">
              <a:buNone/>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Theoretical considerations:</a:t>
            </a:r>
          </a:p>
          <a:p>
            <a:pPr marL="0" indent="0">
              <a:buNone/>
            </a:pP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A: The Western/donor viewpoint:</a:t>
            </a:r>
          </a:p>
          <a:p>
            <a:pPr marL="0" indent="0">
              <a:buNone/>
            </a:pPr>
            <a:r>
              <a:rPr lang="en-GB" sz="2400" dirty="0" err="1">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Svasand</a:t>
            </a:r>
            <a:r>
              <a:rPr lang="en-GB" sz="24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[acknowledges the role of non-party actors] but uses Dahl’s concept that “… in a democracy the concept [of opposition] usually refers to the role of political parties.”</a:t>
            </a:r>
            <a:r>
              <a:rPr lang="en-GB" sz="2400" baseline="30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GB" sz="24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This definition is too restrictive for Malawi </a:t>
            </a:r>
            <a:r>
              <a:rPr lang="en-GB" sz="24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GB" sz="24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favours those who view the ‘legitimacy of economic, social and political voices’ as being restricted to ‘institutionalised’ and ‘authorised’ parties. </a:t>
            </a:r>
            <a:r>
              <a:rPr lang="en-GB" sz="240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4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Lars </a:t>
            </a:r>
            <a:r>
              <a:rPr lang="en-GB" sz="24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Svåsand</a:t>
            </a:r>
            <a:r>
              <a:rPr lang="en-GB" sz="24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‘Lars </a:t>
            </a:r>
            <a:r>
              <a:rPr lang="en-GB" sz="24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Svåsand</a:t>
            </a:r>
            <a:r>
              <a:rPr lang="en-GB" sz="24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‘The Concept of Opposition and the Structure of Opposition in Malawi’, </a:t>
            </a:r>
            <a:r>
              <a:rPr lang="en-GB" sz="2400" i="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Commonwealth &amp; Comparative Politics</a:t>
            </a:r>
            <a:r>
              <a:rPr lang="en-GB" sz="24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No.  51, Vol. 3, 2013, p 307.)</a:t>
            </a:r>
          </a:p>
          <a:p>
            <a:pPr marL="0" indent="0">
              <a:buNone/>
            </a:pP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We prefer:</a:t>
            </a:r>
          </a:p>
          <a:p>
            <a:pPr>
              <a:buClr>
                <a:schemeClr val="bg1"/>
              </a:buClr>
            </a:pP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notion of opposition should be understood as a stance of disagreement expressed in the public sphere by mobilized actors, through different modes of action, the target of discontent being the government or its policies, the political elite, or the political regime as a whole (</a:t>
            </a:r>
            <a:r>
              <a:rPr lang="en-GB"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Brack</a:t>
            </a: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&amp; </a:t>
            </a:r>
            <a:r>
              <a:rPr lang="en-GB"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Weinblum</a:t>
            </a:r>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2011, p 76).</a:t>
            </a:r>
            <a:b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24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Brack</a:t>
            </a:r>
            <a:r>
              <a:rPr lang="en-GB" sz="24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Nathalie and </a:t>
            </a:r>
            <a:r>
              <a:rPr lang="en-GB" sz="24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Weinblum</a:t>
            </a:r>
            <a:r>
              <a:rPr lang="en-GB" sz="24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Sharon, 2011‘“Political Opposition”: Towards a Renewed Research Agenda’</a:t>
            </a:r>
            <a:r>
              <a:rPr lang="en-GB" sz="2400" i="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Interdisciplinary Political Studies</a:t>
            </a:r>
            <a:r>
              <a:rPr lang="en-GB" sz="24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Vol.1, No. 1).</a:t>
            </a:r>
          </a:p>
          <a:p>
            <a:pPr marL="342900" indent="-342900">
              <a:buFont typeface="+mj-lt"/>
              <a:buAutoNum type="arabicPeriod" startAt="2"/>
            </a:pPr>
            <a:r>
              <a:rPr lang="en-GB" sz="15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Lars </a:t>
            </a:r>
            <a:r>
              <a:rPr lang="en-GB" sz="1500" dirty="0" err="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Svåsand</a:t>
            </a:r>
            <a:r>
              <a:rPr lang="en-GB" sz="15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‘The Concept of Opposition and the Structure of Opposition in Malawi’, p 307.</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339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D7B3F-2CB0-4DEA-800C-39FDE89FD689}"/>
              </a:ext>
            </a:extLst>
          </p:cNvPr>
          <p:cNvSpPr>
            <a:spLocks noGrp="1"/>
          </p:cNvSpPr>
          <p:nvPr>
            <p:ph idx="1"/>
          </p:nvPr>
        </p:nvSpPr>
        <p:spPr>
          <a:xfrm>
            <a:off x="838200" y="204186"/>
            <a:ext cx="10515600" cy="6542843"/>
          </a:xfrm>
        </p:spPr>
        <p:txBody>
          <a:bodyPr>
            <a:normAutofit lnSpcReduction="10000"/>
          </a:bodyPr>
          <a:lstStyle/>
          <a:p>
            <a:pPr marL="0" indent="0" algn="ctr">
              <a:lnSpc>
                <a:spcPct val="107000"/>
              </a:lnSpc>
              <a:spcAft>
                <a:spcPts val="800"/>
              </a:spcAft>
              <a:buNone/>
            </a:pPr>
            <a:r>
              <a:rPr lang="en-GB" sz="3500" b="1" dirty="0">
                <a:effectLst/>
                <a:latin typeface="Times New Roman" panose="02020603050405020304" pitchFamily="18" charset="0"/>
                <a:ea typeface="Calibri" panose="020F0502020204030204" pitchFamily="34" charset="0"/>
                <a:cs typeface="Times New Roman" panose="02020603050405020304" pitchFamily="18" charset="0"/>
              </a:rPr>
              <a:t>Theoretical considerations (cont.):</a:t>
            </a:r>
          </a:p>
          <a:p>
            <a:pPr marL="0" indent="0">
              <a:lnSpc>
                <a:spcPct val="107000"/>
              </a:lnSpc>
              <a:spcAft>
                <a:spcPts val="800"/>
              </a:spcAft>
              <a:buNone/>
            </a:pPr>
            <a:r>
              <a:rPr lang="en-GB" sz="1700" b="1" dirty="0">
                <a:effectLst/>
                <a:latin typeface="Times New Roman" panose="02020603050405020304" pitchFamily="18" charset="0"/>
                <a:ea typeface="Calibri" panose="020F0502020204030204" pitchFamily="34" charset="0"/>
                <a:cs typeface="Times New Roman" panose="02020603050405020304" pitchFamily="18" charset="0"/>
              </a:rPr>
              <a:t>B: Structural versus Agency versus Culture (political and other)</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700" b="1" dirty="0">
                <a:effectLst/>
                <a:latin typeface="Times New Roman" panose="02020603050405020304" pitchFamily="18" charset="0"/>
                <a:ea typeface="Calibri" panose="020F0502020204030204" pitchFamily="34" charset="0"/>
                <a:cs typeface="Times New Roman" panose="02020603050405020304" pitchFamily="18" charset="0"/>
              </a:rPr>
              <a:t>Structural argument:</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7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John Lwanda (2006) Kwacha: The Violence of Money in Malawi's Politics, 1954–2004, </a:t>
            </a:r>
            <a:r>
              <a:rPr lang="en-GB" sz="1700" b="1" i="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Journal of Southern African Studies</a:t>
            </a:r>
            <a:r>
              <a:rPr lang="en-GB" sz="1700" b="1" spc="-25"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Vol. 32, No. 3 (Sep., 2006), pp. 525-544</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GB" sz="17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One of the strongest limiting factors in the transition to participatory democracy in Malawi is the failure of independent and sustainable cadres of young politicians to emerge. This is caused by the role that money, generated via the informal economy, plays in Malawian politics. This money is channelled into politics via </a:t>
            </a:r>
            <a:r>
              <a:rPr lang="en-GB" sz="1700" i="1" dirty="0" err="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achikulire</a:t>
            </a:r>
            <a:r>
              <a:rPr lang="en-GB" sz="17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(neo-patrimonial patrons or ‘big men’), usually without party accountability. This factor may be more critical in retarding the development of participatory democracy than social structure, ethnicity, religion, donors or other aspects of political dynamics. [… some of the ‘disorder’ in Africa observed by Chabal and </a:t>
            </a:r>
            <a:r>
              <a:rPr lang="en-GB" sz="1700" dirty="0" err="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Daloz</a:t>
            </a:r>
            <a:r>
              <a:rPr lang="en-GB" sz="17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(1999) is actually a function of the unresolved historical dynamic between two economic sectors: the formal cash (colonial European and postcolonial black elite) sector and the ‘informal’ non-cash (rural/peasantry) sector. By controlling this dynamic, neo-patrimonial politicians can minimise ethnic, social, political and constitutional barriers to their hold on power</a:t>
            </a: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b="1" dirty="0">
                <a:effectLst/>
                <a:latin typeface="Times New Roman" panose="02020603050405020304" pitchFamily="18" charset="0"/>
                <a:ea typeface="Calibri" panose="020F0502020204030204" pitchFamily="34" charset="0"/>
              </a:rPr>
              <a:t> The Government was and remains the major source of business and patronage in Malawi . (</a:t>
            </a:r>
            <a:r>
              <a:rPr lang="en-GB" sz="1700" b="1" dirty="0">
                <a:solidFill>
                  <a:srgbClr val="00B0F0"/>
                </a:solidFill>
                <a:effectLst/>
                <a:latin typeface="Times New Roman" panose="02020603050405020304" pitchFamily="18" charset="0"/>
                <a:ea typeface="Calibri" panose="020F0502020204030204" pitchFamily="34" charset="0"/>
              </a:rPr>
              <a:t>Hooper JE. "The politics of patronage" MA thesis, Centre for Southern African Studies, York University 1984</a:t>
            </a:r>
            <a:r>
              <a:rPr lang="en-GB" sz="1700" b="1" dirty="0">
                <a:effectLst/>
                <a:latin typeface="Times New Roman" panose="02020603050405020304" pitchFamily="18" charset="0"/>
                <a:ea typeface="Calibri" panose="020F0502020204030204" pitchFamily="34" charset="0"/>
              </a:rPr>
              <a:t>)</a:t>
            </a:r>
            <a:endParaRPr lang="en-GB" sz="1700" dirty="0"/>
          </a:p>
        </p:txBody>
      </p:sp>
    </p:spTree>
    <p:extLst>
      <p:ext uri="{BB962C8B-B14F-4D97-AF65-F5344CB8AC3E}">
        <p14:creationId xmlns:p14="http://schemas.microsoft.com/office/powerpoint/2010/main" val="1057973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4CEFB8-D2A5-4C74-A7F1-E55F9C9A85D6}"/>
              </a:ext>
            </a:extLst>
          </p:cNvPr>
          <p:cNvSpPr>
            <a:spLocks noGrp="1"/>
          </p:cNvSpPr>
          <p:nvPr>
            <p:ph idx="1"/>
          </p:nvPr>
        </p:nvSpPr>
        <p:spPr>
          <a:xfrm>
            <a:off x="838200" y="106532"/>
            <a:ext cx="10515600" cy="6658252"/>
          </a:xfrm>
        </p:spPr>
        <p:txBody>
          <a:bodyPr>
            <a:normAutofit/>
          </a:bodyPr>
          <a:lstStyle/>
          <a:p>
            <a:pPr marL="0" indent="0" algn="ctr">
              <a:lnSpc>
                <a:spcPct val="107000"/>
              </a:lnSpc>
              <a:spcAft>
                <a:spcPts val="800"/>
              </a:spcAft>
              <a:buNone/>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Agency:</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GB" sz="2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Civil society as active ‘political’ agents. </a:t>
            </a:r>
            <a:r>
              <a:rPr lang="en-GB" sz="2000" dirty="0" err="1">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Tengatenga’s</a:t>
            </a:r>
            <a:r>
              <a:rPr lang="en-GB" sz="2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‘politically active’ civil society remains a difficult concept subject to state restrictions</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20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000" b="1"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000" b="1"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Tengatenga</a:t>
            </a:r>
            <a:r>
              <a:rPr lang="en-GB" sz="20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James</a:t>
            </a:r>
            <a:r>
              <a:rPr lang="en-GB" sz="2000" b="1" i="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Church, State and Society in Malawi: An Analysis of Anglican ecclesiology</a:t>
            </a:r>
            <a:r>
              <a:rPr lang="en-GB" sz="20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000" b="1"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Kachere</a:t>
            </a:r>
            <a:r>
              <a:rPr lang="en-GB" sz="20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Zomba, 2006, p 20.)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Can be influenced by:</a:t>
            </a:r>
          </a:p>
          <a:p>
            <a:pPr marL="0" indent="0">
              <a:buNone/>
            </a:pPr>
            <a:endParaRPr lang="en-GB" dirty="0"/>
          </a:p>
        </p:txBody>
      </p:sp>
      <p:graphicFrame>
        <p:nvGraphicFramePr>
          <p:cNvPr id="4" name="Table 4">
            <a:extLst>
              <a:ext uri="{FF2B5EF4-FFF2-40B4-BE49-F238E27FC236}">
                <a16:creationId xmlns:a16="http://schemas.microsoft.com/office/drawing/2014/main" id="{0C40ABFF-01C4-4F6B-B454-B55EE5240248}"/>
              </a:ext>
            </a:extLst>
          </p:cNvPr>
          <p:cNvGraphicFramePr>
            <a:graphicFrameLocks noGrp="1"/>
          </p:cNvGraphicFramePr>
          <p:nvPr>
            <p:extLst>
              <p:ext uri="{D42A27DB-BD31-4B8C-83A1-F6EECF244321}">
                <p14:modId xmlns:p14="http://schemas.microsoft.com/office/powerpoint/2010/main" val="3323241766"/>
              </p:ext>
            </p:extLst>
          </p:nvPr>
        </p:nvGraphicFramePr>
        <p:xfrm>
          <a:off x="838199" y="2903233"/>
          <a:ext cx="10359190" cy="3539330"/>
        </p:xfrm>
        <a:graphic>
          <a:graphicData uri="http://schemas.openxmlformats.org/drawingml/2006/table">
            <a:tbl>
              <a:tblPr firstRow="1" bandRow="1">
                <a:tableStyleId>{5C22544A-7EE6-4342-B048-85BDC9FD1C3A}</a:tableStyleId>
              </a:tblPr>
              <a:tblGrid>
                <a:gridCol w="5179595">
                  <a:extLst>
                    <a:ext uri="{9D8B030D-6E8A-4147-A177-3AD203B41FA5}">
                      <a16:colId xmlns:a16="http://schemas.microsoft.com/office/drawing/2014/main" val="1778351108"/>
                    </a:ext>
                  </a:extLst>
                </a:gridCol>
                <a:gridCol w="5179595">
                  <a:extLst>
                    <a:ext uri="{9D8B030D-6E8A-4147-A177-3AD203B41FA5}">
                      <a16:colId xmlns:a16="http://schemas.microsoft.com/office/drawing/2014/main" val="1226377156"/>
                    </a:ext>
                  </a:extLst>
                </a:gridCol>
              </a:tblGrid>
              <a:tr h="0">
                <a:tc>
                  <a:txBody>
                    <a:bodyPr/>
                    <a:lstStyle/>
                    <a:p>
                      <a:pPr marL="342900" indent="-342900">
                        <a:buFont typeface="Arial" panose="020B0604020202020204" pitchFamily="34" charset="0"/>
                        <a:buChar char="•"/>
                      </a:pPr>
                      <a:r>
                        <a:rPr lang="en-GB" sz="2000" b="0" dirty="0">
                          <a:solidFill>
                            <a:schemeClr val="tx1"/>
                          </a:solidFill>
                        </a:rPr>
                        <a:t>Cultural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en-GB" sz="2000" b="0" dirty="0">
                          <a:solidFill>
                            <a:schemeClr val="tx1"/>
                          </a:solidFill>
                        </a:rPr>
                        <a:t>Incumbency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1614209"/>
                  </a:ext>
                </a:extLst>
              </a:tr>
              <a:tr h="341732">
                <a:tc>
                  <a:txBody>
                    <a:bodyPr/>
                    <a:lstStyle/>
                    <a:p>
                      <a:pPr marL="342900" indent="-342900">
                        <a:buFont typeface="Arial" panose="020B0604020202020204" pitchFamily="34" charset="0"/>
                        <a:buChar char="•"/>
                      </a:pPr>
                      <a:r>
                        <a:rPr lang="en-GB" sz="2000" b="0" dirty="0">
                          <a:solidFill>
                            <a:schemeClr val="tx1"/>
                          </a:solidFill>
                        </a:rPr>
                        <a:t>Religious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en-GB" sz="2000" b="0" dirty="0">
                          <a:solidFill>
                            <a:schemeClr val="tx1"/>
                          </a:solidFill>
                        </a:rPr>
                        <a:t>Funding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2307427"/>
                  </a:ext>
                </a:extLst>
              </a:tr>
              <a:tr h="341732">
                <a:tc>
                  <a:txBody>
                    <a:bodyPr/>
                    <a:lstStyle/>
                    <a:p>
                      <a:pPr marL="342900" indent="-342900">
                        <a:buFont typeface="Arial" panose="020B0604020202020204" pitchFamily="34" charset="0"/>
                        <a:buChar char="•"/>
                      </a:pPr>
                      <a:r>
                        <a:rPr lang="en-GB" sz="2000" b="0" dirty="0">
                          <a:solidFill>
                            <a:schemeClr val="tx1"/>
                          </a:solidFill>
                        </a:rPr>
                        <a:t>Personal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dirty="0">
                          <a:solidFill>
                            <a:schemeClr val="tx1"/>
                          </a:solidFill>
                        </a:rPr>
                        <a:t>Judiciary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7506835"/>
                  </a:ext>
                </a:extLst>
              </a:tr>
              <a:tr h="341732">
                <a:tc>
                  <a:txBody>
                    <a:bodyPr/>
                    <a:lstStyle/>
                    <a:p>
                      <a:pPr marL="342900" indent="-342900">
                        <a:buFont typeface="Arial" panose="020B0604020202020204" pitchFamily="34" charset="0"/>
                        <a:buChar char="•"/>
                      </a:pPr>
                      <a:r>
                        <a:rPr lang="en-GB" sz="2000" b="0" dirty="0">
                          <a:solidFill>
                            <a:schemeClr val="tx1"/>
                          </a:solidFill>
                        </a:rPr>
                        <a:t>Ideological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en-GB" sz="2000" b="0" dirty="0">
                          <a:solidFill>
                            <a:schemeClr val="tx1"/>
                          </a:solidFill>
                        </a:rPr>
                        <a:t>Personalities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4874778"/>
                  </a:ext>
                </a:extLst>
              </a:tr>
              <a:tr h="341732">
                <a:tc>
                  <a:txBody>
                    <a:bodyPr/>
                    <a:lstStyle/>
                    <a:p>
                      <a:pPr marL="342900" indent="-342900">
                        <a:buFont typeface="Arial" panose="020B0604020202020204" pitchFamily="34" charset="0"/>
                        <a:buChar char="•"/>
                      </a:pPr>
                      <a:r>
                        <a:rPr lang="en-GB" sz="2000" b="0" dirty="0">
                          <a:solidFill>
                            <a:schemeClr val="tx1"/>
                          </a:solidFill>
                        </a:rPr>
                        <a:t>Ethnicities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en-GB" sz="2000" b="0" dirty="0">
                          <a:solidFill>
                            <a:schemeClr val="tx1"/>
                          </a:solidFill>
                        </a:rPr>
                        <a:t>Development partners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3789755"/>
                  </a:ext>
                </a:extLst>
              </a:tr>
              <a:tr h="341732">
                <a:tc>
                  <a:txBody>
                    <a:bodyPr/>
                    <a:lstStyle/>
                    <a:p>
                      <a:pPr marL="342900" indent="-342900">
                        <a:buFont typeface="Arial" panose="020B0604020202020204" pitchFamily="34" charset="0"/>
                        <a:buChar char="•"/>
                      </a:pPr>
                      <a:r>
                        <a:rPr lang="en-GB" sz="2000" b="0" dirty="0">
                          <a:solidFill>
                            <a:schemeClr val="tx1"/>
                          </a:solidFill>
                        </a:rPr>
                        <a:t>Civil Society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en-GB" sz="2000" b="0" dirty="0">
                          <a:solidFill>
                            <a:schemeClr val="tx1"/>
                          </a:solidFill>
                        </a:rPr>
                        <a:t>Education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7216739"/>
                  </a:ext>
                </a:extLst>
              </a:tr>
              <a:tr h="1161890">
                <a:tc>
                  <a:txBody>
                    <a:bodyPr/>
                    <a:lstStyle/>
                    <a:p>
                      <a:pPr marL="342900" indent="-342900">
                        <a:buFont typeface="Arial" panose="020B0604020202020204" pitchFamily="34" charset="0"/>
                        <a:buChar char="•"/>
                      </a:pPr>
                      <a:r>
                        <a:rPr lang="en-GB" sz="2000" b="0" kern="1200" dirty="0">
                          <a:solidFill>
                            <a:schemeClr val="dk1"/>
                          </a:solidFill>
                          <a:effectLst/>
                          <a:latin typeface="+mn-lt"/>
                          <a:ea typeface="+mn-ea"/>
                          <a:cs typeface="+mn-cs"/>
                        </a:rPr>
                        <a:t>Class (Academic Freedom debate, </a:t>
                      </a:r>
                      <a:r>
                        <a:rPr lang="en-GB" sz="2000" b="0" i="1" kern="1200" dirty="0">
                          <a:solidFill>
                            <a:schemeClr val="dk1"/>
                          </a:solidFill>
                          <a:effectLst/>
                          <a:latin typeface="+mn-lt"/>
                          <a:ea typeface="+mn-ea"/>
                          <a:cs typeface="+mn-cs"/>
                        </a:rPr>
                        <a:t>Diesel Petrol </a:t>
                      </a:r>
                      <a:r>
                        <a:rPr lang="en-GB" sz="2000" b="0" i="1" kern="1200" dirty="0" err="1">
                          <a:solidFill>
                            <a:schemeClr val="dk1"/>
                          </a:solidFill>
                          <a:effectLst/>
                          <a:latin typeface="+mn-lt"/>
                          <a:ea typeface="+mn-ea"/>
                          <a:cs typeface="+mn-cs"/>
                        </a:rPr>
                        <a:t>Palibe</a:t>
                      </a:r>
                      <a:r>
                        <a:rPr lang="en-GB" sz="2000" b="0" kern="1200" dirty="0">
                          <a:solidFill>
                            <a:schemeClr val="dk1"/>
                          </a:solidFill>
                          <a:effectLst/>
                          <a:latin typeface="+mn-lt"/>
                          <a:ea typeface="+mn-ea"/>
                          <a:cs typeface="+mn-cs"/>
                        </a:rPr>
                        <a:t>) versus ‘</a:t>
                      </a:r>
                      <a:r>
                        <a:rPr lang="en-GB" sz="2000" b="0" kern="1200" dirty="0" err="1">
                          <a:solidFill>
                            <a:schemeClr val="dk1"/>
                          </a:solidFill>
                          <a:effectLst/>
                          <a:latin typeface="+mn-lt"/>
                          <a:ea typeface="+mn-ea"/>
                          <a:cs typeface="+mn-cs"/>
                        </a:rPr>
                        <a:t>valium</a:t>
                      </a:r>
                      <a:r>
                        <a:rPr lang="en-GB" sz="2000" b="0" kern="1200" dirty="0">
                          <a:solidFill>
                            <a:schemeClr val="dk1"/>
                          </a:solidFill>
                          <a:effectLst/>
                          <a:latin typeface="+mn-lt"/>
                          <a:ea typeface="+mn-ea"/>
                          <a:cs typeface="+mn-cs"/>
                        </a:rPr>
                        <a:t> of AIP’, </a:t>
                      </a:r>
                    </a:p>
                    <a:p>
                      <a:pPr marL="342900" indent="-342900">
                        <a:buFont typeface="Arial" panose="020B0604020202020204" pitchFamily="34" charset="0"/>
                        <a:buChar char="•"/>
                      </a:pPr>
                      <a:r>
                        <a:rPr lang="en-GB" sz="2000" b="0" kern="1200" dirty="0">
                          <a:solidFill>
                            <a:schemeClr val="dk1"/>
                          </a:solidFill>
                          <a:effectLst/>
                          <a:latin typeface="+mn-lt"/>
                          <a:ea typeface="+mn-ea"/>
                          <a:cs typeface="+mn-cs"/>
                        </a:rPr>
                        <a:t>state capture) </a:t>
                      </a:r>
                      <a:endParaRPr lang="en-GB" sz="2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Arial" panose="020B0604020202020204" pitchFamily="34" charset="0"/>
                        <a:buChar char="•"/>
                      </a:pPr>
                      <a:r>
                        <a:rPr lang="en-GB" sz="2000" b="0" dirty="0">
                          <a:solidFill>
                            <a:schemeClr val="tx1"/>
                          </a:solidFill>
                        </a:rPr>
                        <a:t>Et cetera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2253339"/>
                  </a:ext>
                </a:extLst>
              </a:tr>
            </a:tbl>
          </a:graphicData>
        </a:graphic>
      </p:graphicFrame>
    </p:spTree>
    <p:extLst>
      <p:ext uri="{BB962C8B-B14F-4D97-AF65-F5344CB8AC3E}">
        <p14:creationId xmlns:p14="http://schemas.microsoft.com/office/powerpoint/2010/main" val="71122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AD278-3C15-4F6B-8D0E-729BA01B8F9C}"/>
              </a:ext>
            </a:extLst>
          </p:cNvPr>
          <p:cNvSpPr>
            <a:spLocks noGrp="1"/>
          </p:cNvSpPr>
          <p:nvPr>
            <p:ph idx="1"/>
          </p:nvPr>
        </p:nvSpPr>
        <p:spPr>
          <a:xfrm>
            <a:off x="838200" y="142042"/>
            <a:ext cx="10515600" cy="6578353"/>
          </a:xfrm>
        </p:spPr>
        <p:txBody>
          <a:bodyPr>
            <a:normAutofit lnSpcReduction="10000"/>
          </a:bodyPr>
          <a:lstStyle/>
          <a:p>
            <a:pPr marL="0" indent="0" algn="ctr">
              <a:buNone/>
            </a:pPr>
            <a:r>
              <a:rPr lang="en-GB" sz="3500" b="1" dirty="0">
                <a:effectLst/>
                <a:latin typeface="Times New Roman" panose="02020603050405020304" pitchFamily="18" charset="0"/>
                <a:ea typeface="Calibri" panose="020F0502020204030204" pitchFamily="34" charset="0"/>
                <a:cs typeface="Times New Roman" panose="02020603050405020304" pitchFamily="18" charset="0"/>
              </a:rPr>
              <a:t>On culture: </a:t>
            </a:r>
            <a:endParaRPr lang="en-GB" sz="3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Not always a deterministic factor.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Marwick reports ‘harsh punishment’ which kept out, inter alia, ‘theft, adultery and disobedience at a mini­mum’ in the name of maintaining harmony among the Chewa. </a:t>
            </a:r>
            <a:r>
              <a:rPr lang="en-GB" sz="17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(Marwick, M.G., 1965. </a:t>
            </a:r>
            <a:r>
              <a:rPr lang="en-GB" sz="1700" i="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Sorcery in its Social Setting. A Study of the Northern Rhodesian </a:t>
            </a:r>
            <a:r>
              <a:rPr lang="en-GB" sz="1700" i="1"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Cewa</a:t>
            </a:r>
            <a:r>
              <a:rPr lang="en-GB" sz="17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Manchester: Manchester University </a:t>
            </a:r>
            <a:r>
              <a:rPr lang="en-GB" sz="17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University</a:t>
            </a:r>
            <a:r>
              <a:rPr lang="en-GB" sz="17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Press, page 247</a:t>
            </a: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 In pre-colonial times, people could be banished from villages or chiefly administrations for dissent.</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Mazrui argued that cultural factors do play in politics, politicians being part of the society. He stated that culture ‘… provides lenses for perception and cognition, motives for human behaviour, criteria of evaluation, a basis for an identity, a mode of communication, a basis for stratification and the system of production and consumption’ (Mazrui, A. 1990: </a:t>
            </a:r>
            <a:r>
              <a:rPr lang="en-GB" sz="1700" i="1" dirty="0">
                <a:effectLst/>
                <a:latin typeface="Times New Roman" panose="02020603050405020304" pitchFamily="18" charset="0"/>
                <a:ea typeface="Times New Roman" panose="02020603050405020304" pitchFamily="18" charset="0"/>
                <a:cs typeface="Times New Roman" panose="02020603050405020304" pitchFamily="18" charset="0"/>
              </a:rPr>
              <a:t>Cultural Forces in World Politics</a:t>
            </a: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 Oxford: James Currey, page 7-8).</a:t>
            </a:r>
          </a:p>
          <a:p>
            <a:pPr marL="0" indent="0">
              <a:lnSpc>
                <a:spcPct val="150000"/>
              </a:lnSpc>
              <a:spcAft>
                <a:spcPts val="800"/>
              </a:spcAft>
              <a:buNone/>
            </a:pPr>
            <a:r>
              <a:rPr lang="en-GB"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same Mazrui saw He also argued that oral traditions [as] transmitting from generation to generation, </a:t>
            </a:r>
          </a:p>
          <a:p>
            <a:pPr>
              <a:lnSpc>
                <a:spcPct val="150000"/>
              </a:lnSpc>
              <a:spcAft>
                <a:spcPts val="800"/>
              </a:spcAft>
              <a:buClr>
                <a:schemeClr val="bg1"/>
              </a:buClr>
            </a:pPr>
            <a:r>
              <a:rPr lang="en-GB"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mainly what is accepted and respected. It does not transmit heresies of the previous age… </a:t>
            </a:r>
            <a:r>
              <a:rPr lang="en-GB"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Oral tradition is a tradition of conformity, rather than heresy, a transmission of consensus rather than dissidence </a:t>
            </a:r>
            <a:r>
              <a:rPr lang="en-GB"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(Mazrui (1990: 140).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GB"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 ‘harsh punishments’… ‘</a:t>
            </a:r>
            <a:r>
              <a:rPr lang="en-GB" sz="17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accidentalizations</a:t>
            </a:r>
            <a:r>
              <a:rPr lang="en-GB"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GB" sz="17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wina</a:t>
            </a:r>
            <a:r>
              <a:rPr lang="en-GB" sz="1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7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alira</a:t>
            </a:r>
            <a:r>
              <a:rPr lang="en-GB" sz="1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GB" sz="17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awona</a:t>
            </a:r>
            <a:r>
              <a:rPr lang="en-GB" sz="1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7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nyekhwe</a:t>
            </a:r>
            <a:r>
              <a:rPr lang="en-GB" sz="1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GB" sz="17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Chilembwe</a:t>
            </a:r>
            <a:r>
              <a:rPr lang="en-GB"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as ‘hero’ but ‘loser’.</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61513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25FB11-63D9-4069-9C60-2CF484F21D39}"/>
              </a:ext>
            </a:extLst>
          </p:cNvPr>
          <p:cNvSpPr>
            <a:spLocks noGrp="1"/>
          </p:cNvSpPr>
          <p:nvPr>
            <p:ph idx="1"/>
          </p:nvPr>
        </p:nvSpPr>
        <p:spPr>
          <a:xfrm>
            <a:off x="838200" y="159798"/>
            <a:ext cx="10515600" cy="6613864"/>
          </a:xfrm>
        </p:spPr>
        <p:txBody>
          <a:bodyPr>
            <a:normAutofit/>
          </a:bodyPr>
          <a:lstStyle/>
          <a:p>
            <a:pPr marL="0" indent="0" algn="ctr">
              <a:lnSpc>
                <a:spcPct val="150000"/>
              </a:lnSpc>
              <a:spcAft>
                <a:spcPts val="800"/>
              </a:spcAft>
              <a:buNone/>
            </a:pPr>
            <a:r>
              <a:rPr lang="en-GB" sz="38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Consequence</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50000"/>
              </a:lnSpc>
              <a:spcAft>
                <a:spcPts val="800"/>
              </a:spcAft>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As Pascal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Kishindo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observes: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buClr>
                <a:schemeClr val="bg1"/>
              </a:buClr>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ndale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is Chichewa for politics … [originally it had] no political connotations. [The original meaning of]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ndale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was “a mode of wrestling in which one [trips and] overthrows the other, […]  tripping [here is called]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kupinga</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kutchera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Kupinga</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kutchera</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ndale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then, is to “throw an obstacle in the path that your fellow may stumble” …Politics  is  concerned  with  the  winning  and  holding  of  government  power… …winning  political  power  entails  not  only  that  one’s  opponent  ‘stumbles’, but better still, disappears from the field of play completely.  … </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to engage in politics is regarded as an instrument of settling scores and punishing those that hold opposing views.</a:t>
            </a:r>
          </a:p>
          <a:p>
            <a:pPr indent="0">
              <a:lnSpc>
                <a:spcPct val="107000"/>
              </a:lnSpc>
              <a:spcAft>
                <a:spcPts val="800"/>
              </a:spcAft>
              <a:buNone/>
            </a:pPr>
            <a:r>
              <a:rPr lang="en-GB" sz="180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Pascal </a:t>
            </a:r>
            <a:r>
              <a:rPr lang="en-GB"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Kishindo</a:t>
            </a:r>
            <a:r>
              <a:rPr lang="en-GB"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‘Evolution of Political Terminology in Chichewa and the Changing Political Culture in Malawi’ </a:t>
            </a:r>
            <a:r>
              <a:rPr lang="en-GB" sz="1800" i="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Nordic Journal of African Studies</a:t>
            </a:r>
            <a:r>
              <a:rPr lang="en-GB"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Vol. 9, No. 1 (2000), 23.)</a:t>
            </a:r>
          </a:p>
          <a:p>
            <a:pPr indent="0">
              <a:lnSpc>
                <a:spcPct val="107000"/>
              </a:lnSpc>
              <a:spcAft>
                <a:spcPts val="800"/>
              </a:spcAft>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Losers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otsutsa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became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zigawenga</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(rebels) [classed</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as beasts,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zirombo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0">
              <a:lnSpc>
                <a:spcPct val="107000"/>
              </a:lnSpc>
              <a:spcAft>
                <a:spcPts val="800"/>
              </a:spcAft>
              <a:buNone/>
            </a:pPr>
            <a:r>
              <a:rPr lang="en-GB" sz="1800" b="1" i="1" dirty="0">
                <a:effectLst/>
                <a:latin typeface="Times New Roman" panose="02020603050405020304" pitchFamily="18" charset="0"/>
                <a:ea typeface="Times New Roman" panose="02020603050405020304" pitchFamily="18" charset="0"/>
                <a:cs typeface="Times New Roman" panose="02020603050405020304" pitchFamily="18" charset="0"/>
              </a:rPr>
              <a:t>Leading to Weak political agency as both</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organisations and individuals succumb to above considerations, some by being captured and others by being economically handicapped.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0200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1249</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dc:creator>
  <cp:lastModifiedBy>Craig</cp:lastModifiedBy>
  <cp:revision>1</cp:revision>
  <dcterms:created xsi:type="dcterms:W3CDTF">2022-04-26T08:50:48Z</dcterms:created>
  <dcterms:modified xsi:type="dcterms:W3CDTF">2022-04-26T09:53:18Z</dcterms:modified>
</cp:coreProperties>
</file>