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6" r:id="rId2"/>
    <p:sldId id="372" r:id="rId3"/>
    <p:sldId id="37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68" r:id="rId12"/>
    <p:sldId id="367" r:id="rId13"/>
    <p:sldId id="369" r:id="rId14"/>
    <p:sldId id="370" r:id="rId15"/>
    <p:sldId id="382" r:id="rId16"/>
    <p:sldId id="383" r:id="rId17"/>
    <p:sldId id="381" r:id="rId18"/>
    <p:sldId id="380" r:id="rId19"/>
    <p:sldId id="384" r:id="rId20"/>
    <p:sldId id="385" r:id="rId21"/>
    <p:sldId id="38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64"/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7" autoAdjust="0"/>
  </p:normalViewPr>
  <p:slideViewPr>
    <p:cSldViewPr showGuides="1">
      <p:cViewPr>
        <p:scale>
          <a:sx n="72" d="100"/>
          <a:sy n="72" d="100"/>
        </p:scale>
        <p:origin x="-170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270A-5C83-4A8F-ADCF-EDC2DDDA9E91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A7CF-1465-479C-95F2-9926C2BF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5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8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D7C9-17A0-4E7B-9A08-475516DEC0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11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8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8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7CF-1465-479C-95F2-9926C2BFFA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3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5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5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3D67-D603-41EE-AD9D-36DB766D0A22}" type="datetimeFigureOut">
              <a:rPr lang="en-GB" smtClean="0"/>
              <a:t>29/07/2015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23A-4DFB-42A0-8A9F-243B1B5EE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3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co.uk/url?sa=i&amp;rct=j&amp;q=&amp;esrc=s&amp;source=images&amp;cd=&amp;cad=rja&amp;uact=8&amp;docid=cg-PtjwyFXXV_M&amp;tbnid=Ny9wJOj-Pm-QmM:&amp;ved=0CAUQjRw&amp;url=http://www.boomsbeat.com/articles/1627/20140325/the-third-largest-and-second-deepest-lake-in-africa-lake-malawi-photos.htm&amp;ei=uNDgU_yfKYGf0QXg7oGoCA&amp;bvm=bv.72197243,d.d2k&amp;psig=AFQjCNEYKouu8238d0qRS957naDQTiyJyQ&amp;ust=1407328819995148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3448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Members’ meeting– </a:t>
            </a: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with Malawi High Commissioner</a:t>
            </a:r>
            <a:b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</a:b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H.E Mr </a:t>
            </a:r>
            <a:r>
              <a:rPr lang="en-GB" dirty="0" err="1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Kena</a:t>
            </a: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</a:t>
            </a:r>
            <a:r>
              <a:rPr lang="en-GB" dirty="0" err="1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Mphonda</a:t>
            </a:r>
            <a:endParaRPr lang="en-GB" dirty="0">
              <a:solidFill>
                <a:srgbClr val="00D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4437112"/>
            <a:ext cx="3203847" cy="2018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5536" y="2735209"/>
            <a:ext cx="7560840" cy="45719"/>
          </a:xfrm>
          <a:prstGeom prst="rect">
            <a:avLst/>
          </a:prstGeom>
          <a:gradFill flip="none" rotWithShape="1">
            <a:gsLst>
              <a:gs pos="4300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7513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Wednesday 29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th</a:t>
            </a:r>
            <a:r>
              <a:rPr lang="en-US" sz="2400" b="1" dirty="0" smtClean="0">
                <a:solidFill>
                  <a:schemeClr val="accent2"/>
                </a:solidFill>
              </a:rPr>
              <a:t> July 2015, Edinburgh City Chambers</a:t>
            </a:r>
            <a:endParaRPr lang="en-US" sz="2400" b="1" i="1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https://upload.wikimedia.org/wikipedia/commons/thumb/a/ab/Coat_of_arms_of_Malawi.svg/2000px-Coat_of_arms_of_Malaw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65" y="4525139"/>
            <a:ext cx="1788397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SMP: where we fit in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3510" y="3861048"/>
            <a:ext cx="116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Government of Malawi</a:t>
            </a:r>
            <a:endParaRPr lang="en-GB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84307" y="4397588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Priorities from MGDS II…</a:t>
            </a:r>
            <a:endParaRPr lang="en-GB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Sustainable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Social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Governance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Infrastructure Development </a:t>
            </a:r>
          </a:p>
        </p:txBody>
      </p:sp>
      <p:pic>
        <p:nvPicPr>
          <p:cNvPr id="44" name="Picture 2" descr="C:\Users\Keith Bohannon\Desktop\malawi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6" y="3013558"/>
            <a:ext cx="1046715" cy="7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611940" y="3861048"/>
            <a:ext cx="120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Scottish Government</a:t>
            </a:r>
            <a:endParaRPr lang="en-GB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96136" y="4384268"/>
            <a:ext cx="3203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Strands of engagement…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Sustainable Economic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Education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Civic </a:t>
            </a:r>
            <a:r>
              <a:rPr lang="en-GB" sz="1400" dirty="0"/>
              <a:t>Governance and </a:t>
            </a:r>
            <a:r>
              <a:rPr lang="en-GB" sz="1400" dirty="0" smtClean="0"/>
              <a:t>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Renewable energy</a:t>
            </a:r>
            <a:endParaRPr lang="en-GB" sz="1400" dirty="0"/>
          </a:p>
        </p:txBody>
      </p:sp>
      <p:pic>
        <p:nvPicPr>
          <p:cNvPr id="48" name="Picture 3" descr="C:\Users\Keith Bohannon\Desktop\scot 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40" y="3054399"/>
            <a:ext cx="1046715" cy="6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47" y="1822444"/>
            <a:ext cx="3077906" cy="30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0129" r="9881" b="1"/>
          <a:stretch/>
        </p:blipFill>
        <p:spPr>
          <a:xfrm>
            <a:off x="3894121" y="3140968"/>
            <a:ext cx="1143505" cy="7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08920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Malawian priorities…</a:t>
            </a:r>
          </a:p>
        </p:txBody>
      </p:sp>
    </p:spTree>
    <p:extLst>
      <p:ext uri="{BB962C8B-B14F-4D97-AF65-F5344CB8AC3E}">
        <p14:creationId xmlns:p14="http://schemas.microsoft.com/office/powerpoint/2010/main" val="34743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543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6 thematic areas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9476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9 key priority areas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79712" y="1080636"/>
            <a:ext cx="216024" cy="29732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355976" y="1080636"/>
            <a:ext cx="216024" cy="29732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6660232" y="102907"/>
            <a:ext cx="2016224" cy="1247153"/>
            <a:chOff x="6660232" y="102907"/>
            <a:chExt cx="2016224" cy="1247153"/>
          </a:xfrm>
        </p:grpSpPr>
        <p:sp>
          <p:nvSpPr>
            <p:cNvPr id="13" name="Rectangle 12"/>
            <p:cNvSpPr/>
            <p:nvPr/>
          </p:nvSpPr>
          <p:spPr>
            <a:xfrm>
              <a:off x="6715732" y="102907"/>
              <a:ext cx="1312652" cy="827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964785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SMP activities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8100392" y="1052736"/>
              <a:ext cx="216024" cy="297324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219" y="129031"/>
              <a:ext cx="1312652" cy="8270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95536" y="446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Malawi Growth and Development Strategy II (</a:t>
            </a:r>
            <a:r>
              <a:rPr lang="en-GB" b="1" dirty="0" smtClean="0"/>
              <a:t>MGDS II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5" name="Picture 2" descr="C:\Users\Keith Bohannon\Desktop\malawi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1093344" cy="741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716016" y="3659957"/>
            <a:ext cx="4032448" cy="1276433"/>
            <a:chOff x="4716016" y="3659957"/>
            <a:chExt cx="4032448" cy="1276433"/>
          </a:xfrm>
        </p:grpSpPr>
        <p:sp>
          <p:nvSpPr>
            <p:cNvPr id="10" name="Rounded Rectangle 9"/>
            <p:cNvSpPr/>
            <p:nvPr/>
          </p:nvSpPr>
          <p:spPr>
            <a:xfrm>
              <a:off x="5962243" y="4521894"/>
              <a:ext cx="2786221" cy="41449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Health Forum</a:t>
              </a:r>
              <a:endParaRPr lang="en-GB" sz="1400" dirty="0"/>
            </a:p>
          </p:txBody>
        </p:sp>
        <p:cxnSp>
          <p:nvCxnSpPr>
            <p:cNvPr id="29" name="Elbow Connector 28"/>
            <p:cNvCxnSpPr/>
            <p:nvPr/>
          </p:nvCxnSpPr>
          <p:spPr>
            <a:xfrm>
              <a:off x="4716016" y="3659957"/>
              <a:ext cx="1152128" cy="1069185"/>
            </a:xfrm>
            <a:prstGeom prst="bentConnector3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716016" y="1425550"/>
            <a:ext cx="4032516" cy="1232912"/>
            <a:chOff x="4716016" y="1425550"/>
            <a:chExt cx="4032516" cy="1232912"/>
          </a:xfrm>
        </p:grpSpPr>
        <p:sp>
          <p:nvSpPr>
            <p:cNvPr id="9" name="Rounded Rectangle 8"/>
            <p:cNvSpPr/>
            <p:nvPr/>
          </p:nvSpPr>
          <p:spPr>
            <a:xfrm>
              <a:off x="5940152" y="1425550"/>
              <a:ext cx="2808312" cy="54095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Business, Investment Trade and Tourism (BITT) Forum</a:t>
              </a:r>
              <a:endParaRPr lang="en-GB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164287" y="1966509"/>
              <a:ext cx="1584245" cy="41449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Tourism Working </a:t>
              </a:r>
              <a:r>
                <a:rPr lang="en-GB" sz="1200" dirty="0" smtClean="0"/>
                <a:t>Group (TWG)</a:t>
              </a:r>
              <a:endParaRPr lang="en-GB" sz="1200" dirty="0"/>
            </a:p>
          </p:txBody>
        </p:sp>
        <p:sp>
          <p:nvSpPr>
            <p:cNvPr id="17" name="Bent-Up Arrow 16"/>
            <p:cNvSpPr/>
            <p:nvPr/>
          </p:nvSpPr>
          <p:spPr>
            <a:xfrm flipH="1">
              <a:off x="6845712" y="2001614"/>
              <a:ext cx="318575" cy="269580"/>
            </a:xfrm>
            <a:prstGeom prst="bent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Bracket 30"/>
            <p:cNvSpPr/>
            <p:nvPr/>
          </p:nvSpPr>
          <p:spPr>
            <a:xfrm>
              <a:off x="4716016" y="1696029"/>
              <a:ext cx="144016" cy="962433"/>
            </a:xfrm>
            <a:prstGeom prst="rightBracket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860032" y="1857598"/>
              <a:ext cx="1008112" cy="0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431215" y="5313982"/>
            <a:ext cx="6276709" cy="414496"/>
            <a:chOff x="2431215" y="5313982"/>
            <a:chExt cx="6276709" cy="414496"/>
          </a:xfrm>
        </p:grpSpPr>
        <p:sp>
          <p:nvSpPr>
            <p:cNvPr id="12" name="Rounded Rectangle 11"/>
            <p:cNvSpPr/>
            <p:nvPr/>
          </p:nvSpPr>
          <p:spPr>
            <a:xfrm>
              <a:off x="5940152" y="5313982"/>
              <a:ext cx="2767772" cy="41449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Governance Forum</a:t>
              </a:r>
              <a:endParaRPr lang="en-GB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431215" y="5602014"/>
              <a:ext cx="3436929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16016" y="3009727"/>
            <a:ext cx="4051291" cy="1440159"/>
            <a:chOff x="4716016" y="3009727"/>
            <a:chExt cx="4051291" cy="1440159"/>
          </a:xfrm>
        </p:grpSpPr>
        <p:sp>
          <p:nvSpPr>
            <p:cNvPr id="22" name="Rounded Rectangle 21"/>
            <p:cNvSpPr/>
            <p:nvPr/>
          </p:nvSpPr>
          <p:spPr>
            <a:xfrm>
              <a:off x="5981086" y="3513782"/>
              <a:ext cx="2786221" cy="41449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Youth Forum</a:t>
              </a:r>
              <a:endParaRPr lang="en-GB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978947" y="3081734"/>
              <a:ext cx="2786221" cy="41449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Schools Forum</a:t>
              </a:r>
              <a:endParaRPr lang="en-GB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72945" y="3945830"/>
              <a:ext cx="2786221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Higher and Further </a:t>
              </a:r>
              <a:r>
                <a:rPr lang="en-GB" sz="1400" dirty="0"/>
                <a:t>Education </a:t>
              </a:r>
              <a:r>
                <a:rPr lang="en-GB" sz="1400" dirty="0" smtClean="0"/>
                <a:t>Forum</a:t>
              </a:r>
              <a:endParaRPr lang="en-GB" sz="1400" dirty="0"/>
            </a:p>
          </p:txBody>
        </p:sp>
        <p:sp>
          <p:nvSpPr>
            <p:cNvPr id="40" name="Right Bracket 39"/>
            <p:cNvSpPr/>
            <p:nvPr/>
          </p:nvSpPr>
          <p:spPr>
            <a:xfrm>
              <a:off x="4716016" y="3009727"/>
              <a:ext cx="144016" cy="360040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860032" y="3225750"/>
              <a:ext cx="1008112" cy="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1" y="1484096"/>
            <a:ext cx="3978965" cy="51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523524" y="1425550"/>
            <a:ext cx="2592288" cy="4811762"/>
            <a:chOff x="2523524" y="1425550"/>
            <a:chExt cx="2592288" cy="4811762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5076056" y="1425550"/>
              <a:ext cx="0" cy="481176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23524" y="6237312"/>
              <a:ext cx="25922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15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BITT activities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1052736"/>
            <a:ext cx="56886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Members Forum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Members sharing experience and knowledge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e.g. case studies on JTS and </a:t>
            </a:r>
            <a:r>
              <a:rPr lang="en-GB" sz="2000" i="1" dirty="0" err="1" smtClean="0">
                <a:solidFill>
                  <a:schemeClr val="accent1"/>
                </a:solidFill>
              </a:rPr>
              <a:t>GALVmed</a:t>
            </a:r>
            <a:endParaRPr lang="en-GB" sz="2000" i="1" dirty="0" smtClean="0">
              <a:solidFill>
                <a:schemeClr val="accent1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Trade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Promoting quality Malawian products here in Scotland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e.g. </a:t>
            </a:r>
            <a:r>
              <a:rPr lang="en-GB" sz="2000" i="1" dirty="0" err="1" smtClean="0">
                <a:solidFill>
                  <a:schemeClr val="accent1"/>
                </a:solidFill>
              </a:rPr>
              <a:t>Mzuzu</a:t>
            </a:r>
            <a:r>
              <a:rPr lang="en-GB" sz="2000" i="1" dirty="0" smtClean="0">
                <a:solidFill>
                  <a:schemeClr val="accent1"/>
                </a:solidFill>
              </a:rPr>
              <a:t> Coffee, </a:t>
            </a:r>
            <a:r>
              <a:rPr lang="en-GB" sz="2000" i="1" dirty="0" err="1" smtClean="0">
                <a:solidFill>
                  <a:schemeClr val="accent1"/>
                </a:solidFill>
              </a:rPr>
              <a:t>Kilombero</a:t>
            </a:r>
            <a:r>
              <a:rPr lang="en-GB" sz="2000" i="1" dirty="0" smtClean="0">
                <a:solidFill>
                  <a:schemeClr val="accent1"/>
                </a:solidFill>
              </a:rPr>
              <a:t> Rice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Tourism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1"/>
                </a:solidFill>
              </a:rPr>
              <a:t>Promoting Malawi as a world class destination to new audiences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Tourism Working Group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accent1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</a:rPr>
              <a:t>P</a:t>
            </a:r>
            <a:r>
              <a:rPr lang="en-GB" sz="2400" b="1" dirty="0" smtClean="0">
                <a:solidFill>
                  <a:schemeClr val="accent2"/>
                </a:solidFill>
              </a:rPr>
              <a:t>rivate sector engagement / Investment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1"/>
                </a:solidFill>
              </a:rPr>
              <a:t>working closely with MITC to identify and promote suitable </a:t>
            </a:r>
            <a:r>
              <a:rPr lang="en-GB" sz="2000" i="1" dirty="0" smtClean="0">
                <a:solidFill>
                  <a:schemeClr val="accent1"/>
                </a:solidFill>
              </a:rPr>
              <a:t>opportunities</a:t>
            </a:r>
          </a:p>
        </p:txBody>
      </p:sp>
      <p:pic>
        <p:nvPicPr>
          <p:cNvPr id="9" name="Picture 8" descr="http://images.boomsbeat.com/data/images/full/29280/24-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6012"/>
            <a:ext cx="163218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3-1.kiva.org/img/orig/17019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255"/>
          <a:stretch/>
        </p:blipFill>
        <p:spPr bwMode="auto">
          <a:xfrm>
            <a:off x="1301551" y="5353297"/>
            <a:ext cx="1680159" cy="124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66" b="1941"/>
          <a:stretch/>
        </p:blipFill>
        <p:spPr>
          <a:xfrm>
            <a:off x="827584" y="2462076"/>
            <a:ext cx="1103978" cy="139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9" t="16026" r="34379" b="13897"/>
          <a:stretch/>
        </p:blipFill>
        <p:spPr bwMode="auto">
          <a:xfrm>
            <a:off x="2123728" y="2462076"/>
            <a:ext cx="1006536" cy="139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510">
            <a:off x="1709907" y="3982944"/>
            <a:ext cx="1848546" cy="122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Stuart\Pictures\ECFforTindih\CTTBD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9" y="980728"/>
            <a:ext cx="1783549" cy="133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4" y="4594387"/>
            <a:ext cx="1237536" cy="2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Governance activities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052736"/>
            <a:ext cx="63367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Members Forum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chemeClr val="accent1"/>
                </a:solidFill>
              </a:rPr>
              <a:t>Political governance </a:t>
            </a:r>
            <a:r>
              <a:rPr lang="en-GB" sz="2000" i="1" dirty="0" smtClean="0">
                <a:solidFill>
                  <a:schemeClr val="accent1"/>
                </a:solidFill>
              </a:rPr>
              <a:t>(sharing information, e.g. election analysis)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chemeClr val="accent1"/>
                </a:solidFill>
              </a:rPr>
              <a:t>Service delivery </a:t>
            </a:r>
            <a:r>
              <a:rPr lang="en-GB" sz="2000" i="1" dirty="0" smtClean="0">
                <a:solidFill>
                  <a:schemeClr val="accent1"/>
                </a:solidFill>
              </a:rPr>
              <a:t>(good examples of transparency, e.g. construction)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chemeClr val="accent1"/>
                </a:solidFill>
              </a:rPr>
              <a:t>Local governance </a:t>
            </a:r>
            <a:r>
              <a:rPr lang="en-GB" sz="2000" i="1" dirty="0" smtClean="0">
                <a:solidFill>
                  <a:schemeClr val="accent1"/>
                </a:solidFill>
              </a:rPr>
              <a:t>(capacity building, e.g. ALC)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schemeClr val="accent1"/>
                </a:solidFill>
              </a:rPr>
              <a:t>Project governance </a:t>
            </a:r>
            <a:r>
              <a:rPr lang="en-GB" sz="2000" i="1" dirty="0" smtClean="0">
                <a:solidFill>
                  <a:schemeClr val="accent1"/>
                </a:solidFill>
              </a:rPr>
              <a:t>(support and guidance from SMP &amp; </a:t>
            </a:r>
            <a:r>
              <a:rPr lang="en-GB" sz="2000" i="1" dirty="0" err="1" smtClean="0">
                <a:solidFill>
                  <a:schemeClr val="accent1"/>
                </a:solidFill>
              </a:rPr>
              <a:t>MaSP</a:t>
            </a:r>
            <a:r>
              <a:rPr lang="en-GB" sz="2000" i="1" dirty="0" smtClean="0">
                <a:solidFill>
                  <a:schemeClr val="accent1"/>
                </a:solidFill>
              </a:rPr>
              <a:t>)</a:t>
            </a:r>
          </a:p>
          <a:p>
            <a:pPr marL="457200" lvl="3"/>
            <a:endParaRPr lang="en-GB" sz="10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Governance Landscape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Working with DFID and other donors to map and communicate what is happening on the ground</a:t>
            </a:r>
          </a:p>
          <a:p>
            <a:pPr marL="457200" lvl="3"/>
            <a:endParaRPr lang="en-GB" sz="10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Extractive Industries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Understanding the issues and potential from different perspectives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Offering advice from trusted partners (University of Dundee)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accent1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" y="4063043"/>
            <a:ext cx="1784761" cy="253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M:\Strand 2     New growth in priority areas\Malawi Scotland Partnership\Marketing\Best images for AR and pop ups\Best photos from MOVING FORWARDS\IMG_0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" y="1556792"/>
            <a:ext cx="2634108" cy="197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1560" y="170105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Schools Forum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6" y="1268760"/>
            <a:ext cx="9142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/>
                </a:solidFill>
              </a:rPr>
              <a:t>Meets four times a year in various locations across Scotland.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/>
                </a:solidFill>
              </a:rPr>
              <a:t>An opportunity for schools to network with each other to share ideas/solutions to problems, and network with others working in the Education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/>
                </a:solidFill>
              </a:rPr>
              <a:t>Presentations from Scottish schools about their links and about how they have used the SMP Partnership Principles to reflect on their Malawi links.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70" y="876195"/>
            <a:ext cx="8792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Our 160 schools members are offered individual support and regular forums:</a:t>
            </a:r>
          </a:p>
        </p:txBody>
      </p:sp>
      <p:pic>
        <p:nvPicPr>
          <p:cNvPr id="2050" name="Picture 2" descr="M:\Strand 1     Raising awareness and inspiring\Marketing\Image Library\3. SMP EVENTS\Forums\Schools Forum\Feb 2015\IMG_616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0" y="3501008"/>
            <a:ext cx="5030616" cy="303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5175" y="3367866"/>
            <a:ext cx="3869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Key themes at Schools Forums this year have been: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Examples </a:t>
            </a:r>
            <a:r>
              <a:rPr lang="en-US" dirty="0">
                <a:solidFill>
                  <a:schemeClr val="accent1"/>
                </a:solidFill>
              </a:rPr>
              <a:t>of interesting practice from Education </a:t>
            </a:r>
            <a:r>
              <a:rPr lang="en-US" dirty="0" smtClean="0">
                <a:solidFill>
                  <a:schemeClr val="accent1"/>
                </a:solidFill>
              </a:rPr>
              <a:t>Scotland.</a:t>
            </a: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Useful resources to support </a:t>
            </a:r>
            <a:r>
              <a:rPr lang="en-US" dirty="0" smtClean="0">
                <a:solidFill>
                  <a:schemeClr val="accent1"/>
                </a:solidFill>
              </a:rPr>
              <a:t>partnerships/global citizenship.</a:t>
            </a: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How can we listen to/be guided by Malawian priorities?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Organisations in Scotland that can support school links with </a:t>
            </a:r>
            <a:r>
              <a:rPr lang="en-US" dirty="0" smtClean="0">
                <a:solidFill>
                  <a:schemeClr val="accent1"/>
                </a:solidFill>
              </a:rPr>
              <a:t>Malawi/offer funding/resources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8216" y="332656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Youth Forum</a:t>
            </a:r>
          </a:p>
        </p:txBody>
      </p:sp>
      <p:pic>
        <p:nvPicPr>
          <p:cNvPr id="1026" name="Picture 2" descr="M:\Strand 3     Strengthening existing links\Youth and Schools Officer\Youth FORUM\Nov 2014\IMG_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48" y="1340768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216" y="1340768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Meets every 2 months during term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An opportunity for our Youth members to network with each other and discuss their Malawi links.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A chance for youth members to feed into our Youth engagement strategy, Youth roadshows and youth congress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Monica Dzonzi came along to the forum in March to share Malawian priorities.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3648" y="4293096"/>
            <a:ext cx="3824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Plans for future youth events include a film screening to engage a wider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We also plan to have SMP Youth ambassadors.</a:t>
            </a:r>
          </a:p>
        </p:txBody>
      </p:sp>
    </p:spTree>
    <p:extLst>
      <p:ext uri="{BB962C8B-B14F-4D97-AF65-F5344CB8AC3E}">
        <p14:creationId xmlns:p14="http://schemas.microsoft.com/office/powerpoint/2010/main" val="4236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Higher and Further </a:t>
            </a:r>
          </a:p>
          <a:p>
            <a:r>
              <a:rPr lang="en-GB" b="1" dirty="0" smtClean="0">
                <a:solidFill>
                  <a:srgbClr val="00D05E"/>
                </a:solidFill>
              </a:rPr>
              <a:t>Education Forum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1685898"/>
            <a:ext cx="54726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Members: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Representatives from across Scotland’s universities and many colleges</a:t>
            </a:r>
          </a:p>
          <a:p>
            <a:pPr marL="0" lvl="1"/>
            <a:endParaRPr lang="en-GB" sz="24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Key activities in 2015: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Publication of Higher and Further Education Directory</a:t>
            </a:r>
            <a:endParaRPr lang="en-GB" sz="2000" i="1" dirty="0">
              <a:solidFill>
                <a:srgbClr val="0070C0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Led by colleagues in Malawi, “skills for development” as a priority focus for the sector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David </a:t>
            </a:r>
            <a:r>
              <a:rPr lang="en-GB" sz="2000" i="1" smtClean="0">
                <a:solidFill>
                  <a:schemeClr val="accent1"/>
                </a:solidFill>
              </a:rPr>
              <a:t>Livingstone Scholarships</a:t>
            </a:r>
            <a:endParaRPr lang="en-GB" sz="2000" i="1" dirty="0" smtClean="0">
              <a:solidFill>
                <a:schemeClr val="accent1"/>
              </a:solidFill>
            </a:endParaRPr>
          </a:p>
          <a:p>
            <a:pPr marL="457200" lvl="3"/>
            <a:endParaRPr lang="en-GB" sz="1000" b="1" dirty="0" smtClean="0">
              <a:solidFill>
                <a:schemeClr val="accent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Malawian partners</a:t>
            </a:r>
            <a:endParaRPr lang="en-GB" sz="2400" b="1" dirty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National Council for Higher Education in Malawi, Mathilda-Chithila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accent1"/>
                </a:solidFill>
              </a:rPr>
              <a:t>Malawian universities and colleges</a:t>
            </a:r>
          </a:p>
          <a:p>
            <a:pPr marL="457200" lvl="3"/>
            <a:endParaRPr lang="en-GB" sz="1000" b="1" dirty="0" smtClean="0">
              <a:solidFill>
                <a:schemeClr val="accent2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accent1"/>
              </a:solidFill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/>
              </a:solidFill>
            </a:endParaRPr>
          </a:p>
        </p:txBody>
      </p:sp>
      <p:pic>
        <p:nvPicPr>
          <p:cNvPr id="2" name="Picture 1" descr="HE_Directory_2015_FINAL_May_2015 (6)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9" t="7618" r="35281" b="14105"/>
          <a:stretch/>
        </p:blipFill>
        <p:spPr>
          <a:xfrm>
            <a:off x="457200" y="1988840"/>
            <a:ext cx="2784297" cy="390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Health Forum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340768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>
                <a:solidFill>
                  <a:schemeClr val="accent2"/>
                </a:solidFill>
              </a:rPr>
              <a:t>Members: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Representatives from across various health interests and areas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Working together towards priorities outlined in MGDS II and Health SWAP. </a:t>
            </a:r>
          </a:p>
          <a:p>
            <a:pPr marL="0" lvl="1"/>
            <a:r>
              <a:rPr lang="en-GB" sz="2400" b="1" dirty="0" smtClean="0">
                <a:solidFill>
                  <a:schemeClr val="accent2"/>
                </a:solidFill>
              </a:rPr>
              <a:t>Key activities in 2015: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Sharing best practice on donating medical equipment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0070C0"/>
                </a:solidFill>
              </a:rPr>
              <a:t>Support for NHS Scotland staff volunteering in Malawi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err="1" smtClean="0">
                <a:solidFill>
                  <a:srgbClr val="0070C0"/>
                </a:solidFill>
              </a:rPr>
              <a:t>Mhealth</a:t>
            </a:r>
            <a:r>
              <a:rPr lang="en-GB" sz="2000" i="1" dirty="0" smtClean="0">
                <a:solidFill>
                  <a:srgbClr val="0070C0"/>
                </a:solidFill>
              </a:rPr>
              <a:t> in Malawi case studies </a:t>
            </a:r>
          </a:p>
          <a:p>
            <a:pPr marL="0" lvl="1"/>
            <a:r>
              <a:rPr lang="en-GB" sz="2400" b="1" dirty="0" smtClean="0">
                <a:solidFill>
                  <a:schemeClr val="accent2"/>
                </a:solidFill>
              </a:rPr>
              <a:t>Malawian partners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2000" i="1" dirty="0" err="1" smtClean="0">
                <a:solidFill>
                  <a:srgbClr val="0070C0"/>
                </a:solidFill>
              </a:rPr>
              <a:t>Rabson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Kachala</a:t>
            </a:r>
            <a:r>
              <a:rPr lang="en-GB" sz="2000" i="1" dirty="0" smtClean="0">
                <a:solidFill>
                  <a:srgbClr val="0070C0"/>
                </a:solidFill>
              </a:rPr>
              <a:t>, </a:t>
            </a:r>
            <a:r>
              <a:rPr lang="en-GB" sz="2000" i="1" dirty="0" err="1">
                <a:solidFill>
                  <a:srgbClr val="0070C0"/>
                </a:solidFill>
              </a:rPr>
              <a:t>M</a:t>
            </a:r>
            <a:r>
              <a:rPr lang="en-GB" sz="2000" i="1" dirty="0" err="1" smtClean="0">
                <a:solidFill>
                  <a:srgbClr val="0070C0"/>
                </a:solidFill>
              </a:rPr>
              <a:t>oH</a:t>
            </a:r>
            <a:r>
              <a:rPr lang="en-GB" sz="2000" i="1" dirty="0" smtClean="0">
                <a:solidFill>
                  <a:srgbClr val="0070C0"/>
                </a:solidFill>
              </a:rPr>
              <a:t>, Health Strand lead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GB" sz="2000" i="1" dirty="0" smtClean="0">
              <a:solidFill>
                <a:srgbClr val="0070C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accent2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M:\Strand 1     Raising awareness and inspiring\Marketing\Image Library\3. SMP EVENTS\Forums\Health Forum\IMG_6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8337600" cy="55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Strand 1     Raising awareness and inspiring\Marketing\Image Library\3. SMP EVENTS\Forums\Health Forum\IMG_6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14288" cy="14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Strand 1     Raising awareness and inspiring\Marketing\Image Library\3. SMP EVENTS\Forums\Governance Forum\November 2014\IMG_5894 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9887" y="-9439275"/>
            <a:ext cx="7137219" cy="48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Strand 1     Raising awareness and inspiring\Marketing\Image Library\3. SMP EVENTS\Forums\Governance Forum\November 2014\IMG_5894 W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7"/>
            <a:ext cx="2304256" cy="156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:\Strand 1     Raising awareness and inspiring\Marketing\Image Library\3. SMP EVENTS\Forums\Schools Forum\Feb 2015\IMG_6206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2288748" cy="154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3226966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Priorities for the Malawi </a:t>
            </a:r>
          </a:p>
          <a:p>
            <a:r>
              <a:rPr lang="en-GB" b="1" dirty="0" smtClean="0">
                <a:solidFill>
                  <a:srgbClr val="00D05E"/>
                </a:solidFill>
              </a:rPr>
              <a:t>High Commission in the UK</a:t>
            </a:r>
          </a:p>
        </p:txBody>
      </p:sp>
      <p:pic>
        <p:nvPicPr>
          <p:cNvPr id="2" name="Picture 2" descr="https://upload.wikimedia.org/wikipedia/commons/thumb/a/ab/Coat_of_arms_of_Malawi.svg/2000px-Coat_of_arms_of_Malaw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30" y="404664"/>
            <a:ext cx="2669140" cy="27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Aims of the meeting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191683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To introduce SMP members to the new Malawi High Commissioner;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To hear more about the Government of Malawi’s priority areas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To increase mutual awareness of our respective work;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To support two-way communication channels for effective joint working </a:t>
            </a:r>
            <a:endParaRPr lang="en-GB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67544" y="2996952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Q and A</a:t>
            </a:r>
            <a:endParaRPr lang="en-GB" b="1" dirty="0" smtClean="0">
              <a:solidFill>
                <a:srgbClr val="00D05E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0D05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44" y="5634226"/>
            <a:ext cx="1601924" cy="1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3448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Members’ meeting– </a:t>
            </a: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with Malawi High Commissioner</a:t>
            </a:r>
            <a:b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</a:b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H.E Mr </a:t>
            </a:r>
            <a:r>
              <a:rPr lang="en-GB" dirty="0" err="1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Kena</a:t>
            </a: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</a:t>
            </a:r>
            <a:r>
              <a:rPr lang="en-GB" dirty="0" err="1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Mphonda</a:t>
            </a:r>
            <a:endParaRPr lang="en-GB" dirty="0">
              <a:solidFill>
                <a:srgbClr val="00D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5536" y="2735209"/>
            <a:ext cx="7560840" cy="45719"/>
          </a:xfrm>
          <a:prstGeom prst="rect">
            <a:avLst/>
          </a:prstGeom>
          <a:gradFill flip="none" rotWithShape="1">
            <a:gsLst>
              <a:gs pos="4300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7513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Wednesday 29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th</a:t>
            </a:r>
            <a:r>
              <a:rPr lang="en-US" sz="2400" b="1" dirty="0" smtClean="0">
                <a:solidFill>
                  <a:schemeClr val="accent2"/>
                </a:solidFill>
              </a:rPr>
              <a:t> July 2015, Edinburgh City Chambers</a:t>
            </a:r>
            <a:endParaRPr lang="en-US" sz="2400" b="1" i="1" dirty="0" smtClean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4437112"/>
            <a:ext cx="3203847" cy="2018646"/>
          </a:xfrm>
          <a:prstGeom prst="rect">
            <a:avLst/>
          </a:prstGeom>
        </p:spPr>
      </p:pic>
      <p:pic>
        <p:nvPicPr>
          <p:cNvPr id="11" name="Picture 2" descr="https://upload.wikimedia.org/wikipedia/commons/thumb/a/ab/Coat_of_arms_of_Malawi.svg/2000px-Coat_of_arms_of_Malaw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65" y="4525139"/>
            <a:ext cx="1788397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3448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Scotland Malawi Partnership – </a:t>
            </a:r>
            <a:r>
              <a:rPr lang="en-GB" dirty="0" smtClean="0">
                <a:solidFill>
                  <a:srgbClr val="00D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a partnership approach towards Malawian priorities</a:t>
            </a:r>
            <a:endParaRPr lang="en-GB" dirty="0">
              <a:solidFill>
                <a:srgbClr val="00D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76" y="4702852"/>
            <a:ext cx="3203847" cy="2018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5536" y="2735209"/>
            <a:ext cx="7560840" cy="45719"/>
          </a:xfrm>
          <a:prstGeom prst="rect">
            <a:avLst/>
          </a:prstGeom>
          <a:gradFill flip="none" rotWithShape="1">
            <a:gsLst>
              <a:gs pos="4300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7513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Charlie Bevan, Keith Bohannon, Emily Mnyayi</a:t>
            </a:r>
            <a:endParaRPr lang="en-US" sz="2400" b="1" i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overview</a:t>
            </a:r>
            <a:endParaRPr lang="en-GB" b="1" dirty="0">
              <a:solidFill>
                <a:srgbClr val="00D05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980728"/>
            <a:ext cx="8677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SMP in context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aligning with Malawian priorities</a:t>
            </a: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p</a:t>
            </a:r>
            <a:r>
              <a:rPr lang="en-US" sz="2800" b="1" dirty="0" smtClean="0">
                <a:solidFill>
                  <a:schemeClr val="accent1"/>
                </a:solidFill>
              </a:rPr>
              <a:t>rogress from forums…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BITT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Governance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Schools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Youth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Higher and Further Education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Health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08920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 in context…</a:t>
            </a:r>
          </a:p>
        </p:txBody>
      </p:sp>
    </p:spTree>
    <p:extLst>
      <p:ext uri="{BB962C8B-B14F-4D97-AF65-F5344CB8AC3E}">
        <p14:creationId xmlns:p14="http://schemas.microsoft.com/office/powerpoint/2010/main" val="34158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SMP: who are we?</a:t>
            </a:r>
            <a:endParaRPr lang="en-GB" sz="3200" b="1" dirty="0">
              <a:solidFill>
                <a:srgbClr val="00D0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464" y="1988840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We are the </a:t>
            </a:r>
            <a:r>
              <a:rPr lang="en-GB" sz="4400" b="1" dirty="0" smtClean="0">
                <a:solidFill>
                  <a:schemeClr val="accent2"/>
                </a:solidFill>
              </a:rPr>
              <a:t>national civil society network</a:t>
            </a:r>
            <a:r>
              <a:rPr lang="en-GB" sz="4400" dirty="0" smtClean="0">
                <a:solidFill>
                  <a:schemeClr val="accent2"/>
                </a:solidFill>
              </a:rPr>
              <a:t> </a:t>
            </a:r>
            <a:r>
              <a:rPr lang="en-GB" sz="4400" dirty="0" smtClean="0"/>
              <a:t>coordinating, supporting and representing the </a:t>
            </a:r>
            <a:r>
              <a:rPr lang="en-GB" sz="4400" b="1" dirty="0" smtClean="0">
                <a:solidFill>
                  <a:schemeClr val="accent1"/>
                </a:solidFill>
              </a:rPr>
              <a:t>people-to-people</a:t>
            </a:r>
            <a:r>
              <a:rPr lang="en-GB" sz="4400" dirty="0" smtClean="0"/>
              <a:t> links between our two nations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188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SMP: who is involved?</a:t>
            </a:r>
            <a:endParaRPr lang="en-GB" sz="3200" b="1" dirty="0">
              <a:solidFill>
                <a:srgbClr val="00D0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9" name="Picture 2" descr="M:\Strand 1     Raising awareness and inspiring\Website\2015 Website Content\1. Who We Are\1.1 Abous Us\Our Impact Graphics\94,000-198,000-involv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6" y="2564904"/>
            <a:ext cx="3025936" cy="31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:\Strand 1     Raising awareness and inspiring\Website\2015 Website Content\1. Who We Are\1.1 Abous Us\Our Impact Graphics\46&amp;-Scots-have-friend-with-Malawi-li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3148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SMP: who are our members?</a:t>
            </a:r>
            <a:endParaRPr lang="en-GB" sz="3200" b="1" dirty="0">
              <a:solidFill>
                <a:srgbClr val="00D0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484784"/>
            <a:ext cx="4258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000" dirty="0">
                <a:solidFill>
                  <a:srgbClr val="0070C0"/>
                </a:solidFill>
              </a:rPr>
              <a:t>The SMP has over </a:t>
            </a:r>
            <a:r>
              <a:rPr lang="en-GB" sz="2000" b="1" dirty="0">
                <a:solidFill>
                  <a:srgbClr val="0070C0"/>
                </a:solidFill>
              </a:rPr>
              <a:t>700 members</a:t>
            </a:r>
            <a:r>
              <a:rPr lang="en-GB" sz="2000" dirty="0">
                <a:solidFill>
                  <a:srgbClr val="0070C0"/>
                </a:solidFill>
              </a:rPr>
              <a:t>, including: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160 primary and secondary schools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Half of Scotland’s local authorities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Every Scottish university and most of its colleges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Dozens of different churches and faith-groups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Hospitals, businesses, charities, NGOs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Wide range of grass-root community-based organisations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33184" r="46347" b="30947"/>
          <a:stretch/>
        </p:blipFill>
        <p:spPr bwMode="auto">
          <a:xfrm>
            <a:off x="457200" y="1700808"/>
            <a:ext cx="3717037" cy="393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6" y="0"/>
            <a:ext cx="9144000" cy="136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D05E"/>
                </a:solidFill>
              </a:rPr>
              <a:t>SMP: how do we support </a:t>
            </a:r>
          </a:p>
          <a:p>
            <a:r>
              <a:rPr lang="en-GB" b="1" dirty="0" smtClean="0">
                <a:solidFill>
                  <a:srgbClr val="00D05E"/>
                </a:solidFill>
              </a:rPr>
              <a:t>our members?</a:t>
            </a:r>
            <a:endParaRPr lang="en-GB" sz="3200" b="1" dirty="0">
              <a:solidFill>
                <a:srgbClr val="00D0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32" y="220486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MEMBER-OWNED and MEMBER LED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Connect</a:t>
            </a:r>
            <a:r>
              <a:rPr lang="en-GB" sz="2800" dirty="0" smtClean="0">
                <a:solidFill>
                  <a:srgbClr val="0070C0"/>
                </a:solidFill>
              </a:rPr>
              <a:t>:  	Facilitate networking &amp; joint working; forums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Inform</a:t>
            </a:r>
            <a:r>
              <a:rPr lang="en-GB" sz="2800" dirty="0" smtClean="0">
                <a:solidFill>
                  <a:srgbClr val="0070C0"/>
                </a:solidFill>
              </a:rPr>
              <a:t>: 	Disseminate information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Advise</a:t>
            </a:r>
            <a:r>
              <a:rPr lang="en-GB" sz="2800" dirty="0" smtClean="0">
                <a:solidFill>
                  <a:srgbClr val="0070C0"/>
                </a:solidFill>
              </a:rPr>
              <a:t>: 	Answering enquiries; providing training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Support</a:t>
            </a:r>
            <a:r>
              <a:rPr lang="en-GB" sz="2800" dirty="0" smtClean="0">
                <a:solidFill>
                  <a:srgbClr val="0070C0"/>
                </a:solidFill>
              </a:rPr>
              <a:t>: 	Partnership development; visa applications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Develop</a:t>
            </a:r>
            <a:r>
              <a:rPr lang="en-GB" sz="2800" dirty="0" smtClean="0">
                <a:solidFill>
                  <a:srgbClr val="0070C0"/>
                </a:solidFill>
              </a:rPr>
              <a:t>: 	Best practice; partnership principles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Represent</a:t>
            </a:r>
            <a:r>
              <a:rPr lang="en-GB" sz="2800" dirty="0" smtClean="0">
                <a:solidFill>
                  <a:srgbClr val="0070C0"/>
                </a:solidFill>
              </a:rPr>
              <a:t>: 	Media, governments and the public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Influence</a:t>
            </a:r>
            <a:r>
              <a:rPr lang="en-GB" sz="2800" dirty="0" smtClean="0">
                <a:solidFill>
                  <a:srgbClr val="0070C0"/>
                </a:solidFill>
              </a:rPr>
              <a:t>: 	Lobbying and advocacy (CPG)</a:t>
            </a:r>
          </a:p>
        </p:txBody>
      </p:sp>
    </p:spTree>
    <p:extLst>
      <p:ext uri="{BB962C8B-B14F-4D97-AF65-F5344CB8AC3E}">
        <p14:creationId xmlns:p14="http://schemas.microsoft.com/office/powerpoint/2010/main" val="14197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816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Members’ meeting– with Malawi High Commissioner H.E Mr Kena Mphonda</vt:lpstr>
      <vt:lpstr>PowerPoint Presentation</vt:lpstr>
      <vt:lpstr>Scotland Malawi Partnership – a partnership approach towards Malawian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Members’ meeting– with Malawi High Commissioner H.E Mr Kena Mphonda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Keith Bohannon</dc:creator>
  <cp:lastModifiedBy>Keith Bohannon</cp:lastModifiedBy>
  <cp:revision>194</cp:revision>
  <cp:lastPrinted>2015-07-22T10:44:15Z</cp:lastPrinted>
  <dcterms:created xsi:type="dcterms:W3CDTF">2015-01-26T12:58:23Z</dcterms:created>
  <dcterms:modified xsi:type="dcterms:W3CDTF">2015-07-29T09:15:19Z</dcterms:modified>
</cp:coreProperties>
</file>