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5" r:id="rId5"/>
    <p:sldId id="266" r:id="rId6"/>
    <p:sldId id="259" r:id="rId7"/>
    <p:sldId id="267" r:id="rId8"/>
    <p:sldId id="268" r:id="rId9"/>
    <p:sldId id="269" r:id="rId10"/>
    <p:sldId id="270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F213-8D57-48C7-8270-A4DA3FFCBB9B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CF40-DFA5-4B7C-AA72-8F1B6A1A8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390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F213-8D57-48C7-8270-A4DA3FFCBB9B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CF40-DFA5-4B7C-AA72-8F1B6A1A8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909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F213-8D57-48C7-8270-A4DA3FFCBB9B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CF40-DFA5-4B7C-AA72-8F1B6A1A8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897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F213-8D57-48C7-8270-A4DA3FFCBB9B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CF40-DFA5-4B7C-AA72-8F1B6A1A8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94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F213-8D57-48C7-8270-A4DA3FFCBB9B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CF40-DFA5-4B7C-AA72-8F1B6A1A8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830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F213-8D57-48C7-8270-A4DA3FFCBB9B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CF40-DFA5-4B7C-AA72-8F1B6A1A8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306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F213-8D57-48C7-8270-A4DA3FFCBB9B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CF40-DFA5-4B7C-AA72-8F1B6A1A8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048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F213-8D57-48C7-8270-A4DA3FFCBB9B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CF40-DFA5-4B7C-AA72-8F1B6A1A8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912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F213-8D57-48C7-8270-A4DA3FFCBB9B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CF40-DFA5-4B7C-AA72-8F1B6A1A8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359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F213-8D57-48C7-8270-A4DA3FFCBB9B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CF40-DFA5-4B7C-AA72-8F1B6A1A8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9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F213-8D57-48C7-8270-A4DA3FFCBB9B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CF40-DFA5-4B7C-AA72-8F1B6A1A8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87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8F213-8D57-48C7-8270-A4DA3FFCBB9B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1CF40-DFA5-4B7C-AA72-8F1B6A1A8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702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KBanks@christian-aid.org" TargetMode="External"/><Relationship Id="rId7" Type="http://schemas.openxmlformats.org/officeDocument/2006/relationships/hyperlink" Target="mailto:a.i.gray@strath.ac.uk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.j.clements@strath.ac.uk" TargetMode="External"/><Relationship Id="rId5" Type="http://schemas.openxmlformats.org/officeDocument/2006/relationships/hyperlink" Target="mailto:shona.cardle@yorkhill.org" TargetMode="External"/><Relationship Id="rId4" Type="http://schemas.openxmlformats.org/officeDocument/2006/relationships/hyperlink" Target="mailto:MaryMillar@scotland-meningitis.org.uk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otland-malawipartnership.org/events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13067" y="533400"/>
            <a:ext cx="7272808" cy="45719"/>
          </a:xfrm>
          <a:prstGeom prst="rect">
            <a:avLst/>
          </a:prstGeom>
          <a:gradFill flip="none" rotWithShape="1">
            <a:gsLst>
              <a:gs pos="43000">
                <a:schemeClr val="accent1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B4B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721498"/>
            <a:ext cx="4572508" cy="136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B4B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508" y="6721498"/>
            <a:ext cx="4572508" cy="1365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B4B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16" y="0"/>
            <a:ext cx="9144000" cy="1365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B4B4B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694" y="5826380"/>
            <a:ext cx="72907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0070C0"/>
                </a:solidFill>
                <a:latin typeface="Ubuntu" panose="020B0504030602030204" pitchFamily="34" charset="0"/>
              </a:rPr>
              <a:t>Tweet us @</a:t>
            </a:r>
            <a:r>
              <a:rPr lang="en-GB" sz="2000" dirty="0" err="1" smtClean="0">
                <a:solidFill>
                  <a:srgbClr val="0070C0"/>
                </a:solidFill>
                <a:latin typeface="Ubuntu" panose="020B0504030602030204" pitchFamily="34" charset="0"/>
              </a:rPr>
              <a:t>ScotlandMalawi</a:t>
            </a:r>
            <a:r>
              <a:rPr lang="en-GB" sz="2000" dirty="0" smtClean="0">
                <a:solidFill>
                  <a:srgbClr val="0070C0"/>
                </a:solidFill>
                <a:latin typeface="Ubuntu" panose="020B0504030602030204" pitchFamily="34" charset="0"/>
              </a:rPr>
              <a:t>    #</a:t>
            </a:r>
            <a:r>
              <a:rPr lang="en-GB" sz="3200" dirty="0" err="1" smtClean="0">
                <a:solidFill>
                  <a:srgbClr val="0070C0"/>
                </a:solidFill>
                <a:latin typeface="Ubuntu" panose="020B0504030602030204" pitchFamily="34" charset="0"/>
              </a:rPr>
              <a:t>SMPhealthforum</a:t>
            </a:r>
            <a:endParaRPr lang="en-GB" sz="2000" dirty="0">
              <a:solidFill>
                <a:srgbClr val="0070C0"/>
              </a:solidFill>
              <a:latin typeface="Ubuntu" panose="020B0504030602030204" pitchFamily="34" charset="0"/>
            </a:endParaRPr>
          </a:p>
        </p:txBody>
      </p:sp>
      <p:pic>
        <p:nvPicPr>
          <p:cNvPr id="1026" name="Picture 2" descr="M:\Strand 1     Raising awareness and inspiring\Artwork for other Strands\Member Services\Health\Health Links Logo GREEN 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694" y="499547"/>
            <a:ext cx="7869554" cy="5619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657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392003"/>
            <a:ext cx="1728192" cy="10489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70537" y="836712"/>
            <a:ext cx="60039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 smtClean="0">
                <a:solidFill>
                  <a:srgbClr val="00B050"/>
                </a:solidFill>
                <a:latin typeface="Ubuntu" panose="020B0504030602030204" pitchFamily="34" charset="0"/>
              </a:rPr>
              <a:t>MaSP</a:t>
            </a:r>
            <a:r>
              <a:rPr lang="en-GB" sz="4800" dirty="0" smtClean="0">
                <a:solidFill>
                  <a:srgbClr val="00B050"/>
                </a:solidFill>
                <a:latin typeface="Ubuntu" panose="020B0504030602030204" pitchFamily="34" charset="0"/>
              </a:rPr>
              <a:t> Symposium</a:t>
            </a:r>
          </a:p>
          <a:p>
            <a:r>
              <a:rPr lang="en-GB" sz="4800" dirty="0" smtClean="0">
                <a:solidFill>
                  <a:srgbClr val="00B050"/>
                </a:solidFill>
                <a:latin typeface="Ubuntu" panose="020B0504030602030204" pitchFamily="34" charset="0"/>
              </a:rPr>
              <a:t>2015</a:t>
            </a:r>
            <a:endParaRPr lang="en-GB" sz="4800" dirty="0" smtClean="0">
              <a:solidFill>
                <a:srgbClr val="00B050"/>
              </a:solidFill>
              <a:latin typeface="Ubuntu" panose="020B0504030602030204" pitchFamily="34" charset="0"/>
            </a:endParaRPr>
          </a:p>
          <a:p>
            <a:r>
              <a:rPr lang="en-GB" sz="4800" dirty="0" smtClean="0">
                <a:solidFill>
                  <a:srgbClr val="00B050"/>
                </a:solidFill>
                <a:latin typeface="Ubuntu" panose="020B0504030602030204" pitchFamily="34" charset="0"/>
              </a:rPr>
              <a:t>     </a:t>
            </a:r>
            <a:endParaRPr lang="en-GB" sz="2000" dirty="0">
              <a:solidFill>
                <a:srgbClr val="00B050"/>
              </a:solidFill>
              <a:latin typeface="Ubuntu" panose="020B0504030602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3000" y="5996695"/>
            <a:ext cx="72907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70C0"/>
                </a:solidFill>
                <a:latin typeface="Ubuntu" panose="020B0504030602030204" pitchFamily="34" charset="0"/>
              </a:rPr>
              <a:t>Tweet us @</a:t>
            </a:r>
            <a:r>
              <a:rPr lang="en-GB" sz="2000" dirty="0" err="1" smtClean="0">
                <a:solidFill>
                  <a:srgbClr val="0070C0"/>
                </a:solidFill>
                <a:latin typeface="Ubuntu" panose="020B0504030602030204" pitchFamily="34" charset="0"/>
              </a:rPr>
              <a:t>ScotlandMalawi</a:t>
            </a:r>
            <a:r>
              <a:rPr lang="en-GB" sz="2000" dirty="0" smtClean="0">
                <a:solidFill>
                  <a:srgbClr val="0070C0"/>
                </a:solidFill>
                <a:latin typeface="Ubuntu" panose="020B0504030602030204" pitchFamily="34" charset="0"/>
              </a:rPr>
              <a:t>    #</a:t>
            </a:r>
            <a:r>
              <a:rPr lang="en-GB" sz="3200" b="1" dirty="0" err="1" smtClean="0">
                <a:solidFill>
                  <a:srgbClr val="0070C0"/>
                </a:solidFill>
                <a:latin typeface="Ubuntu" panose="020B0504030602030204" pitchFamily="34" charset="0"/>
              </a:rPr>
              <a:t>SMPhealthforum</a:t>
            </a:r>
            <a:endParaRPr lang="en-GB" sz="2000" b="1" dirty="0">
              <a:solidFill>
                <a:srgbClr val="0070C0"/>
              </a:solidFill>
              <a:latin typeface="Ubuntu" panose="020B0504030602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721498"/>
            <a:ext cx="4572508" cy="136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572508" y="6721498"/>
            <a:ext cx="4572508" cy="1365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16" y="0"/>
            <a:ext cx="9144000" cy="1365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52993"/>
            <a:ext cx="4038600" cy="2220376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776592"/>
            <a:ext cx="4038600" cy="2173178"/>
          </a:xfrm>
        </p:spPr>
      </p:pic>
    </p:spTree>
    <p:extLst>
      <p:ext uri="{BB962C8B-B14F-4D97-AF65-F5344CB8AC3E}">
        <p14:creationId xmlns:p14="http://schemas.microsoft.com/office/powerpoint/2010/main" val="345220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13067" y="533400"/>
            <a:ext cx="7272808" cy="45719"/>
          </a:xfrm>
          <a:prstGeom prst="rect">
            <a:avLst/>
          </a:prstGeom>
          <a:gradFill flip="none" rotWithShape="1">
            <a:gsLst>
              <a:gs pos="43000">
                <a:schemeClr val="accent1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B4B4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721498"/>
            <a:ext cx="4572508" cy="136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B4B4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508" y="6721498"/>
            <a:ext cx="4572508" cy="1365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B4B4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16" y="0"/>
            <a:ext cx="9144000" cy="1365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B4B4B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694" y="5826380"/>
            <a:ext cx="72907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0070C0"/>
                </a:solidFill>
                <a:latin typeface="Ubuntu" panose="020B0504030602030204" pitchFamily="34" charset="0"/>
              </a:rPr>
              <a:t>Tweet us @</a:t>
            </a:r>
            <a:r>
              <a:rPr lang="en-GB" sz="2000" dirty="0" err="1" smtClean="0">
                <a:solidFill>
                  <a:srgbClr val="0070C0"/>
                </a:solidFill>
                <a:latin typeface="Ubuntu" panose="020B0504030602030204" pitchFamily="34" charset="0"/>
              </a:rPr>
              <a:t>ScotlandMalawi</a:t>
            </a:r>
            <a:r>
              <a:rPr lang="en-GB" sz="2000" dirty="0" smtClean="0">
                <a:solidFill>
                  <a:srgbClr val="0070C0"/>
                </a:solidFill>
                <a:latin typeface="Ubuntu" panose="020B0504030602030204" pitchFamily="34" charset="0"/>
              </a:rPr>
              <a:t>    #</a:t>
            </a:r>
            <a:r>
              <a:rPr lang="en-GB" sz="3200" dirty="0" err="1" smtClean="0">
                <a:solidFill>
                  <a:srgbClr val="0070C0"/>
                </a:solidFill>
                <a:latin typeface="Ubuntu" panose="020B0504030602030204" pitchFamily="34" charset="0"/>
              </a:rPr>
              <a:t>SMPhealthforum</a:t>
            </a:r>
            <a:endParaRPr lang="en-GB" sz="2000" dirty="0">
              <a:solidFill>
                <a:srgbClr val="0070C0"/>
              </a:solidFill>
              <a:latin typeface="Ubuntu" panose="020B0504030602030204" pitchFamily="34" charset="0"/>
            </a:endParaRPr>
          </a:p>
        </p:txBody>
      </p:sp>
      <p:pic>
        <p:nvPicPr>
          <p:cNvPr id="1026" name="Picture 2" descr="M:\Strand 1     Raising awareness and inspiring\Artwork for other Strands\Member Services\Health\Health Links Logo GREEN 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694" y="499547"/>
            <a:ext cx="7869554" cy="5619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134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392003"/>
            <a:ext cx="1728192" cy="10489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2907" y="612402"/>
            <a:ext cx="60039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00B050"/>
                </a:solidFill>
                <a:latin typeface="Ubuntu" panose="020B0504030602030204" pitchFamily="34" charset="0"/>
              </a:rPr>
              <a:t>Flooding Update    </a:t>
            </a:r>
            <a:endParaRPr lang="en-GB" sz="2000" dirty="0">
              <a:solidFill>
                <a:srgbClr val="00B050"/>
              </a:solidFill>
              <a:latin typeface="Ubuntu" panose="020B0504030602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2907" y="1454597"/>
            <a:ext cx="5540133" cy="45719"/>
          </a:xfrm>
          <a:prstGeom prst="rect">
            <a:avLst/>
          </a:prstGeom>
          <a:gradFill flip="none" rotWithShape="1">
            <a:gsLst>
              <a:gs pos="43000">
                <a:schemeClr val="accent1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1143000" y="5996695"/>
            <a:ext cx="72907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70C0"/>
                </a:solidFill>
                <a:latin typeface="Ubuntu" panose="020B0504030602030204" pitchFamily="34" charset="0"/>
              </a:rPr>
              <a:t>Tweet us @</a:t>
            </a:r>
            <a:r>
              <a:rPr lang="en-GB" sz="2000" dirty="0" err="1" smtClean="0">
                <a:solidFill>
                  <a:srgbClr val="0070C0"/>
                </a:solidFill>
                <a:latin typeface="Ubuntu" panose="020B0504030602030204" pitchFamily="34" charset="0"/>
              </a:rPr>
              <a:t>ScotlandMalawi</a:t>
            </a:r>
            <a:r>
              <a:rPr lang="en-GB" sz="2000" dirty="0" smtClean="0">
                <a:solidFill>
                  <a:srgbClr val="0070C0"/>
                </a:solidFill>
                <a:latin typeface="Ubuntu" panose="020B0504030602030204" pitchFamily="34" charset="0"/>
              </a:rPr>
              <a:t>    #</a:t>
            </a:r>
            <a:r>
              <a:rPr lang="en-GB" sz="3200" b="1" dirty="0" err="1" smtClean="0">
                <a:solidFill>
                  <a:srgbClr val="0070C0"/>
                </a:solidFill>
                <a:latin typeface="Ubuntu" panose="020B0504030602030204" pitchFamily="34" charset="0"/>
              </a:rPr>
              <a:t>SMPhealthforum</a:t>
            </a:r>
            <a:endParaRPr lang="en-GB" sz="2000" b="1" dirty="0">
              <a:solidFill>
                <a:srgbClr val="0070C0"/>
              </a:solidFill>
              <a:latin typeface="Ubuntu" panose="020B0504030602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721498"/>
            <a:ext cx="4572508" cy="136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572508" y="6721498"/>
            <a:ext cx="4572508" cy="1365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16" y="0"/>
            <a:ext cx="9144000" cy="1365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Symbol"/>
              <a:buChar char=""/>
            </a:pPr>
            <a:r>
              <a:rPr lang="en-GB" dirty="0">
                <a:ea typeface="Times New Roman"/>
                <a:cs typeface="Times New Roman"/>
              </a:rPr>
              <a:t>638,000 people affected</a:t>
            </a:r>
            <a:endParaRPr lang="en-GB" sz="1800" dirty="0">
              <a:ea typeface="Times New Roman"/>
              <a:cs typeface="Times New Roman"/>
            </a:endParaRPr>
          </a:p>
          <a:p>
            <a:pPr lvl="0">
              <a:buFont typeface="Symbol"/>
              <a:buChar char=""/>
            </a:pPr>
            <a:r>
              <a:rPr lang="en-GB" dirty="0">
                <a:ea typeface="Times New Roman"/>
                <a:cs typeface="Times New Roman"/>
              </a:rPr>
              <a:t>174,000 displaced in the 3 most affected districts (</a:t>
            </a:r>
            <a:r>
              <a:rPr lang="en-GB" dirty="0" err="1">
                <a:ea typeface="Times New Roman"/>
                <a:cs typeface="Times New Roman"/>
              </a:rPr>
              <a:t>Chikwawa</a:t>
            </a:r>
            <a:r>
              <a:rPr lang="en-GB" dirty="0">
                <a:ea typeface="Times New Roman"/>
                <a:cs typeface="Times New Roman"/>
              </a:rPr>
              <a:t>, </a:t>
            </a:r>
            <a:r>
              <a:rPr lang="en-GB" dirty="0" err="1">
                <a:ea typeface="Times New Roman"/>
                <a:cs typeface="Times New Roman"/>
              </a:rPr>
              <a:t>Nsanje</a:t>
            </a:r>
            <a:r>
              <a:rPr lang="en-GB" dirty="0">
                <a:ea typeface="Times New Roman"/>
                <a:cs typeface="Times New Roman"/>
              </a:rPr>
              <a:t> and </a:t>
            </a:r>
            <a:r>
              <a:rPr lang="en-GB" dirty="0" err="1">
                <a:ea typeface="Times New Roman"/>
                <a:cs typeface="Times New Roman"/>
              </a:rPr>
              <a:t>Phalombe</a:t>
            </a:r>
            <a:r>
              <a:rPr lang="en-GB" dirty="0">
                <a:ea typeface="Times New Roman"/>
                <a:cs typeface="Times New Roman"/>
              </a:rPr>
              <a:t>)</a:t>
            </a:r>
            <a:endParaRPr lang="en-GB" sz="1800" dirty="0">
              <a:ea typeface="Times New Roman"/>
              <a:cs typeface="Times New Roman"/>
            </a:endParaRPr>
          </a:p>
          <a:p>
            <a:pPr lvl="0">
              <a:buFont typeface="Symbol"/>
              <a:buChar char=""/>
            </a:pPr>
            <a:r>
              <a:rPr lang="en-GB" dirty="0">
                <a:ea typeface="Times New Roman"/>
                <a:cs typeface="Times New Roman"/>
              </a:rPr>
              <a:t>79 deaths</a:t>
            </a:r>
            <a:endParaRPr lang="en-GB" sz="1800" dirty="0">
              <a:ea typeface="Times New Roman"/>
              <a:cs typeface="Times New Roman"/>
            </a:endParaRPr>
          </a:p>
          <a:p>
            <a:pPr lvl="0">
              <a:buFont typeface="Symbol"/>
              <a:buChar char=""/>
            </a:pPr>
            <a:r>
              <a:rPr lang="en-GB" dirty="0">
                <a:ea typeface="Times New Roman"/>
                <a:cs typeface="Times New Roman"/>
              </a:rPr>
              <a:t>153 missing in </a:t>
            </a:r>
            <a:r>
              <a:rPr lang="en-GB" dirty="0" err="1">
                <a:ea typeface="Times New Roman"/>
                <a:cs typeface="Times New Roman"/>
              </a:rPr>
              <a:t>Nsanje</a:t>
            </a:r>
            <a:endParaRPr lang="en-GB" sz="1800" dirty="0">
              <a:ea typeface="Times New Roman"/>
              <a:cs typeface="Times New Roman"/>
            </a:endParaRPr>
          </a:p>
          <a:p>
            <a:pPr lvl="0">
              <a:buFont typeface="Symbol"/>
              <a:buChar char=""/>
            </a:pPr>
            <a:r>
              <a:rPr lang="en-GB" dirty="0">
                <a:ea typeface="Times New Roman"/>
                <a:cs typeface="Times New Roman"/>
              </a:rPr>
              <a:t>15 Districts affected</a:t>
            </a:r>
            <a:endParaRPr lang="en-GB" sz="1800" dirty="0">
              <a:ea typeface="Times New Roman"/>
              <a:cs typeface="Times New Roman"/>
            </a:endParaRPr>
          </a:p>
          <a:p>
            <a:pPr lvl="0">
              <a:buFont typeface="Symbol"/>
              <a:buChar char=""/>
            </a:pPr>
            <a:r>
              <a:rPr lang="en-GB" dirty="0">
                <a:ea typeface="Times New Roman"/>
                <a:cs typeface="Times New Roman"/>
              </a:rPr>
              <a:t>63,976 hectares of land flooded</a:t>
            </a:r>
            <a:endParaRPr lang="en-GB" sz="1800" dirty="0"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254" y="2757589"/>
            <a:ext cx="3096491" cy="2211185"/>
          </a:xfrm>
        </p:spPr>
      </p:pic>
    </p:spTree>
    <p:extLst>
      <p:ext uri="{BB962C8B-B14F-4D97-AF65-F5344CB8AC3E}">
        <p14:creationId xmlns:p14="http://schemas.microsoft.com/office/powerpoint/2010/main" val="299198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76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392003"/>
            <a:ext cx="1728192" cy="10489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2908" y="2514600"/>
            <a:ext cx="60039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00B050"/>
                </a:solidFill>
                <a:latin typeface="Ubuntu" panose="020B0504030602030204" pitchFamily="34" charset="0"/>
              </a:rPr>
              <a:t>Flooding Update- </a:t>
            </a:r>
            <a:r>
              <a:rPr lang="en-GB" sz="4800" dirty="0" smtClean="0">
                <a:solidFill>
                  <a:srgbClr val="FF0000"/>
                </a:solidFill>
                <a:latin typeface="Ubuntu" panose="020B0504030602030204" pitchFamily="34" charset="0"/>
              </a:rPr>
              <a:t>ANN PHOYA VIDEO    </a:t>
            </a:r>
            <a:endParaRPr lang="en-GB" sz="2000" dirty="0">
              <a:solidFill>
                <a:srgbClr val="FF0000"/>
              </a:solidFill>
              <a:latin typeface="Ubuntu" panose="020B0504030602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3388" y="3299430"/>
            <a:ext cx="5540133" cy="45719"/>
          </a:xfrm>
          <a:prstGeom prst="rect">
            <a:avLst/>
          </a:prstGeom>
          <a:gradFill flip="none" rotWithShape="1">
            <a:gsLst>
              <a:gs pos="43000">
                <a:schemeClr val="accent1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1143000" y="5996695"/>
            <a:ext cx="72907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70C0"/>
                </a:solidFill>
                <a:latin typeface="Ubuntu" panose="020B0504030602030204" pitchFamily="34" charset="0"/>
              </a:rPr>
              <a:t>Tweet us @</a:t>
            </a:r>
            <a:r>
              <a:rPr lang="en-GB" sz="2000" dirty="0" err="1" smtClean="0">
                <a:solidFill>
                  <a:srgbClr val="0070C0"/>
                </a:solidFill>
                <a:latin typeface="Ubuntu" panose="020B0504030602030204" pitchFamily="34" charset="0"/>
              </a:rPr>
              <a:t>ScotlandMalawi</a:t>
            </a:r>
            <a:r>
              <a:rPr lang="en-GB" sz="2000" dirty="0" smtClean="0">
                <a:solidFill>
                  <a:srgbClr val="0070C0"/>
                </a:solidFill>
                <a:latin typeface="Ubuntu" panose="020B0504030602030204" pitchFamily="34" charset="0"/>
              </a:rPr>
              <a:t>    #</a:t>
            </a:r>
            <a:r>
              <a:rPr lang="en-GB" sz="3200" b="1" dirty="0" err="1" smtClean="0">
                <a:solidFill>
                  <a:srgbClr val="0070C0"/>
                </a:solidFill>
                <a:latin typeface="Ubuntu" panose="020B0504030602030204" pitchFamily="34" charset="0"/>
              </a:rPr>
              <a:t>SMPhealthforum</a:t>
            </a:r>
            <a:endParaRPr lang="en-GB" sz="2000" b="1" dirty="0">
              <a:solidFill>
                <a:srgbClr val="0070C0"/>
              </a:solidFill>
              <a:latin typeface="Ubuntu" panose="020B0504030602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721498"/>
            <a:ext cx="4572508" cy="136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572508" y="6721498"/>
            <a:ext cx="4572508" cy="1365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16" y="0"/>
            <a:ext cx="9144000" cy="1365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11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392003"/>
            <a:ext cx="1728192" cy="10489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2908" y="2514600"/>
            <a:ext cx="60039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00B050"/>
                </a:solidFill>
                <a:latin typeface="Ubuntu" panose="020B0504030602030204" pitchFamily="34" charset="0"/>
              </a:rPr>
              <a:t>Flooding Update    </a:t>
            </a:r>
            <a:endParaRPr lang="en-GB" sz="2000" dirty="0">
              <a:solidFill>
                <a:srgbClr val="00B050"/>
              </a:solidFill>
              <a:latin typeface="Ubuntu" panose="020B0504030602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3388" y="3299430"/>
            <a:ext cx="5540133" cy="45719"/>
          </a:xfrm>
          <a:prstGeom prst="rect">
            <a:avLst/>
          </a:prstGeom>
          <a:gradFill flip="none" rotWithShape="1">
            <a:gsLst>
              <a:gs pos="43000">
                <a:schemeClr val="accent1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1143000" y="5996695"/>
            <a:ext cx="72907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70C0"/>
                </a:solidFill>
                <a:latin typeface="Ubuntu" panose="020B0504030602030204" pitchFamily="34" charset="0"/>
              </a:rPr>
              <a:t>Tweet us @</a:t>
            </a:r>
            <a:r>
              <a:rPr lang="en-GB" sz="2000" dirty="0" err="1" smtClean="0">
                <a:solidFill>
                  <a:srgbClr val="0070C0"/>
                </a:solidFill>
                <a:latin typeface="Ubuntu" panose="020B0504030602030204" pitchFamily="34" charset="0"/>
              </a:rPr>
              <a:t>ScotlandMalawi</a:t>
            </a:r>
            <a:r>
              <a:rPr lang="en-GB" sz="2000" dirty="0" smtClean="0">
                <a:solidFill>
                  <a:srgbClr val="0070C0"/>
                </a:solidFill>
                <a:latin typeface="Ubuntu" panose="020B0504030602030204" pitchFamily="34" charset="0"/>
              </a:rPr>
              <a:t>    #</a:t>
            </a:r>
            <a:r>
              <a:rPr lang="en-GB" sz="3200" b="1" dirty="0" err="1" smtClean="0">
                <a:solidFill>
                  <a:srgbClr val="0070C0"/>
                </a:solidFill>
                <a:latin typeface="Ubuntu" panose="020B0504030602030204" pitchFamily="34" charset="0"/>
              </a:rPr>
              <a:t>SMPhealthforum</a:t>
            </a:r>
            <a:endParaRPr lang="en-GB" sz="2000" b="1" dirty="0">
              <a:solidFill>
                <a:srgbClr val="0070C0"/>
              </a:solidFill>
              <a:latin typeface="Ubuntu" panose="020B0504030602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721498"/>
            <a:ext cx="4572508" cy="136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572508" y="6721498"/>
            <a:ext cx="4572508" cy="1365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16" y="0"/>
            <a:ext cx="9144000" cy="1365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33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392003"/>
            <a:ext cx="1728192" cy="10489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71175" y="2132856"/>
            <a:ext cx="60039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00B050"/>
                </a:solidFill>
                <a:latin typeface="Ubuntu" panose="020B0504030602030204" pitchFamily="34" charset="0"/>
              </a:rPr>
              <a:t>Research in Practice </a:t>
            </a:r>
          </a:p>
          <a:p>
            <a:r>
              <a:rPr lang="en-GB" sz="4800" dirty="0" smtClean="0">
                <a:solidFill>
                  <a:srgbClr val="00B050"/>
                </a:solidFill>
                <a:latin typeface="Ubuntu" panose="020B0504030602030204" pitchFamily="34" charset="0"/>
              </a:rPr>
              <a:t>     </a:t>
            </a:r>
            <a:endParaRPr lang="en-GB" sz="2000" dirty="0">
              <a:solidFill>
                <a:srgbClr val="00B050"/>
              </a:solidFill>
              <a:latin typeface="Ubuntu" panose="020B0504030602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639" y="3789040"/>
            <a:ext cx="5540133" cy="45719"/>
          </a:xfrm>
          <a:prstGeom prst="rect">
            <a:avLst/>
          </a:prstGeom>
          <a:gradFill flip="none" rotWithShape="1">
            <a:gsLst>
              <a:gs pos="43000">
                <a:schemeClr val="accent1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1143000" y="5996695"/>
            <a:ext cx="72907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70C0"/>
                </a:solidFill>
                <a:latin typeface="Ubuntu" panose="020B0504030602030204" pitchFamily="34" charset="0"/>
              </a:rPr>
              <a:t>Tweet us @</a:t>
            </a:r>
            <a:r>
              <a:rPr lang="en-GB" sz="2000" dirty="0" err="1" smtClean="0">
                <a:solidFill>
                  <a:srgbClr val="0070C0"/>
                </a:solidFill>
                <a:latin typeface="Ubuntu" panose="020B0504030602030204" pitchFamily="34" charset="0"/>
              </a:rPr>
              <a:t>ScotlandMalawi</a:t>
            </a:r>
            <a:r>
              <a:rPr lang="en-GB" sz="2000" dirty="0" smtClean="0">
                <a:solidFill>
                  <a:srgbClr val="0070C0"/>
                </a:solidFill>
                <a:latin typeface="Ubuntu" panose="020B0504030602030204" pitchFamily="34" charset="0"/>
              </a:rPr>
              <a:t>    #</a:t>
            </a:r>
            <a:r>
              <a:rPr lang="en-GB" sz="3200" b="1" dirty="0" err="1" smtClean="0">
                <a:solidFill>
                  <a:srgbClr val="0070C0"/>
                </a:solidFill>
                <a:latin typeface="Ubuntu" panose="020B0504030602030204" pitchFamily="34" charset="0"/>
              </a:rPr>
              <a:t>SMPhealthforum</a:t>
            </a:r>
            <a:endParaRPr lang="en-GB" sz="2000" b="1" dirty="0">
              <a:solidFill>
                <a:srgbClr val="0070C0"/>
              </a:solidFill>
              <a:latin typeface="Ubuntu" panose="020B0504030602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721498"/>
            <a:ext cx="4572508" cy="136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572508" y="6721498"/>
            <a:ext cx="4572508" cy="1365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16" y="0"/>
            <a:ext cx="9144000" cy="1365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2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392003"/>
            <a:ext cx="1728192" cy="10489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71175" y="2132856"/>
            <a:ext cx="60039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00B050"/>
                </a:solidFill>
                <a:latin typeface="Ubuntu" panose="020B0504030602030204" pitchFamily="34" charset="0"/>
              </a:rPr>
              <a:t>Updates and </a:t>
            </a:r>
          </a:p>
          <a:p>
            <a:r>
              <a:rPr lang="en-GB" sz="4800" dirty="0" smtClean="0">
                <a:solidFill>
                  <a:srgbClr val="00B050"/>
                </a:solidFill>
                <a:latin typeface="Ubuntu" panose="020B0504030602030204" pitchFamily="34" charset="0"/>
              </a:rPr>
              <a:t>Information</a:t>
            </a:r>
          </a:p>
          <a:p>
            <a:r>
              <a:rPr lang="en-GB" sz="4800" dirty="0" smtClean="0">
                <a:solidFill>
                  <a:srgbClr val="00B050"/>
                </a:solidFill>
                <a:latin typeface="Ubuntu" panose="020B0504030602030204" pitchFamily="34" charset="0"/>
              </a:rPr>
              <a:t>     </a:t>
            </a:r>
            <a:endParaRPr lang="en-GB" sz="2000" dirty="0">
              <a:solidFill>
                <a:srgbClr val="00B050"/>
              </a:solidFill>
              <a:latin typeface="Ubuntu" panose="020B0504030602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639" y="3789040"/>
            <a:ext cx="5540133" cy="45719"/>
          </a:xfrm>
          <a:prstGeom prst="rect">
            <a:avLst/>
          </a:prstGeom>
          <a:gradFill flip="none" rotWithShape="1">
            <a:gsLst>
              <a:gs pos="43000">
                <a:schemeClr val="accent1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1143000" y="5996695"/>
            <a:ext cx="72907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70C0"/>
                </a:solidFill>
                <a:latin typeface="Ubuntu" panose="020B0504030602030204" pitchFamily="34" charset="0"/>
              </a:rPr>
              <a:t>Tweet us @</a:t>
            </a:r>
            <a:r>
              <a:rPr lang="en-GB" sz="2000" dirty="0" err="1" smtClean="0">
                <a:solidFill>
                  <a:srgbClr val="0070C0"/>
                </a:solidFill>
                <a:latin typeface="Ubuntu" panose="020B0504030602030204" pitchFamily="34" charset="0"/>
              </a:rPr>
              <a:t>ScotlandMalawi</a:t>
            </a:r>
            <a:r>
              <a:rPr lang="en-GB" sz="2000" dirty="0" smtClean="0">
                <a:solidFill>
                  <a:srgbClr val="0070C0"/>
                </a:solidFill>
                <a:latin typeface="Ubuntu" panose="020B0504030602030204" pitchFamily="34" charset="0"/>
              </a:rPr>
              <a:t>    #</a:t>
            </a:r>
            <a:r>
              <a:rPr lang="en-GB" sz="3200" b="1" dirty="0" err="1" smtClean="0">
                <a:solidFill>
                  <a:srgbClr val="0070C0"/>
                </a:solidFill>
                <a:latin typeface="Ubuntu" panose="020B0504030602030204" pitchFamily="34" charset="0"/>
              </a:rPr>
              <a:t>SMPhealthforum</a:t>
            </a:r>
            <a:endParaRPr lang="en-GB" sz="2000" b="1" dirty="0">
              <a:solidFill>
                <a:srgbClr val="0070C0"/>
              </a:solidFill>
              <a:latin typeface="Ubuntu" panose="020B0504030602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721498"/>
            <a:ext cx="4572508" cy="136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572508" y="6721498"/>
            <a:ext cx="4572508" cy="1365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16" y="0"/>
            <a:ext cx="9144000" cy="1365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67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88640"/>
            <a:ext cx="1728192" cy="104899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143000" y="5996695"/>
            <a:ext cx="72907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70C0"/>
                </a:solidFill>
                <a:latin typeface="Ubuntu" panose="020B0504030602030204" pitchFamily="34" charset="0"/>
              </a:rPr>
              <a:t>Tweet us @</a:t>
            </a:r>
            <a:r>
              <a:rPr lang="en-GB" sz="2000" dirty="0" err="1" smtClean="0">
                <a:solidFill>
                  <a:srgbClr val="0070C0"/>
                </a:solidFill>
                <a:latin typeface="Ubuntu" panose="020B0504030602030204" pitchFamily="34" charset="0"/>
              </a:rPr>
              <a:t>ScotlandMalawi</a:t>
            </a:r>
            <a:r>
              <a:rPr lang="en-GB" sz="2000" dirty="0" smtClean="0">
                <a:solidFill>
                  <a:srgbClr val="0070C0"/>
                </a:solidFill>
                <a:latin typeface="Ubuntu" panose="020B0504030602030204" pitchFamily="34" charset="0"/>
              </a:rPr>
              <a:t>    #</a:t>
            </a:r>
            <a:r>
              <a:rPr lang="en-GB" sz="3200" b="1" dirty="0" err="1" smtClean="0">
                <a:solidFill>
                  <a:srgbClr val="0070C0"/>
                </a:solidFill>
                <a:latin typeface="Ubuntu" panose="020B0504030602030204" pitchFamily="34" charset="0"/>
              </a:rPr>
              <a:t>SMPhealthforum</a:t>
            </a:r>
            <a:endParaRPr lang="en-GB" sz="2000" b="1" dirty="0">
              <a:solidFill>
                <a:srgbClr val="0070C0"/>
              </a:solidFill>
              <a:latin typeface="Ubuntu" panose="020B0504030602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721498"/>
            <a:ext cx="4572508" cy="136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572508" y="6721498"/>
            <a:ext cx="4572508" cy="1365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16" y="0"/>
            <a:ext cx="9144000" cy="1365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/>
          <a:lstStyle/>
          <a:p>
            <a:r>
              <a:rPr lang="en-GB" dirty="0" smtClean="0"/>
              <a:t>SMP Updates [Paper C]:</a:t>
            </a:r>
          </a:p>
          <a:p>
            <a:pPr lvl="1"/>
            <a:r>
              <a:rPr lang="en-GB" dirty="0" smtClean="0"/>
              <a:t>NHS work</a:t>
            </a:r>
          </a:p>
          <a:p>
            <a:pPr lvl="1"/>
            <a:r>
              <a:rPr lang="en-GB" dirty="0" smtClean="0"/>
              <a:t>Funding News</a:t>
            </a:r>
          </a:p>
          <a:p>
            <a:pPr lvl="1"/>
            <a:r>
              <a:rPr lang="en-GB" dirty="0" smtClean="0"/>
              <a:t>Training:</a:t>
            </a:r>
          </a:p>
          <a:p>
            <a:pPr lvl="2"/>
            <a:r>
              <a:rPr lang="en-GB" dirty="0" smtClean="0"/>
              <a:t>SMP Language and Culture Workshops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142314"/>
              </p:ext>
            </p:extLst>
          </p:nvPr>
        </p:nvGraphicFramePr>
        <p:xfrm>
          <a:off x="429700" y="1440993"/>
          <a:ext cx="8229600" cy="44000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1452"/>
                <a:gridCol w="1254191"/>
                <a:gridCol w="1981688"/>
                <a:gridCol w="1968520"/>
                <a:gridCol w="1553749"/>
              </a:tblGrid>
              <a:tr h="5442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Organisation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Project Manager (Scotland)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Contact email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Project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Funding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/>
                </a:tc>
              </a:tr>
              <a:tr h="550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Christian Aid Scotland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Keryn Banks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 u="sng">
                          <a:effectLst/>
                          <a:hlinkClick r:id="rId3"/>
                        </a:rPr>
                        <a:t>KBanks@christian-aid.org 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Increasing Citizen's Demand for Accountability and Transparency for maternal and child health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£600,000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/>
                </a:tc>
              </a:tr>
              <a:tr h="918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Meningitis Research Foundation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Mary Millar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 u="sng">
                          <a:effectLst/>
                          <a:hlinkClick r:id="rId4"/>
                        </a:rPr>
                        <a:t>MaryMillar@scotland-meningitis.org.uk 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Triage and treatment, training and engagement. A package for sustainable healthcare improvement in Malawi's primary health clinics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£594,899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/>
                </a:tc>
              </a:tr>
              <a:tr h="367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NHS Lothian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Ewen Brown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 u="sng">
                          <a:effectLst/>
                        </a:rPr>
                        <a:t>Ewan.Brown@nhslothian.scot.nhs.uk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The Edinburgh Malawi Breast Cancer Project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£185,340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/>
                </a:tc>
              </a:tr>
              <a:tr h="550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Yorkhill Children's Charity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Shona Cardle (CEO)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 u="sng">
                          <a:effectLst/>
                          <a:hlinkClick r:id="rId5"/>
                        </a:rPr>
                        <a:t>shona.cardle@yorkhill.org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Improving Eye Health and Reducing Unnecessary Blindness in Malawi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£173,355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/>
                </a:tc>
              </a:tr>
              <a:tr h="734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University of Strathclyde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Carol Clements and Sandy Gray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 u="sng">
                          <a:effectLst/>
                          <a:hlinkClick r:id="rId6"/>
                        </a:rPr>
                        <a:t>c.j.clements@strath.ac.uk</a:t>
                      </a:r>
                      <a:r>
                        <a:rPr lang="en-GB" sz="1000">
                          <a:effectLst/>
                        </a:rPr>
                        <a:t> or </a:t>
                      </a:r>
                      <a:r>
                        <a:rPr lang="en-GB" sz="1000" u="sng">
                          <a:effectLst/>
                          <a:hlinkClick r:id="rId7"/>
                        </a:rPr>
                        <a:t>a.i.gray@strath.ac.uk</a:t>
                      </a:r>
                      <a:r>
                        <a:rPr lang="en-GB" sz="1000">
                          <a:effectLst/>
                        </a:rPr>
                        <a:t> 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Impact on malaria, maternal health and the prognosis for AIDS by Quality Assurance Knowledge exchange and training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£275,918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/>
                </a:tc>
              </a:tr>
              <a:tr h="550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Robert Gordon University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TBC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TBC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Improving Respectful Midwifery Care in Rural Malawi: A Human Rights Approach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£432,196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/>
                </a:tc>
              </a:tr>
              <a:tr h="183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TOTAL: £2,261,708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67544" y="392003"/>
            <a:ext cx="60039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00B050"/>
                </a:solidFill>
                <a:latin typeface="Ubuntu" panose="020B0504030602030204" pitchFamily="34" charset="0"/>
              </a:rPr>
              <a:t>SG Malawi funding</a:t>
            </a:r>
          </a:p>
          <a:p>
            <a:r>
              <a:rPr lang="en-GB" sz="4800" dirty="0" smtClean="0">
                <a:solidFill>
                  <a:srgbClr val="00B050"/>
                </a:solidFill>
                <a:latin typeface="Ubuntu" panose="020B0504030602030204" pitchFamily="34" charset="0"/>
              </a:rPr>
              <a:t>     </a:t>
            </a:r>
            <a:endParaRPr lang="en-GB" sz="2000" dirty="0">
              <a:solidFill>
                <a:srgbClr val="00B050"/>
              </a:solidFill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03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392003"/>
            <a:ext cx="1728192" cy="10489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639" y="286831"/>
            <a:ext cx="60039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00B050"/>
                </a:solidFill>
                <a:latin typeface="Ubuntu" panose="020B0504030602030204" pitchFamily="34" charset="0"/>
              </a:rPr>
              <a:t>Updates and </a:t>
            </a:r>
          </a:p>
          <a:p>
            <a:r>
              <a:rPr lang="en-GB" sz="4800" dirty="0" smtClean="0">
                <a:solidFill>
                  <a:srgbClr val="00B050"/>
                </a:solidFill>
                <a:latin typeface="Ubuntu" panose="020B0504030602030204" pitchFamily="34" charset="0"/>
              </a:rPr>
              <a:t>Information</a:t>
            </a:r>
          </a:p>
          <a:p>
            <a:r>
              <a:rPr lang="en-GB" sz="4800" dirty="0" smtClean="0">
                <a:solidFill>
                  <a:srgbClr val="00B050"/>
                </a:solidFill>
                <a:latin typeface="Ubuntu" panose="020B0504030602030204" pitchFamily="34" charset="0"/>
              </a:rPr>
              <a:t>     </a:t>
            </a:r>
            <a:endParaRPr lang="en-GB" sz="2000" dirty="0">
              <a:solidFill>
                <a:srgbClr val="00B050"/>
              </a:solidFill>
              <a:latin typeface="Ubuntu" panose="020B0504030602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1965" y="1844824"/>
            <a:ext cx="5540133" cy="45719"/>
          </a:xfrm>
          <a:prstGeom prst="rect">
            <a:avLst/>
          </a:prstGeom>
          <a:gradFill flip="none" rotWithShape="1">
            <a:gsLst>
              <a:gs pos="43000">
                <a:schemeClr val="accent1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1143000" y="5996695"/>
            <a:ext cx="72907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70C0"/>
                </a:solidFill>
                <a:latin typeface="Ubuntu" panose="020B0504030602030204" pitchFamily="34" charset="0"/>
              </a:rPr>
              <a:t>Tweet us @</a:t>
            </a:r>
            <a:r>
              <a:rPr lang="en-GB" sz="2000" dirty="0" err="1" smtClean="0">
                <a:solidFill>
                  <a:srgbClr val="0070C0"/>
                </a:solidFill>
                <a:latin typeface="Ubuntu" panose="020B0504030602030204" pitchFamily="34" charset="0"/>
              </a:rPr>
              <a:t>ScotlandMalawi</a:t>
            </a:r>
            <a:r>
              <a:rPr lang="en-GB" sz="2000" dirty="0" smtClean="0">
                <a:solidFill>
                  <a:srgbClr val="0070C0"/>
                </a:solidFill>
                <a:latin typeface="Ubuntu" panose="020B0504030602030204" pitchFamily="34" charset="0"/>
              </a:rPr>
              <a:t>    #</a:t>
            </a:r>
            <a:r>
              <a:rPr lang="en-GB" sz="3200" b="1" dirty="0" err="1" smtClean="0">
                <a:solidFill>
                  <a:srgbClr val="0070C0"/>
                </a:solidFill>
                <a:latin typeface="Ubuntu" panose="020B0504030602030204" pitchFamily="34" charset="0"/>
              </a:rPr>
              <a:t>SMPhealthforum</a:t>
            </a:r>
            <a:endParaRPr lang="en-GB" sz="2000" b="1" dirty="0">
              <a:solidFill>
                <a:srgbClr val="0070C0"/>
              </a:solidFill>
              <a:latin typeface="Ubuntu" panose="020B0504030602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721498"/>
            <a:ext cx="4572508" cy="136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572508" y="6721498"/>
            <a:ext cx="4572508" cy="1365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16" y="0"/>
            <a:ext cx="9144000" cy="1365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/>
              <a:t>SMP Language </a:t>
            </a:r>
            <a:r>
              <a:rPr lang="en-GB" b="1" dirty="0" smtClean="0"/>
              <a:t>Classes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 </a:t>
            </a:r>
            <a:br>
              <a:rPr lang="en-GB" dirty="0"/>
            </a:br>
            <a:r>
              <a:rPr lang="en-GB" b="1" dirty="0"/>
              <a:t>Edinburgh Classes: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Dates: Tuesday 10th March, 17th March and 24th March</a:t>
            </a:r>
            <a:br>
              <a:rPr lang="en-GB" dirty="0"/>
            </a:br>
            <a:r>
              <a:rPr lang="en-GB" dirty="0"/>
              <a:t>Times: 5.30-7.30pm</a:t>
            </a:r>
            <a:br>
              <a:rPr lang="en-GB" dirty="0"/>
            </a:br>
            <a:r>
              <a:rPr lang="en-GB" dirty="0"/>
              <a:t>Venue: Edinburgh City Chambers</a:t>
            </a:r>
            <a:br>
              <a:rPr lang="en-GB" dirty="0"/>
            </a:br>
            <a:r>
              <a:rPr lang="en-GB" b="1" dirty="0"/>
              <a:t> </a:t>
            </a:r>
            <a:br>
              <a:rPr lang="en-GB" b="1" dirty="0"/>
            </a:br>
            <a:r>
              <a:rPr lang="en-GB" b="1" dirty="0"/>
              <a:t>Glasgow Classes: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Dates: Wednesday 25th February, 4th March and 11th March</a:t>
            </a:r>
            <a:br>
              <a:rPr lang="en-GB" dirty="0"/>
            </a:br>
            <a:r>
              <a:rPr lang="en-GB" dirty="0"/>
              <a:t>Time: 5.30-7.30pm</a:t>
            </a:r>
            <a:br>
              <a:rPr lang="en-GB" dirty="0"/>
            </a:br>
            <a:r>
              <a:rPr lang="en-GB" dirty="0"/>
              <a:t>Venue: </a:t>
            </a:r>
            <a:r>
              <a:rPr lang="en-GB" dirty="0" err="1"/>
              <a:t>Partick</a:t>
            </a:r>
            <a:r>
              <a:rPr lang="en-GB" dirty="0"/>
              <a:t> Burgh Hall</a:t>
            </a:r>
            <a:br>
              <a:rPr lang="en-GB" dirty="0"/>
            </a:br>
            <a:r>
              <a:rPr lang="en-GB" dirty="0"/>
              <a:t> </a:t>
            </a:r>
            <a:br>
              <a:rPr lang="en-GB" dirty="0"/>
            </a:br>
            <a:r>
              <a:rPr lang="en-GB" dirty="0"/>
              <a:t>For further information and to download the booking form visit </a:t>
            </a:r>
            <a:r>
              <a:rPr lang="en-GB" u="sng" dirty="0">
                <a:hlinkClick r:id="rId3"/>
              </a:rPr>
              <a:t>www.scotland-malawipartnership.org/events.html</a:t>
            </a:r>
            <a:r>
              <a:rPr lang="en-GB" dirty="0"/>
              <a:t> </a:t>
            </a:r>
          </a:p>
          <a:p>
            <a:endParaRPr lang="en-GB" dirty="0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sz="quarter" idx="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634853"/>
            <a:ext cx="4041775" cy="3031331"/>
          </a:xfrm>
        </p:spPr>
      </p:pic>
    </p:spTree>
    <p:extLst>
      <p:ext uri="{BB962C8B-B14F-4D97-AF65-F5344CB8AC3E}">
        <p14:creationId xmlns:p14="http://schemas.microsoft.com/office/powerpoint/2010/main" val="83155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284</Words>
  <Application>Microsoft Office PowerPoint</Application>
  <PresentationFormat>On-screen Show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EMMS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Charlie</dc:creator>
  <cp:lastModifiedBy>Charlie</cp:lastModifiedBy>
  <cp:revision>6</cp:revision>
  <dcterms:created xsi:type="dcterms:W3CDTF">2015-02-03T14:54:36Z</dcterms:created>
  <dcterms:modified xsi:type="dcterms:W3CDTF">2015-02-06T13:37:52Z</dcterms:modified>
</cp:coreProperties>
</file>